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3" r:id="rId3"/>
    <p:sldId id="296" r:id="rId4"/>
    <p:sldId id="298" r:id="rId5"/>
    <p:sldId id="297" r:id="rId6"/>
    <p:sldId id="300" r:id="rId7"/>
    <p:sldId id="284" r:id="rId8"/>
    <p:sldId id="301" r:id="rId9"/>
    <p:sldId id="294" r:id="rId10"/>
    <p:sldId id="286" r:id="rId11"/>
    <p:sldId id="288" r:id="rId12"/>
    <p:sldId id="290" r:id="rId13"/>
    <p:sldId id="282" r:id="rId14"/>
    <p:sldId id="292" r:id="rId15"/>
    <p:sldId id="291" r:id="rId16"/>
    <p:sldId id="302" r:id="rId17"/>
    <p:sldId id="303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B9"/>
    <a:srgbClr val="32B5C6"/>
    <a:srgbClr val="3FC5C7"/>
    <a:srgbClr val="2C5993"/>
    <a:srgbClr val="203E7A"/>
    <a:srgbClr val="244D86"/>
    <a:srgbClr val="444432"/>
    <a:srgbClr val="EAE9E5"/>
    <a:srgbClr val="EDEDE8"/>
    <a:srgbClr val="E9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33" autoAdjust="0"/>
    <p:restoredTop sz="86674" autoAdjust="0"/>
  </p:normalViewPr>
  <p:slideViewPr>
    <p:cSldViewPr snapToGrid="0">
      <p:cViewPr varScale="1">
        <p:scale>
          <a:sx n="99" d="100"/>
          <a:sy n="99" d="100"/>
        </p:scale>
        <p:origin x="4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0C694-88B0-4AB9-9553-3C7E8F663419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2E7F7838-82A6-4673-8379-AF63CD63648B}">
      <dgm:prSet phldrT="[Text]"/>
      <dgm:spPr/>
      <dgm:t>
        <a:bodyPr/>
        <a:lstStyle/>
        <a:p>
          <a:r>
            <a:rPr lang="en-US" dirty="0"/>
            <a:t>Adat</a:t>
          </a:r>
          <a:endParaRPr lang="hu-HU" dirty="0"/>
        </a:p>
      </dgm:t>
    </dgm:pt>
    <dgm:pt modelId="{9C62E596-02BB-4CD4-AEC6-B36AB35D81D7}" type="parTrans" cxnId="{CEAA9FD5-DF3C-4087-BC92-A5D7255103D1}">
      <dgm:prSet/>
      <dgm:spPr/>
      <dgm:t>
        <a:bodyPr/>
        <a:lstStyle/>
        <a:p>
          <a:endParaRPr lang="hu-HU"/>
        </a:p>
      </dgm:t>
    </dgm:pt>
    <dgm:pt modelId="{9742BF7D-E628-47CD-B4B2-EE5641B9B316}" type="sibTrans" cxnId="{CEAA9FD5-DF3C-4087-BC92-A5D7255103D1}">
      <dgm:prSet/>
      <dgm:spPr/>
      <dgm:t>
        <a:bodyPr/>
        <a:lstStyle/>
        <a:p>
          <a:endParaRPr lang="hu-HU"/>
        </a:p>
      </dgm:t>
    </dgm:pt>
    <dgm:pt modelId="{0FAD97EA-B744-4CF5-9E1B-AE9A1269DD6A}">
      <dgm:prSet phldrT="[Text]"/>
      <dgm:spPr/>
      <dgm:t>
        <a:bodyPr/>
        <a:lstStyle/>
        <a:p>
          <a:r>
            <a:rPr lang="en-US" dirty="0" err="1"/>
            <a:t>Hardver</a:t>
          </a:r>
          <a:endParaRPr lang="hu-HU" dirty="0"/>
        </a:p>
      </dgm:t>
    </dgm:pt>
    <dgm:pt modelId="{36C76645-2A61-4A8D-BE21-3D09F6B17F32}" type="parTrans" cxnId="{A33241BB-F2EF-413F-8BD3-A0890F754B07}">
      <dgm:prSet/>
      <dgm:spPr/>
      <dgm:t>
        <a:bodyPr/>
        <a:lstStyle/>
        <a:p>
          <a:endParaRPr lang="hu-HU"/>
        </a:p>
      </dgm:t>
    </dgm:pt>
    <dgm:pt modelId="{1DEF4F32-358E-43F6-8615-E9126AEFBF23}" type="sibTrans" cxnId="{A33241BB-F2EF-413F-8BD3-A0890F754B07}">
      <dgm:prSet/>
      <dgm:spPr/>
      <dgm:t>
        <a:bodyPr/>
        <a:lstStyle/>
        <a:p>
          <a:endParaRPr lang="hu-HU"/>
        </a:p>
      </dgm:t>
    </dgm:pt>
    <dgm:pt modelId="{8FE900CE-B058-487D-A59F-A8CAE52DEA92}">
      <dgm:prSet phldrT="[Text]"/>
      <dgm:spPr/>
      <dgm:t>
        <a:bodyPr/>
        <a:lstStyle/>
        <a:p>
          <a:r>
            <a:rPr lang="en-US" dirty="0" err="1"/>
            <a:t>Kutatás</a:t>
          </a:r>
          <a:endParaRPr lang="hu-HU" dirty="0"/>
        </a:p>
      </dgm:t>
    </dgm:pt>
    <dgm:pt modelId="{DA02EC73-A466-4939-A695-C9AC7F56DC37}" type="parTrans" cxnId="{9EC88135-2EFD-4AB0-8C01-C0ECBB651529}">
      <dgm:prSet/>
      <dgm:spPr/>
      <dgm:t>
        <a:bodyPr/>
        <a:lstStyle/>
        <a:p>
          <a:endParaRPr lang="hu-HU"/>
        </a:p>
      </dgm:t>
    </dgm:pt>
    <dgm:pt modelId="{55C0617C-75B2-4C68-B4E6-319986688C22}" type="sibTrans" cxnId="{9EC88135-2EFD-4AB0-8C01-C0ECBB651529}">
      <dgm:prSet/>
      <dgm:spPr/>
      <dgm:t>
        <a:bodyPr/>
        <a:lstStyle/>
        <a:p>
          <a:endParaRPr lang="hu-HU"/>
        </a:p>
      </dgm:t>
    </dgm:pt>
    <dgm:pt modelId="{E6A7B7C0-DE71-48A5-8D88-48C2662F245A}" type="pres">
      <dgm:prSet presAssocID="{0620C694-88B0-4AB9-9553-3C7E8F663419}" presName="compositeShape" presStyleCnt="0">
        <dgm:presLayoutVars>
          <dgm:chMax val="7"/>
          <dgm:dir/>
          <dgm:resizeHandles val="exact"/>
        </dgm:presLayoutVars>
      </dgm:prSet>
      <dgm:spPr/>
    </dgm:pt>
    <dgm:pt modelId="{F9B06AA4-C380-4053-86CE-63F39652EA60}" type="pres">
      <dgm:prSet presAssocID="{0620C694-88B0-4AB9-9553-3C7E8F663419}" presName="wedge1" presStyleLbl="node1" presStyleIdx="0" presStyleCnt="3"/>
      <dgm:spPr/>
    </dgm:pt>
    <dgm:pt modelId="{0FA04FA0-64F0-4075-A48C-5A6E49FBAC1B}" type="pres">
      <dgm:prSet presAssocID="{0620C694-88B0-4AB9-9553-3C7E8F663419}" presName="dummy1a" presStyleCnt="0"/>
      <dgm:spPr/>
    </dgm:pt>
    <dgm:pt modelId="{890DEA54-EB2B-45A9-BE61-9F4A5B9B9171}" type="pres">
      <dgm:prSet presAssocID="{0620C694-88B0-4AB9-9553-3C7E8F663419}" presName="dummy1b" presStyleCnt="0"/>
      <dgm:spPr/>
    </dgm:pt>
    <dgm:pt modelId="{ADAE20B8-7AFC-41DD-AC78-DEB625FCD008}" type="pres">
      <dgm:prSet presAssocID="{0620C694-88B0-4AB9-9553-3C7E8F66341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97CE09B-07C3-4D3E-8C30-B6347B077ABE}" type="pres">
      <dgm:prSet presAssocID="{0620C694-88B0-4AB9-9553-3C7E8F663419}" presName="wedge2" presStyleLbl="node1" presStyleIdx="1" presStyleCnt="3"/>
      <dgm:spPr/>
    </dgm:pt>
    <dgm:pt modelId="{F75319E4-6AA3-4292-98E6-9265DF2A223C}" type="pres">
      <dgm:prSet presAssocID="{0620C694-88B0-4AB9-9553-3C7E8F663419}" presName="dummy2a" presStyleCnt="0"/>
      <dgm:spPr/>
    </dgm:pt>
    <dgm:pt modelId="{D8551BEE-1D05-4CCF-8843-B08088F5AC9A}" type="pres">
      <dgm:prSet presAssocID="{0620C694-88B0-4AB9-9553-3C7E8F663419}" presName="dummy2b" presStyleCnt="0"/>
      <dgm:spPr/>
    </dgm:pt>
    <dgm:pt modelId="{E26CB0A8-5D33-4EDE-927D-65DBB6B9C0E1}" type="pres">
      <dgm:prSet presAssocID="{0620C694-88B0-4AB9-9553-3C7E8F66341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637A89C-295F-4506-A80E-F19C58C56E79}" type="pres">
      <dgm:prSet presAssocID="{0620C694-88B0-4AB9-9553-3C7E8F663419}" presName="wedge3" presStyleLbl="node1" presStyleIdx="2" presStyleCnt="3"/>
      <dgm:spPr/>
    </dgm:pt>
    <dgm:pt modelId="{EAA8F281-0AD2-4776-9D0D-125FABD23BB4}" type="pres">
      <dgm:prSet presAssocID="{0620C694-88B0-4AB9-9553-3C7E8F663419}" presName="dummy3a" presStyleCnt="0"/>
      <dgm:spPr/>
    </dgm:pt>
    <dgm:pt modelId="{435D78FF-2260-458A-86C2-EA591C5BC213}" type="pres">
      <dgm:prSet presAssocID="{0620C694-88B0-4AB9-9553-3C7E8F663419}" presName="dummy3b" presStyleCnt="0"/>
      <dgm:spPr/>
    </dgm:pt>
    <dgm:pt modelId="{68E539D1-52CE-4098-A4F7-9D14FE417209}" type="pres">
      <dgm:prSet presAssocID="{0620C694-88B0-4AB9-9553-3C7E8F66341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58E7750-A606-4626-BC8D-2B011F1719BC}" type="pres">
      <dgm:prSet presAssocID="{9742BF7D-E628-47CD-B4B2-EE5641B9B316}" presName="arrowWedge1" presStyleLbl="fgSibTrans2D1" presStyleIdx="0" presStyleCnt="3"/>
      <dgm:spPr/>
    </dgm:pt>
    <dgm:pt modelId="{20D20E1A-050E-45FC-8185-019D826AC999}" type="pres">
      <dgm:prSet presAssocID="{1DEF4F32-358E-43F6-8615-E9126AEFBF23}" presName="arrowWedge2" presStyleLbl="fgSibTrans2D1" presStyleIdx="1" presStyleCnt="3"/>
      <dgm:spPr/>
    </dgm:pt>
    <dgm:pt modelId="{D43644B0-95F8-413D-BB3D-90CF7EA9050D}" type="pres">
      <dgm:prSet presAssocID="{55C0617C-75B2-4C68-B4E6-319986688C22}" presName="arrowWedge3" presStyleLbl="fgSibTrans2D1" presStyleIdx="2" presStyleCnt="3"/>
      <dgm:spPr/>
    </dgm:pt>
  </dgm:ptLst>
  <dgm:cxnLst>
    <dgm:cxn modelId="{302F0308-DE8A-442C-ABC3-158B5475A1B1}" type="presOf" srcId="{0FAD97EA-B744-4CF5-9E1B-AE9A1269DD6A}" destId="{E26CB0A8-5D33-4EDE-927D-65DBB6B9C0E1}" srcOrd="1" destOrd="0" presId="urn:microsoft.com/office/officeart/2005/8/layout/cycle8"/>
    <dgm:cxn modelId="{2CE6EA13-7075-4269-AFDF-4C6024D9E9AD}" type="presOf" srcId="{8FE900CE-B058-487D-A59F-A8CAE52DEA92}" destId="{F637A89C-295F-4506-A80E-F19C58C56E79}" srcOrd="0" destOrd="0" presId="urn:microsoft.com/office/officeart/2005/8/layout/cycle8"/>
    <dgm:cxn modelId="{9095F031-469E-4118-B56E-FAD9D055735B}" type="presOf" srcId="{0FAD97EA-B744-4CF5-9E1B-AE9A1269DD6A}" destId="{497CE09B-07C3-4D3E-8C30-B6347B077ABE}" srcOrd="0" destOrd="0" presId="urn:microsoft.com/office/officeart/2005/8/layout/cycle8"/>
    <dgm:cxn modelId="{9EC88135-2EFD-4AB0-8C01-C0ECBB651529}" srcId="{0620C694-88B0-4AB9-9553-3C7E8F663419}" destId="{8FE900CE-B058-487D-A59F-A8CAE52DEA92}" srcOrd="2" destOrd="0" parTransId="{DA02EC73-A466-4939-A695-C9AC7F56DC37}" sibTransId="{55C0617C-75B2-4C68-B4E6-319986688C22}"/>
    <dgm:cxn modelId="{281A785E-6240-42DF-B2F5-0EE2AAE241D5}" type="presOf" srcId="{2E7F7838-82A6-4673-8379-AF63CD63648B}" destId="{ADAE20B8-7AFC-41DD-AC78-DEB625FCD008}" srcOrd="1" destOrd="0" presId="urn:microsoft.com/office/officeart/2005/8/layout/cycle8"/>
    <dgm:cxn modelId="{10130D69-7B44-46EA-8753-8770071EC176}" type="presOf" srcId="{8FE900CE-B058-487D-A59F-A8CAE52DEA92}" destId="{68E539D1-52CE-4098-A4F7-9D14FE417209}" srcOrd="1" destOrd="0" presId="urn:microsoft.com/office/officeart/2005/8/layout/cycle8"/>
    <dgm:cxn modelId="{9CAB2B6C-6E7C-4485-813C-E37052E38287}" type="presOf" srcId="{0620C694-88B0-4AB9-9553-3C7E8F663419}" destId="{E6A7B7C0-DE71-48A5-8D88-48C2662F245A}" srcOrd="0" destOrd="0" presId="urn:microsoft.com/office/officeart/2005/8/layout/cycle8"/>
    <dgm:cxn modelId="{A33241BB-F2EF-413F-8BD3-A0890F754B07}" srcId="{0620C694-88B0-4AB9-9553-3C7E8F663419}" destId="{0FAD97EA-B744-4CF5-9E1B-AE9A1269DD6A}" srcOrd="1" destOrd="0" parTransId="{36C76645-2A61-4A8D-BE21-3D09F6B17F32}" sibTransId="{1DEF4F32-358E-43F6-8615-E9126AEFBF23}"/>
    <dgm:cxn modelId="{CEAA9FD5-DF3C-4087-BC92-A5D7255103D1}" srcId="{0620C694-88B0-4AB9-9553-3C7E8F663419}" destId="{2E7F7838-82A6-4673-8379-AF63CD63648B}" srcOrd="0" destOrd="0" parTransId="{9C62E596-02BB-4CD4-AEC6-B36AB35D81D7}" sibTransId="{9742BF7D-E628-47CD-B4B2-EE5641B9B316}"/>
    <dgm:cxn modelId="{BC52D3D8-983F-4844-98C1-BB67E6DAA4B8}" type="presOf" srcId="{2E7F7838-82A6-4673-8379-AF63CD63648B}" destId="{F9B06AA4-C380-4053-86CE-63F39652EA60}" srcOrd="0" destOrd="0" presId="urn:microsoft.com/office/officeart/2005/8/layout/cycle8"/>
    <dgm:cxn modelId="{5BDA1125-FF99-46B7-B767-345EC0DDA7F5}" type="presParOf" srcId="{E6A7B7C0-DE71-48A5-8D88-48C2662F245A}" destId="{F9B06AA4-C380-4053-86CE-63F39652EA60}" srcOrd="0" destOrd="0" presId="urn:microsoft.com/office/officeart/2005/8/layout/cycle8"/>
    <dgm:cxn modelId="{B179602F-517E-458E-BF01-3EC15E2345E2}" type="presParOf" srcId="{E6A7B7C0-DE71-48A5-8D88-48C2662F245A}" destId="{0FA04FA0-64F0-4075-A48C-5A6E49FBAC1B}" srcOrd="1" destOrd="0" presId="urn:microsoft.com/office/officeart/2005/8/layout/cycle8"/>
    <dgm:cxn modelId="{2F439F5D-58B1-447C-88B8-2262F89FC85F}" type="presParOf" srcId="{E6A7B7C0-DE71-48A5-8D88-48C2662F245A}" destId="{890DEA54-EB2B-45A9-BE61-9F4A5B9B9171}" srcOrd="2" destOrd="0" presId="urn:microsoft.com/office/officeart/2005/8/layout/cycle8"/>
    <dgm:cxn modelId="{9B8F8870-48D0-41A9-AE6C-760B04B9B9CC}" type="presParOf" srcId="{E6A7B7C0-DE71-48A5-8D88-48C2662F245A}" destId="{ADAE20B8-7AFC-41DD-AC78-DEB625FCD008}" srcOrd="3" destOrd="0" presId="urn:microsoft.com/office/officeart/2005/8/layout/cycle8"/>
    <dgm:cxn modelId="{6EC0A7AA-548C-40E5-9091-B8C0B0808514}" type="presParOf" srcId="{E6A7B7C0-DE71-48A5-8D88-48C2662F245A}" destId="{497CE09B-07C3-4D3E-8C30-B6347B077ABE}" srcOrd="4" destOrd="0" presId="urn:microsoft.com/office/officeart/2005/8/layout/cycle8"/>
    <dgm:cxn modelId="{75A7AB8E-98F1-4CF9-A556-88FC7DC19A21}" type="presParOf" srcId="{E6A7B7C0-DE71-48A5-8D88-48C2662F245A}" destId="{F75319E4-6AA3-4292-98E6-9265DF2A223C}" srcOrd="5" destOrd="0" presId="urn:microsoft.com/office/officeart/2005/8/layout/cycle8"/>
    <dgm:cxn modelId="{8974A40A-D997-4447-9825-5CB8AE5AB80A}" type="presParOf" srcId="{E6A7B7C0-DE71-48A5-8D88-48C2662F245A}" destId="{D8551BEE-1D05-4CCF-8843-B08088F5AC9A}" srcOrd="6" destOrd="0" presId="urn:microsoft.com/office/officeart/2005/8/layout/cycle8"/>
    <dgm:cxn modelId="{D01ECE58-4434-4B1E-A440-40D7D062E055}" type="presParOf" srcId="{E6A7B7C0-DE71-48A5-8D88-48C2662F245A}" destId="{E26CB0A8-5D33-4EDE-927D-65DBB6B9C0E1}" srcOrd="7" destOrd="0" presId="urn:microsoft.com/office/officeart/2005/8/layout/cycle8"/>
    <dgm:cxn modelId="{3941CED2-771D-4C73-A995-20CFA032FAE7}" type="presParOf" srcId="{E6A7B7C0-DE71-48A5-8D88-48C2662F245A}" destId="{F637A89C-295F-4506-A80E-F19C58C56E79}" srcOrd="8" destOrd="0" presId="urn:microsoft.com/office/officeart/2005/8/layout/cycle8"/>
    <dgm:cxn modelId="{B6923DC6-845D-42E2-B71A-30BD235F47AB}" type="presParOf" srcId="{E6A7B7C0-DE71-48A5-8D88-48C2662F245A}" destId="{EAA8F281-0AD2-4776-9D0D-125FABD23BB4}" srcOrd="9" destOrd="0" presId="urn:microsoft.com/office/officeart/2005/8/layout/cycle8"/>
    <dgm:cxn modelId="{D4F5FB96-FF1C-4D1A-A9B6-07F56C07FC83}" type="presParOf" srcId="{E6A7B7C0-DE71-48A5-8D88-48C2662F245A}" destId="{435D78FF-2260-458A-86C2-EA591C5BC213}" srcOrd="10" destOrd="0" presId="urn:microsoft.com/office/officeart/2005/8/layout/cycle8"/>
    <dgm:cxn modelId="{BDA9DAE7-0C6F-41CD-84D6-0056E70E5441}" type="presParOf" srcId="{E6A7B7C0-DE71-48A5-8D88-48C2662F245A}" destId="{68E539D1-52CE-4098-A4F7-9D14FE417209}" srcOrd="11" destOrd="0" presId="urn:microsoft.com/office/officeart/2005/8/layout/cycle8"/>
    <dgm:cxn modelId="{983D8BD4-D163-4B09-9E60-794D66679F5D}" type="presParOf" srcId="{E6A7B7C0-DE71-48A5-8D88-48C2662F245A}" destId="{C58E7750-A606-4626-BC8D-2B011F1719BC}" srcOrd="12" destOrd="0" presId="urn:microsoft.com/office/officeart/2005/8/layout/cycle8"/>
    <dgm:cxn modelId="{FBA8A9A7-1854-4504-BB3A-1D48F95055B2}" type="presParOf" srcId="{E6A7B7C0-DE71-48A5-8D88-48C2662F245A}" destId="{20D20E1A-050E-45FC-8185-019D826AC999}" srcOrd="13" destOrd="0" presId="urn:microsoft.com/office/officeart/2005/8/layout/cycle8"/>
    <dgm:cxn modelId="{2D0A2214-D593-4CE2-B704-C908D570E35D}" type="presParOf" srcId="{E6A7B7C0-DE71-48A5-8D88-48C2662F245A}" destId="{D43644B0-95F8-413D-BB3D-90CF7EA9050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06AA4-C380-4053-86CE-63F39652EA60}">
      <dsp:nvSpPr>
        <dsp:cNvPr id="0" name=""/>
        <dsp:cNvSpPr/>
      </dsp:nvSpPr>
      <dsp:spPr>
        <a:xfrm>
          <a:off x="3505516" y="282836"/>
          <a:ext cx="3655123" cy="365512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Adat</a:t>
          </a:r>
          <a:endParaRPr lang="hu-HU" sz="2900" kern="1200" dirty="0"/>
        </a:p>
      </dsp:txBody>
      <dsp:txXfrm>
        <a:off x="5431853" y="1057375"/>
        <a:ext cx="1305401" cy="1087834"/>
      </dsp:txXfrm>
    </dsp:sp>
    <dsp:sp modelId="{497CE09B-07C3-4D3E-8C30-B6347B077ABE}">
      <dsp:nvSpPr>
        <dsp:cNvPr id="0" name=""/>
        <dsp:cNvSpPr/>
      </dsp:nvSpPr>
      <dsp:spPr>
        <a:xfrm>
          <a:off x="3430238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Hardver</a:t>
          </a:r>
          <a:endParaRPr lang="hu-HU" sz="2900" kern="1200" dirty="0"/>
        </a:p>
      </dsp:txBody>
      <dsp:txXfrm>
        <a:off x="4300505" y="2784856"/>
        <a:ext cx="1958102" cy="957294"/>
      </dsp:txXfrm>
    </dsp:sp>
    <dsp:sp modelId="{F637A89C-295F-4506-A80E-F19C58C56E79}">
      <dsp:nvSpPr>
        <dsp:cNvPr id="0" name=""/>
        <dsp:cNvSpPr/>
      </dsp:nvSpPr>
      <dsp:spPr>
        <a:xfrm>
          <a:off x="3354959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Kutatás</a:t>
          </a:r>
          <a:endParaRPr lang="hu-HU" sz="2900" kern="1200" dirty="0"/>
        </a:p>
      </dsp:txBody>
      <dsp:txXfrm>
        <a:off x="3778345" y="1057375"/>
        <a:ext cx="1305401" cy="1087834"/>
      </dsp:txXfrm>
    </dsp:sp>
    <dsp:sp modelId="{C58E7750-A606-4626-BC8D-2B011F1719BC}">
      <dsp:nvSpPr>
        <dsp:cNvPr id="0" name=""/>
        <dsp:cNvSpPr/>
      </dsp:nvSpPr>
      <dsp:spPr>
        <a:xfrm>
          <a:off x="3279548" y="56567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D20E1A-050E-45FC-8185-019D826AC999}">
      <dsp:nvSpPr>
        <dsp:cNvPr id="0" name=""/>
        <dsp:cNvSpPr/>
      </dsp:nvSpPr>
      <dsp:spPr>
        <a:xfrm>
          <a:off x="3203968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3644B0-95F8-413D-BB3D-90CF7EA9050D}">
      <dsp:nvSpPr>
        <dsp:cNvPr id="0" name=""/>
        <dsp:cNvSpPr/>
      </dsp:nvSpPr>
      <dsp:spPr>
        <a:xfrm>
          <a:off x="3128388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77B6-3CCB-4993-A0B6-43F3A1C8C7D3}" type="datetimeFigureOut">
              <a:rPr lang="hu-HU" smtClean="0"/>
              <a:t>2023. 08. 31.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9B42D-515F-4DD5-B0E2-2EAB4B676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837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Alkalmazott</a:t>
            </a:r>
            <a:r>
              <a:rPr lang="en-US" dirty="0"/>
              <a:t> AI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irodai</a:t>
            </a:r>
            <a:r>
              <a:rPr lang="en-US" dirty="0"/>
              <a:t> </a:t>
            </a:r>
            <a:r>
              <a:rPr lang="en-US" dirty="0" err="1"/>
              <a:t>produktivitás</a:t>
            </a:r>
            <a:r>
              <a:rPr lang="en-US" dirty="0"/>
              <a:t> </a:t>
            </a:r>
            <a:r>
              <a:rPr lang="en-US" dirty="0" err="1"/>
              <a:t>erősítésére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9B42D-515F-4DD5-B0E2-2EAB4B6768B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26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https://www.gartner.com/en/newsroom/press-releases/2023-08-16-gartner-places-generative-ai-on-the-peak-of-inflated-expectations-on-the-2023-hype-cycle-for-emerging-technologies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2023.08.16.</a:t>
            </a:r>
          </a:p>
          <a:p>
            <a:endParaRPr lang="en-US" dirty="0"/>
          </a:p>
          <a:p>
            <a:r>
              <a:rPr lang="en-US" dirty="0" err="1"/>
              <a:t>Miért</a:t>
            </a:r>
            <a:r>
              <a:rPr lang="en-US" dirty="0"/>
              <a:t> </a:t>
            </a:r>
            <a:r>
              <a:rPr lang="en-US" dirty="0" err="1"/>
              <a:t>foglalkozunk</a:t>
            </a:r>
            <a:r>
              <a:rPr lang="en-US" dirty="0"/>
              <a:t> most,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9B42D-515F-4DD5-B0E2-2EAB4B6768B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304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https://www.gartner.com/en/newsroom/press-releases/2023-08-16-gartner-places-generative-ai-on-the-peak-of-inflated-expectations-on-the-2023-hype-cycle-for-emerging-technologies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2023.08.16.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9B42D-515F-4DD5-B0E2-2EAB4B6768B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264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https://www.gartner.com/en/newsroom/press-releases/2023-08-16-gartner-places-generative-ai-on-the-peak-of-inflated-expectations-on-the-2023-hype-cycle-for-emerging-technologies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2023.08.16.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Vannak </a:t>
            </a:r>
            <a:r>
              <a:rPr lang="en-US" dirty="0" err="1"/>
              <a:t>üditő</a:t>
            </a:r>
            <a:r>
              <a:rPr lang="en-US" dirty="0"/>
              <a:t> </a:t>
            </a:r>
            <a:r>
              <a:rPr lang="en-US" dirty="0" err="1"/>
              <a:t>kivételek</a:t>
            </a:r>
            <a:r>
              <a:rPr lang="en-US" dirty="0"/>
              <a:t>, media </a:t>
            </a:r>
            <a:r>
              <a:rPr lang="en-US" dirty="0" err="1"/>
              <a:t>cég</a:t>
            </a:r>
            <a:r>
              <a:rPr lang="en-US" dirty="0"/>
              <a:t>, 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9B42D-515F-4DD5-B0E2-2EAB4B6768B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798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Alkalmazott</a:t>
            </a:r>
            <a:r>
              <a:rPr lang="en-US" dirty="0"/>
              <a:t> AI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irodai</a:t>
            </a:r>
            <a:r>
              <a:rPr lang="en-US" dirty="0"/>
              <a:t> </a:t>
            </a:r>
            <a:r>
              <a:rPr lang="en-US" dirty="0" err="1"/>
              <a:t>produktivitás</a:t>
            </a:r>
            <a:r>
              <a:rPr lang="en-US" dirty="0"/>
              <a:t> </a:t>
            </a:r>
            <a:r>
              <a:rPr lang="en-US" dirty="0" err="1"/>
              <a:t>erősítésére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9B42D-515F-4DD5-B0E2-2EAB4B6768B2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922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1263-1EFB-1B9A-8AFA-78BE89302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E53F5-E637-2C21-1C4F-99D332025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CA450-8A41-57F5-2EF0-FBB0FFB0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CBB3-1340-47B7-B1AC-9ECCA32A6AFE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47BFF-88FB-56D3-8A26-0E6E7F22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1F5B8-F8C4-6AD6-2950-94A46797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4DE-5A49-4CCF-9F2D-5B1A68B6B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7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2B83-329E-812D-2416-7D394012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E42F5-7D57-B5B6-D709-B8A153F99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22E05-B8CD-8D03-6676-677CD575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CBB3-1340-47B7-B1AC-9ECCA32A6AFE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417A7-5E3E-1BF9-B967-BB88D0E8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B04C-21CE-A793-A59C-4237D566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4DE-5A49-4CCF-9F2D-5B1A68B6B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1E97B2-9793-4013-0BFF-D11C9B403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AD4FC-A63D-7550-AF02-CADF6B68E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920A6-8907-5E65-6F9D-340C0F34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CBB3-1340-47B7-B1AC-9ECCA32A6AFE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5E853-A24D-C35B-565A-AA7C31D3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96877-9EC1-7A6F-0922-3C96B040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4DE-5A49-4CCF-9F2D-5B1A68B6B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1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36D4-029F-FFB3-5AFB-ABE8F424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29A11-C323-430A-CDEC-225676C79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D89E9-9E08-0D03-31CE-04B7D15B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CBB3-1340-47B7-B1AC-9ECCA32A6AFE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1673F-B6CC-78EC-6E54-B6243C8A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FA4AB-B69B-26F0-A26D-3B1E5F53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4DE-5A49-4CCF-9F2D-5B1A68B6B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0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698B-A278-A89A-7C77-4F4A98328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7D82D-196E-E00A-07CE-7174B21E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9BF9A-AF00-CD91-4DD1-B9550F70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CBB3-1340-47B7-B1AC-9ECCA32A6AFE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4B8B9-AF0D-E54F-F5D1-E018D115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3363B-5933-28F7-09F6-1CD03ADC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4DE-5A49-4CCF-9F2D-5B1A68B6B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3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FAA2-D629-7457-035B-03AA8F38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2D8CC-A04E-5E7C-F685-9806BC6E7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8F2C4-72CA-8B70-57EC-8EDC05622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443A9-9ACD-5CAE-3F6F-0213FEC3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CBB3-1340-47B7-B1AC-9ECCA32A6AFE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72EEE-3F0C-8DC3-3C25-79C3DE0C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2AD03-DC01-9934-5B8C-9F4F72EC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4DE-5A49-4CCF-9F2D-5B1A68B6B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9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E018-BF84-3948-1B1C-F6A36BC52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BF994-5EDA-E6AD-8F1A-471C88C72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2FA68-1208-BE81-770F-1FE55B80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D1142-B6C0-FAD3-1592-B56A2D502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E8DB4-427F-8DF4-6DCA-ACF515325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307C18-5161-8DE6-D21D-4FBEAFE6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CBB3-1340-47B7-B1AC-9ECCA32A6AFE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E8823-866E-13F9-229F-AB2D58F30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26F49-8D22-1051-E43B-265F9989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4DE-5A49-4CCF-9F2D-5B1A68B6B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1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59A5-86DF-EB9B-B6EA-CF8253E0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5B9F2-96D1-A191-3213-5ADB0D6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CBB3-1340-47B7-B1AC-9ECCA32A6AFE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07F3B-9172-3EE3-77E4-51F39F8A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9CE35-3465-8A4D-3BD8-69858233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4DE-5A49-4CCF-9F2D-5B1A68B6B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6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B67AD-177E-7131-C098-8FB84279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CBB3-1340-47B7-B1AC-9ECCA32A6AFE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47BC4-4DF2-32FA-F3B4-7F45BF0E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E3982-4E73-90C5-C1ED-FA0E2C4F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4DE-5A49-4CCF-9F2D-5B1A68B6B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3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9FAE2-36E0-20AA-55CD-F4EC60BC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A051E-4ED9-7AA7-938C-CE2885767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C3AC2-283D-F06F-646A-30CEA5665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CD788-B56B-306C-5AEC-11B3205F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CBB3-1340-47B7-B1AC-9ECCA32A6AFE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13799-A513-7171-1CD7-509DB8E9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2A401-F6AF-A4EE-19D9-9E59D4BB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4DE-5A49-4CCF-9F2D-5B1A68B6B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9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7340-6103-F113-4181-76613E91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ADE0CE-DC93-4770-B9AB-39A1B11A6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6133D-C350-90FC-2F5A-F5FB0079B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97AE8-90EF-3860-0E3B-3B6BA115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CBB3-1340-47B7-B1AC-9ECCA32A6AFE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95CA6-B0B8-1948-85FA-20535A2B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F4BE4-CE14-7532-AA0D-BB0F6ABF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4DE-5A49-4CCF-9F2D-5B1A68B6B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F3CCA9-775F-EB9E-E34A-E25095323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607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50751-33EB-F140-AAEC-48E6FA52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61866-9711-3666-1181-554022EE4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76007-37D1-6326-E398-09A6ED658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CBB3-1340-47B7-B1AC-9ECCA32A6AFE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B9583-6F44-5624-F947-E30E275C7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7A919-B35B-2BC0-7B66-C8C953842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14DE-5A49-4CCF-9F2D-5B1A68B6B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9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pt-trainer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iszakerto.hu/nyelvi-modell/mesterseges-intelligencia-a-napi-munkaban-chatgpt-add-in-for-exce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iszakerto.hu/nyelvi-modell/gondolat-gepezetek-korkepe-nyelvi-modellek-magyaru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rtfolio.hu/uzlet/20230822/orult-tempoban-fogad-szinte-minden-nagy-ceg-a-mesterseges-intelligenciara-63492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zuzlet.hu/sporolnak-a-joleti-allamok-is-utimorzsak-a-tropusi-skandinaviabol/" TargetMode="External"/><Relationship Id="rId2" Type="http://schemas.openxmlformats.org/officeDocument/2006/relationships/hyperlink" Target="https://ec.europa.eu/eurostat/web/products-eurostat-news/-/ddn-20220609-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vekedes.hu/elemzesek/melyik-orszagban-dolgoznak-a-legtobbet-europaban-es-melyikben-a-legkevesebb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DCA5-98C2-B7E3-CA4A-22F454E4F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093" y="269841"/>
            <a:ext cx="4636168" cy="2387600"/>
          </a:xfrm>
        </p:spPr>
        <p:txBody>
          <a:bodyPr/>
          <a:lstStyle/>
          <a:p>
            <a:r>
              <a:rPr lang="en-US" sz="6000" dirty="0" err="1">
                <a:solidFill>
                  <a:schemeClr val="tx1"/>
                </a:solidFill>
              </a:rPr>
              <a:t>Vállalati</a:t>
            </a:r>
            <a:br>
              <a:rPr lang="en-US" dirty="0"/>
            </a:br>
            <a:r>
              <a:rPr lang="en-US" sz="6000" dirty="0">
                <a:solidFill>
                  <a:schemeClr val="tx1"/>
                </a:solidFill>
              </a:rPr>
              <a:t>AI </a:t>
            </a:r>
            <a:r>
              <a:rPr lang="en-US" sz="6000" dirty="0" err="1">
                <a:solidFill>
                  <a:schemeClr val="tx1"/>
                </a:solidFill>
              </a:rPr>
              <a:t>stratégia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25942-A65B-9137-5FFB-C6D994A41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278" y="3838591"/>
            <a:ext cx="3604890" cy="2616496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Benyovszky Máté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matebenyovszky</a:t>
            </a:r>
            <a:endParaRPr lang="hu" dirty="0">
              <a:solidFill>
                <a:schemeClr val="tx1"/>
              </a:solidFill>
            </a:endParaRP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aiszakerto.hu</a:t>
            </a:r>
          </a:p>
          <a:p>
            <a:pPr rtl="0">
              <a:spcAft>
                <a:spcPts val="600"/>
              </a:spcAft>
            </a:pPr>
            <a:r>
              <a:rPr lang="en-US" dirty="0"/>
              <a:t>@aiszakerto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@aiszakerto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D9B88E-DFDF-FE5B-8ED9-0B25C5177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336" l="1099" r="100000">
                        <a14:foregroundMark x1="9231" y1="43319" x2="9011" y2="43319"/>
                        <a14:foregroundMark x1="9011" y1="59052" x2="9011" y2="59052"/>
                        <a14:foregroundMark x1="9451" y1="60776" x2="9451" y2="60776"/>
                        <a14:foregroundMark x1="9451" y1="61853" x2="9451" y2="61853"/>
                        <a14:foregroundMark x1="9451" y1="62716" x2="9451" y2="62716"/>
                        <a14:foregroundMark x1="9451" y1="63147" x2="9451" y2="63147"/>
                        <a14:foregroundMark x1="9451" y1="63793" x2="9451" y2="63793"/>
                        <a14:foregroundMark x1="22637" y1="96552" x2="22637" y2="96552"/>
                        <a14:foregroundMark x1="63736" y1="95905" x2="64176" y2="95690"/>
                        <a14:foregroundMark x1="9011" y1="47198" x2="9231" y2="46983"/>
                        <a14:foregroundMark x1="9231" y1="52371" x2="9231" y2="52371"/>
                        <a14:foregroundMark x1="9231" y1="56897" x2="9231" y2="56897"/>
                        <a14:foregroundMark x1="9011" y1="62931" x2="9011" y2="62931"/>
                        <a14:foregroundMark x1="10110" y1="64009" x2="10110" y2="64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8777" y="4930437"/>
            <a:ext cx="1933575" cy="19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X Logo, symbol, meaning, history, PNG, brand">
            <a:extLst>
              <a:ext uri="{FF2B5EF4-FFF2-40B4-BE49-F238E27FC236}">
                <a16:creationId xmlns:a16="http://schemas.microsoft.com/office/drawing/2014/main" id="{D7B368FF-FD3E-1376-EC76-00A0B48A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3" y="5519334"/>
            <a:ext cx="458972" cy="25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5A597-FC13-68CC-470F-A78729264B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647" y="4967264"/>
            <a:ext cx="342092" cy="289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336D73-A3E7-CEAC-4FAB-EE7AC59DF80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9933" y="5988594"/>
            <a:ext cx="485834" cy="347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B48C4D-644F-D7C3-4607-A2F913228F6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373" y="4416519"/>
            <a:ext cx="342092" cy="3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2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973AE-28AC-60B1-E9BB-267083B8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juthatunk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a </a:t>
            </a:r>
            <a:r>
              <a:rPr lang="en-US" dirty="0" err="1"/>
              <a:t>produktivitásig</a:t>
            </a:r>
            <a:r>
              <a:rPr lang="en-US" dirty="0"/>
              <a:t>?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23623-F121-BCEF-2206-629C7AC56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91700" cy="4351338"/>
          </a:xfrm>
        </p:spPr>
        <p:txBody>
          <a:bodyPr>
            <a:normAutofit/>
          </a:bodyPr>
          <a:lstStyle/>
          <a:p>
            <a:r>
              <a:rPr lang="en-US" dirty="0" err="1"/>
              <a:t>Kész</a:t>
            </a:r>
            <a:r>
              <a:rPr lang="en-US" dirty="0"/>
              <a:t> </a:t>
            </a:r>
            <a:r>
              <a:rPr lang="en-US" dirty="0" err="1"/>
              <a:t>megoldások</a:t>
            </a:r>
            <a:r>
              <a:rPr lang="en-US" dirty="0"/>
              <a:t>: Web, Office, </a:t>
            </a:r>
            <a:r>
              <a:rPr lang="en-US" dirty="0" err="1"/>
              <a:t>stb</a:t>
            </a:r>
            <a:r>
              <a:rPr lang="en-US" dirty="0"/>
              <a:t>.</a:t>
            </a:r>
          </a:p>
          <a:p>
            <a:r>
              <a:rPr lang="en-US" dirty="0" err="1"/>
              <a:t>Szolgáltatások</a:t>
            </a:r>
            <a:r>
              <a:rPr lang="en-US" dirty="0"/>
              <a:t> </a:t>
            </a:r>
            <a:r>
              <a:rPr lang="en-US" dirty="0" err="1"/>
              <a:t>integrálása</a:t>
            </a:r>
            <a:r>
              <a:rPr lang="en-US" dirty="0"/>
              <a:t>: API, </a:t>
            </a:r>
            <a:r>
              <a:rPr lang="en-US" dirty="0" err="1"/>
              <a:t>kereső</a:t>
            </a:r>
            <a:endParaRPr lang="en-US" dirty="0"/>
          </a:p>
          <a:p>
            <a:r>
              <a:rPr lang="en-US" dirty="0" err="1"/>
              <a:t>Keretrendszer</a:t>
            </a:r>
            <a:r>
              <a:rPr lang="en-US" dirty="0"/>
              <a:t>, </a:t>
            </a:r>
            <a:r>
              <a:rPr lang="en-US" dirty="0" err="1"/>
              <a:t>egyedi</a:t>
            </a:r>
            <a:r>
              <a:rPr lang="en-US" dirty="0"/>
              <a:t> </a:t>
            </a:r>
            <a:r>
              <a:rPr lang="en-US" dirty="0" err="1"/>
              <a:t>modell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Csökken</a:t>
            </a:r>
            <a:r>
              <a:rPr lang="en-US" dirty="0"/>
              <a:t> a </a:t>
            </a:r>
            <a:r>
              <a:rPr lang="en-US" dirty="0" err="1"/>
              <a:t>belépési</a:t>
            </a:r>
            <a:r>
              <a:rPr lang="en-US" dirty="0"/>
              <a:t> </a:t>
            </a:r>
            <a:r>
              <a:rPr lang="en-US" dirty="0" err="1"/>
              <a:t>küszőb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szinten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Közmű</a:t>
            </a:r>
            <a:r>
              <a:rPr lang="en-US" dirty="0"/>
              <a:t> </a:t>
            </a:r>
            <a:r>
              <a:rPr lang="en-US" dirty="0" err="1"/>
              <a:t>lesz</a:t>
            </a:r>
            <a:r>
              <a:rPr lang="en-US" dirty="0"/>
              <a:t> mint </a:t>
            </a:r>
            <a:r>
              <a:rPr lang="en-US" dirty="0" err="1"/>
              <a:t>az</a:t>
            </a:r>
            <a:r>
              <a:rPr lang="en-US" dirty="0"/>
              <a:t> Excel/Word</a:t>
            </a:r>
          </a:p>
          <a:p>
            <a:pPr marL="0" indent="0">
              <a:buNone/>
            </a:pPr>
            <a:r>
              <a:rPr lang="en-US" dirty="0"/>
              <a:t>DE TRANSZFORMATÍVABB: “</a:t>
            </a:r>
            <a:r>
              <a:rPr lang="en-US" dirty="0" err="1"/>
              <a:t>magasabban</a:t>
            </a:r>
            <a:r>
              <a:rPr lang="en-US" dirty="0"/>
              <a:t> </a:t>
            </a:r>
            <a:r>
              <a:rPr lang="en-US" dirty="0" err="1"/>
              <a:t>vág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 err="1"/>
              <a:t>Hatékonyságból</a:t>
            </a:r>
            <a:r>
              <a:rPr lang="en-US" dirty="0"/>
              <a:t>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versenyelőny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2D4AE-B716-AFA3-421D-B7B67363D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4" b="91339" l="9728" r="89689">
                        <a14:foregroundMark x1="66342" y1="85039" x2="52529" y2="91535"/>
                        <a14:foregroundMark x1="52529" y1="91535" x2="43969" y2="88386"/>
                        <a14:foregroundMark x1="43969" y1="88386" x2="27043" y2="87402"/>
                        <a14:foregroundMark x1="27043" y1="87402" x2="26459" y2="85827"/>
                        <a14:foregroundMark x1="67121" y1="18504" x2="53113" y2="12402"/>
                        <a14:foregroundMark x1="53113" y1="12402" x2="40856" y2="12008"/>
                        <a14:foregroundMark x1="40856" y1="12008" x2="35409" y2="15945"/>
                        <a14:foregroundMark x1="52140" y1="9252" x2="60311" y2="13189"/>
                        <a14:foregroundMark x1="60311" y1="13189" x2="66537" y2="19488"/>
                        <a14:foregroundMark x1="59728" y1="12992" x2="50973" y2="7874"/>
                        <a14:foregroundMark x1="50973" y1="7874" x2="48444" y2="8268"/>
                        <a14:foregroundMark x1="78016" y1="29528" x2="72763" y2="24803"/>
                        <a14:foregroundMark x1="78016" y1="28937" x2="73152" y2="24016"/>
                        <a14:foregroundMark x1="78599" y1="28543" x2="72568" y2="23031"/>
                        <a14:foregroundMark x1="72568" y1="23031" x2="71401" y2="22835"/>
                        <a14:foregroundMark x1="78599" y1="28543" x2="73735" y2="22441"/>
                        <a14:foregroundMark x1="73735" y1="22441" x2="71401" y2="21850"/>
                        <a14:foregroundMark x1="63619" y1="55906" x2="61868" y2="71063"/>
                        <a14:foregroundMark x1="61868" y1="71063" x2="61479" y2="71063"/>
                        <a14:foregroundMark x1="73152" y1="24213" x2="68482" y2="19094"/>
                        <a14:foregroundMark x1="79183" y1="35827" x2="76265" y2="45276"/>
                        <a14:foregroundMark x1="76265" y1="45276" x2="74903" y2="46850"/>
                        <a14:foregroundMark x1="73541" y1="22638" x2="67704" y2="18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94284" y="3657600"/>
            <a:ext cx="3471580" cy="3431111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42164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1646-67E3-BBB8-491F-C932648F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Leggyorsabban</a:t>
            </a:r>
            <a:r>
              <a:rPr lang="en-US" dirty="0"/>
              <a:t> </a:t>
            </a:r>
            <a:r>
              <a:rPr lang="en-US" dirty="0" err="1"/>
              <a:t>profitálni</a:t>
            </a:r>
            <a:endParaRPr lang="hu-HU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2C7ED7-E5F9-2997-E277-74BCEA093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033930"/>
              </p:ext>
            </p:extLst>
          </p:nvPr>
        </p:nvGraphicFramePr>
        <p:xfrm>
          <a:off x="838200" y="1644650"/>
          <a:ext cx="10515597" cy="72288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362075">
                  <a:extLst>
                    <a:ext uri="{9D8B030D-6E8A-4147-A177-3AD203B41FA5}">
                      <a16:colId xmlns:a16="http://schemas.microsoft.com/office/drawing/2014/main" val="3196849251"/>
                    </a:ext>
                  </a:extLst>
                </a:gridCol>
                <a:gridCol w="5648323">
                  <a:extLst>
                    <a:ext uri="{9D8B030D-6E8A-4147-A177-3AD203B41FA5}">
                      <a16:colId xmlns:a16="http://schemas.microsoft.com/office/drawing/2014/main" val="45780697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25305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Fázis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irány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gyakorlat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Előkészítés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alatt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56308"/>
                  </a:ext>
                </a:extLst>
              </a:tr>
              <a:tr h="469519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Exploráció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Általános támogató feladatok: Kész </a:t>
                      </a:r>
                      <a:r>
                        <a:rPr lang="en-US" dirty="0" err="1"/>
                        <a:t>eszköz</a:t>
                      </a:r>
                      <a:r>
                        <a:rPr lang="hu-HU" dirty="0"/>
                        <a:t> ad-hoc használata (pl. </a:t>
                      </a:r>
                      <a:r>
                        <a:rPr lang="hu-HU" dirty="0" err="1"/>
                        <a:t>ChatGPT</a:t>
                      </a:r>
                      <a:r>
                        <a:rPr lang="en-US" dirty="0"/>
                        <a:t>, Perplexity</a:t>
                      </a:r>
                      <a:r>
                        <a:rPr lang="hu-HU" dirty="0"/>
                        <a:t>) </a:t>
                      </a:r>
                      <a:r>
                        <a:rPr lang="en-US" dirty="0"/>
                        <a:t>Pl.:</a:t>
                      </a:r>
                      <a:endParaRPr lang="hu-HU" dirty="0"/>
                    </a:p>
                    <a:p>
                      <a:endParaRPr lang="hu-HU" dirty="0"/>
                    </a:p>
                    <a:p>
                      <a:r>
                        <a:rPr lang="en-US" dirty="0"/>
                        <a:t>a</a:t>
                      </a:r>
                      <a:r>
                        <a:rPr lang="hu-HU" dirty="0"/>
                        <a:t>.      Kutatás (Információ gyűjtés, lépéssorok, tervezés pl. Kapcsolódó törvények) </a:t>
                      </a:r>
                    </a:p>
                    <a:p>
                      <a:pPr marL="342900" indent="-342900">
                        <a:buAutoNum type="alphaLcPeriod" startAt="2"/>
                      </a:pPr>
                      <a:r>
                        <a:rPr lang="hu-HU" dirty="0"/>
                        <a:t>Dokumentációk készítése, szövegírás, válaszlevél hatékonyabbá tétele </a:t>
                      </a:r>
                      <a:endParaRPr lang="en-US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 startAt="2"/>
                        <a:tabLst/>
                        <a:defRPr/>
                      </a:pPr>
                      <a:r>
                        <a:rPr lang="hu-HU" dirty="0"/>
                        <a:t>Elemzéshez szükséges funkciók - Pl. </a:t>
                      </a:r>
                      <a:r>
                        <a:rPr lang="en-US" dirty="0"/>
                        <a:t>Excel, </a:t>
                      </a:r>
                      <a:r>
                        <a:rPr lang="hu-HU" dirty="0" err="1"/>
                        <a:t>Power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Query</a:t>
                      </a:r>
                      <a:r>
                        <a:rPr lang="hu-HU" dirty="0"/>
                        <a:t> függvények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Megértés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milyen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területen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használható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? </a:t>
                      </a:r>
                    </a:p>
                    <a:p>
                      <a:pPr fontAlgn="base"/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Belső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tapasztalatcsere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piackutatás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98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  <a:r>
                        <a:rPr lang="en-US" dirty="0" err="1"/>
                        <a:t>Irodai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rutin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Szélesebb körű bevezetés </a:t>
                      </a:r>
                    </a:p>
                    <a:p>
                      <a:endParaRPr lang="hu-HU" dirty="0"/>
                    </a:p>
                    <a:p>
                      <a:r>
                        <a:rPr lang="hu-HU" dirty="0"/>
                        <a:t>a.       Oktatás, hogy minden terület </a:t>
                      </a:r>
                      <a:r>
                        <a:rPr lang="en-US" dirty="0" err="1"/>
                        <a:t>számára</a:t>
                      </a:r>
                      <a:endParaRPr lang="hu-HU" dirty="0"/>
                    </a:p>
                    <a:p>
                      <a:r>
                        <a:rPr lang="hu-HU" dirty="0" err="1"/>
                        <a:t>b.</a:t>
                      </a:r>
                      <a:r>
                        <a:rPr lang="hu-HU" dirty="0"/>
                        <a:t>      Statisztikai, </a:t>
                      </a:r>
                      <a:r>
                        <a:rPr lang="hu-HU" dirty="0" err="1"/>
                        <a:t>adatelemz</a:t>
                      </a:r>
                      <a:r>
                        <a:rPr lang="en-US" dirty="0"/>
                        <a:t>és</a:t>
                      </a:r>
                      <a:r>
                        <a:rPr lang="hu-HU" dirty="0"/>
                        <a:t> (adattisztítás, adat </a:t>
                      </a:r>
                      <a:r>
                        <a:rPr lang="hu-HU" dirty="0" err="1"/>
                        <a:t>struktúrálttá</a:t>
                      </a:r>
                      <a:r>
                        <a:rPr lang="hu-HU" dirty="0"/>
                        <a:t> alakítása</a:t>
                      </a:r>
                      <a:r>
                        <a:rPr lang="en-US" dirty="0"/>
                        <a:t>, Advanced Data Analytics</a:t>
                      </a:r>
                      <a:r>
                        <a:rPr lang="hu-HU" dirty="0"/>
                        <a:t>)</a:t>
                      </a:r>
                    </a:p>
                    <a:p>
                      <a:pPr marL="342900" indent="-342900">
                        <a:buAutoNum type="alphaLcPeriod" startAt="3"/>
                      </a:pPr>
                      <a:r>
                        <a:rPr lang="hu-HU" dirty="0"/>
                        <a:t>Szemantikus keresés</a:t>
                      </a:r>
                      <a:endParaRPr lang="en-US" dirty="0"/>
                    </a:p>
                    <a:p>
                      <a:pPr marL="342900" indent="-342900">
                        <a:buAutoNum type="alphaLcPeriod" startAt="3"/>
                      </a:pPr>
                      <a:r>
                        <a:rPr lang="en-US" dirty="0" err="1"/>
                        <a:t>Tudásmenedzsment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ügyfélszolgálati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támogatása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sz="1800" b="0" kern="1200" dirty="0">
                          <a:solidFill>
                            <a:schemeClr val="dk1"/>
                          </a:solidFill>
                          <a:effectLst/>
                        </a:rPr>
                        <a:t>Tervezés </a:t>
                      </a:r>
                    </a:p>
                    <a:p>
                      <a:pPr fontAlgn="base"/>
                      <a:r>
                        <a:rPr lang="hu-HU" sz="1800" b="0" kern="1200" dirty="0">
                          <a:solidFill>
                            <a:schemeClr val="dk1"/>
                          </a:solidFill>
                          <a:effectLst/>
                        </a:rPr>
                        <a:t>Adatok gyűjtése 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hu-HU" sz="1800" b="0" kern="1200" dirty="0">
                          <a:solidFill>
                            <a:schemeClr val="dk1"/>
                          </a:solidFill>
                          <a:effectLst/>
                        </a:rPr>
                        <a:t>tanításhoz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hu-HU" sz="18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hu-HU" sz="1800" b="0" kern="1200" dirty="0">
                          <a:solidFill>
                            <a:schemeClr val="dk1"/>
                          </a:solidFill>
                          <a:effectLst/>
                        </a:rPr>
                        <a:t>Fejlesztés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,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folyamatokba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történő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beépítés</a:t>
                      </a:r>
                      <a:endParaRPr lang="hu-HU" sz="18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2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 </a:t>
                      </a:r>
                      <a:r>
                        <a:rPr lang="en-US" dirty="0" err="1"/>
                        <a:t>Önálló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lépések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Folyamatok támogatása</a:t>
                      </a:r>
                    </a:p>
                    <a:p>
                      <a:endParaRPr lang="hu-HU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  </a:t>
                      </a:r>
                      <a:r>
                        <a:rPr lang="hu-HU" dirty="0"/>
                        <a:t>Ügyviteli és egyéb folyamatok, szolgáltatások </a:t>
                      </a:r>
                      <a:r>
                        <a:rPr lang="en-US" dirty="0" err="1"/>
                        <a:t>előkészítése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támogatása</a:t>
                      </a:r>
                      <a:r>
                        <a:rPr lang="en-US" dirty="0"/>
                        <a:t>, </a:t>
                      </a:r>
                      <a:r>
                        <a:rPr lang="hu-HU" dirty="0" err="1"/>
                        <a:t>automatizációja</a:t>
                      </a:r>
                      <a:r>
                        <a:rPr lang="hu-HU" dirty="0"/>
                        <a:t>, tanulékony, automata lépésekkel</a:t>
                      </a:r>
                    </a:p>
                    <a:p>
                      <a:pPr marL="342900" indent="-342900">
                        <a:buAutoNum type="alphaLcPeriod" startAt="2"/>
                      </a:pPr>
                      <a:r>
                        <a:rPr lang="hu-HU" dirty="0"/>
                        <a:t>Strukturálatlan nagy adattömegek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feldolgozása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okos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keresés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Feedback loop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291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2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C09B-02CE-68FB-0824-68029998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14825" cy="22542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Lépés</a:t>
            </a:r>
            <a:r>
              <a:rPr lang="en-US" dirty="0"/>
              <a:t> #1: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megérteni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alkamazási</a:t>
            </a:r>
            <a:r>
              <a:rPr lang="en-US" dirty="0"/>
              <a:t> </a:t>
            </a:r>
            <a:r>
              <a:rPr lang="en-US" dirty="0" err="1"/>
              <a:t>lehtőségeket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8F48-DEFD-3628-9E16-79982387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1799"/>
            <a:ext cx="4410075" cy="3205163"/>
          </a:xfrm>
        </p:spPr>
        <p:txBody>
          <a:bodyPr/>
          <a:lstStyle/>
          <a:p>
            <a:r>
              <a:rPr lang="en-US" dirty="0" err="1"/>
              <a:t>Súlyozott</a:t>
            </a:r>
            <a:r>
              <a:rPr lang="en-US" dirty="0"/>
              <a:t> </a:t>
            </a:r>
            <a:r>
              <a:rPr lang="en-US" dirty="0" err="1"/>
              <a:t>átlagológép</a:t>
            </a:r>
            <a:endParaRPr lang="en-US" dirty="0"/>
          </a:p>
          <a:p>
            <a:r>
              <a:rPr lang="en-US" dirty="0" err="1"/>
              <a:t>Tudás</a:t>
            </a:r>
            <a:r>
              <a:rPr lang="en-US" dirty="0"/>
              <a:t> </a:t>
            </a:r>
            <a:r>
              <a:rPr lang="en-US" dirty="0" err="1"/>
              <a:t>tömörítő</a:t>
            </a:r>
            <a:r>
              <a:rPr lang="en-US" dirty="0"/>
              <a:t>, zoom</a:t>
            </a:r>
          </a:p>
          <a:p>
            <a:r>
              <a:rPr lang="en-US" dirty="0" err="1"/>
              <a:t>Fáradhatatlan</a:t>
            </a:r>
            <a:r>
              <a:rPr lang="en-US" dirty="0"/>
              <a:t> </a:t>
            </a:r>
            <a:r>
              <a:rPr lang="en-US"/>
              <a:t>előkészítő</a:t>
            </a:r>
            <a:r>
              <a:rPr lang="en-US" dirty="0"/>
              <a:t> </a:t>
            </a:r>
            <a:r>
              <a:rPr lang="en-US" dirty="0" err="1"/>
              <a:t>asszisztens</a:t>
            </a:r>
            <a:r>
              <a:rPr lang="en-US" dirty="0"/>
              <a:t> (</a:t>
            </a:r>
            <a:r>
              <a:rPr lang="en-US" dirty="0" err="1"/>
              <a:t>szöveg</a:t>
            </a:r>
            <a:r>
              <a:rPr lang="en-US" dirty="0"/>
              <a:t>, </a:t>
            </a:r>
            <a:r>
              <a:rPr lang="en-US" dirty="0" err="1"/>
              <a:t>gép</a:t>
            </a:r>
            <a:r>
              <a:rPr lang="en-US" dirty="0"/>
              <a:t>, hang, </a:t>
            </a:r>
            <a:r>
              <a:rPr lang="en-US" dirty="0" err="1"/>
              <a:t>videó</a:t>
            </a:r>
            <a:r>
              <a:rPr lang="en-US" dirty="0"/>
              <a:t>, </a:t>
            </a:r>
            <a:r>
              <a:rPr lang="en-US" dirty="0" err="1"/>
              <a:t>kutatás</a:t>
            </a:r>
            <a:r>
              <a:rPr lang="en-US" dirty="0"/>
              <a:t> </a:t>
            </a:r>
            <a:r>
              <a:rPr lang="en-US" dirty="0" err="1"/>
              <a:t>stb</a:t>
            </a:r>
            <a:r>
              <a:rPr lang="en-US" dirty="0"/>
              <a:t>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7BCF4-1AE7-864B-B446-7D62EA9E8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8" b="91732" l="9728" r="89689">
                        <a14:foregroundMark x1="28988" y1="28937" x2="42996" y2="8071"/>
                        <a14:foregroundMark x1="42996" y1="8071" x2="54475" y2="9252"/>
                        <a14:foregroundMark x1="54475" y1="9252" x2="61284" y2="13583"/>
                        <a14:foregroundMark x1="61284" y1="13583" x2="68093" y2="23425"/>
                        <a14:foregroundMark x1="68093" y1="23425" x2="68482" y2="27756"/>
                        <a14:foregroundMark x1="27821" y1="18504" x2="35409" y2="12598"/>
                        <a14:foregroundMark x1="35409" y1="12598" x2="37743" y2="12008"/>
                        <a14:foregroundMark x1="28988" y1="16339" x2="35603" y2="12598"/>
                        <a14:foregroundMark x1="35603" y1="12598" x2="37160" y2="12598"/>
                        <a14:foregroundMark x1="28210" y1="16339" x2="34630" y2="12598"/>
                        <a14:foregroundMark x1="34630" y1="12598" x2="36187" y2="12795"/>
                        <a14:foregroundMark x1="55642" y1="10039" x2="62451" y2="14173"/>
                        <a14:foregroundMark x1="61868" y1="13189" x2="55642" y2="9055"/>
                        <a14:foregroundMark x1="55642" y1="9055" x2="54669" y2="9055"/>
                        <a14:foregroundMark x1="73152" y1="68504" x2="81323" y2="59449"/>
                        <a14:foregroundMark x1="81323" y1="59449" x2="85798" y2="58661"/>
                        <a14:foregroundMark x1="70428" y1="66732" x2="64591" y2="63189"/>
                        <a14:foregroundMark x1="64591" y1="63189" x2="63230" y2="62992"/>
                        <a14:foregroundMark x1="65564" y1="84449" x2="61479" y2="90945"/>
                        <a14:foregroundMark x1="61479" y1="90945" x2="53502" y2="92913"/>
                        <a14:foregroundMark x1="53502" y1="92913" x2="34436" y2="91732"/>
                        <a14:foregroundMark x1="34436" y1="91732" x2="28405" y2="84646"/>
                        <a14:foregroundMark x1="28405" y1="84646" x2="27821" y2="81693"/>
                        <a14:foregroundMark x1="67704" y1="19488" x2="62646" y2="14173"/>
                        <a14:foregroundMark x1="62646" y1="14173" x2="60117" y2="13583"/>
                        <a14:foregroundMark x1="67315" y1="18307" x2="59728" y2="11417"/>
                        <a14:foregroundMark x1="59728" y1="11417" x2="57782" y2="10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895975" y="3086100"/>
            <a:ext cx="4061133" cy="401378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A59359F-A558-F156-AF6F-9C6B92EC87A5}"/>
              </a:ext>
            </a:extLst>
          </p:cNvPr>
          <p:cNvSpPr/>
          <p:nvPr/>
        </p:nvSpPr>
        <p:spPr>
          <a:xfrm>
            <a:off x="9232215" y="3184431"/>
            <a:ext cx="1449785" cy="489137"/>
          </a:xfrm>
          <a:prstGeom prst="wedgeRoundRectCallout">
            <a:avLst>
              <a:gd name="adj1" fmla="val -50602"/>
              <a:gd name="adj2" fmla="val 100271"/>
              <a:gd name="adj3" fmla="val 16667"/>
            </a:avLst>
          </a:prstGeom>
          <a:gradFill>
            <a:gsLst>
              <a:gs pos="84000">
                <a:srgbClr val="CA9368"/>
              </a:gs>
              <a:gs pos="0">
                <a:srgbClr val="DDB087"/>
              </a:gs>
              <a:gs pos="100000">
                <a:srgbClr val="BE8256"/>
              </a:gs>
            </a:gsLst>
            <a:lin ang="5400000" scaled="1"/>
          </a:gradFill>
          <a:ln>
            <a:solidFill>
              <a:srgbClr val="BE8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I❤️humans</a:t>
            </a:r>
          </a:p>
        </p:txBody>
      </p:sp>
    </p:spTree>
    <p:extLst>
      <p:ext uri="{BB962C8B-B14F-4D97-AF65-F5344CB8AC3E}">
        <p14:creationId xmlns:p14="http://schemas.microsoft.com/office/powerpoint/2010/main" val="251434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F5CC4-01CD-B89A-E9FC-76CEEF15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Tájékozódni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CE3D8-FC70-CE7F-8207-72986950D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1825625"/>
            <a:ext cx="98298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Adatfeldolgozás</a:t>
            </a:r>
            <a:r>
              <a:rPr lang="en-US" dirty="0"/>
              <a:t> (</a:t>
            </a:r>
            <a:r>
              <a:rPr lang="en-US" dirty="0" err="1"/>
              <a:t>trendek</a:t>
            </a:r>
            <a:r>
              <a:rPr lang="en-US" dirty="0"/>
              <a:t>, </a:t>
            </a:r>
            <a:r>
              <a:rPr lang="en-US" dirty="0" err="1"/>
              <a:t>mintázatok</a:t>
            </a:r>
            <a:r>
              <a:rPr lang="en-US" dirty="0"/>
              <a:t> </a:t>
            </a:r>
            <a:r>
              <a:rPr lang="en-US" dirty="0" err="1"/>
              <a:t>felismerése</a:t>
            </a:r>
            <a:r>
              <a:rPr lang="en-US" dirty="0"/>
              <a:t> </a:t>
            </a:r>
            <a:r>
              <a:rPr lang="en-US" dirty="0" err="1"/>
              <a:t>stb</a:t>
            </a:r>
            <a:r>
              <a:rPr lang="en-US" dirty="0"/>
              <a:t>.)</a:t>
            </a:r>
          </a:p>
          <a:p>
            <a:r>
              <a:rPr lang="en-US" dirty="0" err="1"/>
              <a:t>Fejlesztés</a:t>
            </a:r>
            <a:r>
              <a:rPr lang="en-US" dirty="0"/>
              <a:t> (</a:t>
            </a:r>
            <a:r>
              <a:rPr lang="en-US" dirty="0" err="1"/>
              <a:t>olcsóbb</a:t>
            </a:r>
            <a:r>
              <a:rPr lang="en-US" dirty="0"/>
              <a:t>/</a:t>
            </a:r>
            <a:r>
              <a:rPr lang="en-US" dirty="0" err="1"/>
              <a:t>könnyebb</a:t>
            </a:r>
            <a:r>
              <a:rPr lang="en-US" dirty="0"/>
              <a:t> </a:t>
            </a:r>
            <a:r>
              <a:rPr lang="en-US" dirty="0" err="1"/>
              <a:t>lesz</a:t>
            </a:r>
            <a:r>
              <a:rPr lang="en-US" dirty="0"/>
              <a:t> </a:t>
            </a:r>
            <a:r>
              <a:rPr lang="en-US" dirty="0" err="1"/>
              <a:t>fejleszteni</a:t>
            </a:r>
            <a:r>
              <a:rPr lang="en-US" dirty="0"/>
              <a:t>)</a:t>
            </a:r>
          </a:p>
          <a:p>
            <a:r>
              <a:rPr lang="en-US" dirty="0" err="1"/>
              <a:t>Szakrendszerek</a:t>
            </a:r>
            <a:r>
              <a:rPr lang="en-US" dirty="0"/>
              <a:t>: pl. </a:t>
            </a:r>
            <a:r>
              <a:rPr lang="en-US" dirty="0" err="1"/>
              <a:t>orvosi</a:t>
            </a:r>
            <a:r>
              <a:rPr lang="en-US" dirty="0"/>
              <a:t>, </a:t>
            </a:r>
            <a:r>
              <a:rPr lang="en-US" dirty="0" err="1"/>
              <a:t>anyagminőség</a:t>
            </a:r>
            <a:r>
              <a:rPr lang="en-US" dirty="0"/>
              <a:t>: </a:t>
            </a:r>
            <a:r>
              <a:rPr lang="en-US" dirty="0" err="1"/>
              <a:t>ahol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könnyen</a:t>
            </a:r>
            <a:r>
              <a:rPr lang="en-US" dirty="0"/>
              <a:t> </a:t>
            </a:r>
            <a:r>
              <a:rPr lang="en-US" dirty="0" err="1"/>
              <a:t>elérhető</a:t>
            </a:r>
            <a:r>
              <a:rPr lang="en-US" dirty="0"/>
              <a:t> “</a:t>
            </a:r>
            <a:r>
              <a:rPr lang="en-US" dirty="0" err="1"/>
              <a:t>tanitó</a:t>
            </a:r>
            <a:r>
              <a:rPr lang="en-US" dirty="0"/>
              <a:t>” </a:t>
            </a:r>
            <a:r>
              <a:rPr lang="en-US" dirty="0" err="1"/>
              <a:t>anyag</a:t>
            </a:r>
            <a:r>
              <a:rPr lang="en-US" dirty="0"/>
              <a:t> van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err="1"/>
              <a:t>Nyelv</a:t>
            </a:r>
            <a:r>
              <a:rPr lang="en-US" dirty="0"/>
              <a:t> </a:t>
            </a:r>
            <a:r>
              <a:rPr lang="en-US" dirty="0" err="1"/>
              <a:t>alap</a:t>
            </a:r>
            <a:r>
              <a:rPr lang="en-US" dirty="0"/>
              <a:t> </a:t>
            </a:r>
            <a:r>
              <a:rPr lang="en-US" dirty="0" err="1"/>
              <a:t>ismerete</a:t>
            </a:r>
            <a:r>
              <a:rPr lang="en-US" dirty="0"/>
              <a:t>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Fordítás</a:t>
            </a:r>
            <a:r>
              <a:rPr lang="en-US" dirty="0"/>
              <a:t>, </a:t>
            </a:r>
            <a:r>
              <a:rPr lang="en-US" dirty="0" err="1"/>
              <a:t>emlékeztető</a:t>
            </a:r>
            <a:r>
              <a:rPr lang="en-US" dirty="0"/>
              <a:t>, </a:t>
            </a:r>
            <a:r>
              <a:rPr lang="en-US" dirty="0" err="1"/>
              <a:t>kivonat</a:t>
            </a:r>
            <a:r>
              <a:rPr lang="en-US" dirty="0"/>
              <a:t> </a:t>
            </a:r>
            <a:r>
              <a:rPr lang="en-US" dirty="0" err="1"/>
              <a:t>készítés</a:t>
            </a:r>
            <a:r>
              <a:rPr lang="en-US" dirty="0"/>
              <a:t>, </a:t>
            </a:r>
            <a:r>
              <a:rPr lang="en-US" dirty="0" err="1"/>
              <a:t>leirat</a:t>
            </a:r>
            <a:endParaRPr lang="en-US" dirty="0"/>
          </a:p>
          <a:p>
            <a:pPr lvl="2"/>
            <a:r>
              <a:rPr lang="en-US" dirty="0" err="1"/>
              <a:t>Kutatás</a:t>
            </a:r>
            <a:r>
              <a:rPr lang="en-US" dirty="0"/>
              <a:t>, </a:t>
            </a:r>
            <a:r>
              <a:rPr lang="en-US" dirty="0" err="1"/>
              <a:t>ügynökök</a:t>
            </a:r>
            <a:r>
              <a:rPr lang="en-US" dirty="0"/>
              <a:t> (</a:t>
            </a:r>
            <a:r>
              <a:rPr lang="en-US" dirty="0" err="1"/>
              <a:t>kicsit</a:t>
            </a:r>
            <a:r>
              <a:rPr lang="en-US" dirty="0"/>
              <a:t> job google,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keres</a:t>
            </a:r>
            <a:r>
              <a:rPr lang="en-US" dirty="0"/>
              <a:t>, </a:t>
            </a:r>
            <a:r>
              <a:rPr lang="en-US" dirty="0" err="1"/>
              <a:t>válaszol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Marketing, SEO, sales</a:t>
            </a:r>
          </a:p>
          <a:p>
            <a:pPr lvl="2"/>
            <a:r>
              <a:rPr lang="en-US" dirty="0" err="1"/>
              <a:t>Tudásmendzsment</a:t>
            </a:r>
            <a:r>
              <a:rPr lang="en-US" dirty="0"/>
              <a:t>, </a:t>
            </a:r>
            <a:r>
              <a:rPr lang="en-US" dirty="0" err="1"/>
              <a:t>tanítás</a:t>
            </a:r>
            <a:endParaRPr lang="en-US" dirty="0"/>
          </a:p>
          <a:p>
            <a:pPr lvl="2"/>
            <a:r>
              <a:rPr lang="en-US" dirty="0" err="1"/>
              <a:t>Szematikus</a:t>
            </a:r>
            <a:r>
              <a:rPr lang="en-US" dirty="0"/>
              <a:t> </a:t>
            </a:r>
            <a:r>
              <a:rPr lang="en-US" dirty="0" err="1"/>
              <a:t>keresés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55164-A11F-A366-CEC1-06AEF0AB2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55" b="92520" l="9728" r="89689">
                        <a14:foregroundMark x1="66926" y1="87008" x2="57782" y2="92126"/>
                        <a14:foregroundMark x1="57782" y1="92126" x2="47860" y2="93898"/>
                        <a14:foregroundMark x1="47860" y1="93898" x2="37743" y2="92520"/>
                        <a14:foregroundMark x1="37743" y1="92520" x2="28599" y2="87598"/>
                        <a14:foregroundMark x1="28599" y1="87598" x2="27626" y2="84646"/>
                        <a14:foregroundMark x1="81518" y1="57677" x2="85409" y2="60039"/>
                        <a14:foregroundMark x1="81128" y1="58268" x2="87549" y2="55118"/>
                        <a14:foregroundMark x1="87549" y1="55118" x2="82685" y2="60039"/>
                        <a14:foregroundMark x1="83074" y1="56890" x2="84825" y2="53150"/>
                        <a14:foregroundMark x1="84436" y1="53937" x2="88132" y2="55906"/>
                        <a14:foregroundMark x1="77626" y1="41732" x2="78988" y2="34252"/>
                        <a14:foregroundMark x1="78988" y1="34252" x2="67510" y2="18504"/>
                        <a14:foregroundMark x1="67510" y1="18504" x2="59728" y2="12402"/>
                        <a14:foregroundMark x1="59728" y1="12402" x2="45136" y2="9055"/>
                        <a14:foregroundMark x1="45136" y1="9055" x2="38327" y2="10630"/>
                        <a14:foregroundMark x1="38327" y1="10630" x2="29572" y2="16339"/>
                        <a14:foregroundMark x1="32685" y1="14567" x2="38132" y2="9646"/>
                        <a14:foregroundMark x1="38132" y1="9646" x2="39105" y2="9449"/>
                        <a14:foregroundMark x1="30545" y1="13583" x2="35409" y2="12205"/>
                        <a14:foregroundMark x1="46304" y1="9449" x2="53891" y2="9252"/>
                        <a14:foregroundMark x1="53891" y1="9252" x2="59728" y2="12598"/>
                        <a14:foregroundMark x1="64786" y1="14567" x2="69844" y2="18110"/>
                        <a14:foregroundMark x1="76265" y1="27165" x2="78599" y2="30512"/>
                        <a14:foregroundMark x1="80156" y1="37598" x2="76265" y2="42717"/>
                        <a14:foregroundMark x1="78794" y1="39567" x2="75875" y2="42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800" y="4229099"/>
            <a:ext cx="2843017" cy="280987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F89FE0-0A89-2E39-7592-74ED2A129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938" y="5033726"/>
            <a:ext cx="5077534" cy="169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22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8E85-C4FF-E051-C1A5-4577A24B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Kockázatok</a:t>
            </a:r>
            <a:r>
              <a:rPr lang="en-US" dirty="0"/>
              <a:t> és </a:t>
            </a:r>
            <a:r>
              <a:rPr lang="en-US" dirty="0" err="1"/>
              <a:t>veszélyek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23DBA-F3D4-7763-EDAF-12F9B0CD3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78024"/>
            <a:ext cx="10515600" cy="4351338"/>
          </a:xfrm>
        </p:spPr>
        <p:txBody>
          <a:bodyPr/>
          <a:lstStyle/>
          <a:p>
            <a:r>
              <a:rPr lang="en-US" dirty="0"/>
              <a:t>Kik </a:t>
            </a:r>
            <a:r>
              <a:rPr lang="en-US" dirty="0" err="1"/>
              <a:t>azok</a:t>
            </a:r>
            <a:r>
              <a:rPr lang="en-US" dirty="0"/>
              <a:t> </a:t>
            </a:r>
            <a:r>
              <a:rPr lang="en-US" dirty="0" err="1"/>
              <a:t>leghamarabb</a:t>
            </a:r>
            <a:r>
              <a:rPr lang="en-US" dirty="0"/>
              <a:t> </a:t>
            </a:r>
            <a:r>
              <a:rPr lang="en-US" dirty="0" err="1"/>
              <a:t>bevetik</a:t>
            </a:r>
            <a:r>
              <a:rPr lang="en-US" dirty="0"/>
              <a:t> a </a:t>
            </a:r>
            <a:r>
              <a:rPr lang="en-US" dirty="0" err="1"/>
              <a:t>technológiai</a:t>
            </a:r>
            <a:r>
              <a:rPr lang="en-US" dirty="0"/>
              <a:t> </a:t>
            </a:r>
            <a:r>
              <a:rPr lang="en-US" dirty="0" err="1"/>
              <a:t>újdonságokat</a:t>
            </a:r>
            <a:r>
              <a:rPr lang="en-US" dirty="0"/>
              <a:t> </a:t>
            </a:r>
            <a:r>
              <a:rPr lang="en-US" dirty="0" err="1"/>
              <a:t>gyakorlatilag</a:t>
            </a:r>
            <a:r>
              <a:rPr lang="en-US" dirty="0"/>
              <a:t> </a:t>
            </a:r>
            <a:r>
              <a:rPr lang="en-US" dirty="0" err="1"/>
              <a:t>kockázat</a:t>
            </a:r>
            <a:r>
              <a:rPr lang="en-US" dirty="0"/>
              <a:t> </a:t>
            </a:r>
            <a:r>
              <a:rPr lang="en-US" dirty="0" err="1"/>
              <a:t>nélkül</a:t>
            </a:r>
            <a:r>
              <a:rPr lang="en-US" dirty="0"/>
              <a:t>? </a:t>
            </a:r>
            <a:endParaRPr lang="hu-HU" dirty="0"/>
          </a:p>
        </p:txBody>
      </p:sp>
      <p:pic>
        <p:nvPicPr>
          <p:cNvPr id="4100" name="Picture 4" descr="Image">
            <a:extLst>
              <a:ext uri="{FF2B5EF4-FFF2-40B4-BE49-F238E27FC236}">
                <a16:creationId xmlns:a16="http://schemas.microsoft.com/office/drawing/2014/main" id="{12F3D355-9073-B5F7-ACB1-F16CF97FB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57"/>
          <a:stretch/>
        </p:blipFill>
        <p:spPr bwMode="auto">
          <a:xfrm>
            <a:off x="8785225" y="3429000"/>
            <a:ext cx="3168650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3355FF-4C5A-32AD-6F71-239753993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8" b="90000" l="9980" r="89824">
                        <a14:foregroundMark x1="57926" y1="13137" x2="72407" y2="24118"/>
                        <a14:foregroundMark x1="72016" y1="23529" x2="59295" y2="14510"/>
                        <a14:foregroundMark x1="53425" y1="10980" x2="45010" y2="9608"/>
                        <a14:foregroundMark x1="45010" y1="9608" x2="42661" y2="11765"/>
                        <a14:foregroundMark x1="19374" y1="60588" x2="17808" y2="70784"/>
                        <a14:foregroundMark x1="17808" y1="70784" x2="19178" y2="78824"/>
                        <a14:foregroundMark x1="19178" y1="78824" x2="22309" y2="83137"/>
                        <a14:foregroundMark x1="39335" y1="85686" x2="54599" y2="77843"/>
                        <a14:foregroundMark x1="54599" y1="77843" x2="61840" y2="60980"/>
                        <a14:foregroundMark x1="61840" y1="60980" x2="62231" y2="52549"/>
                        <a14:foregroundMark x1="62231" y1="52549" x2="59883" y2="44902"/>
                        <a14:foregroundMark x1="59883" y1="44902" x2="58904" y2="4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56948" y="4031284"/>
            <a:ext cx="3168652" cy="316205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BC0C04-54F1-FC19-59EC-90968533351F}"/>
              </a:ext>
            </a:extLst>
          </p:cNvPr>
          <p:cNvSpPr txBox="1">
            <a:spLocks/>
          </p:cNvSpPr>
          <p:nvPr/>
        </p:nvSpPr>
        <p:spPr>
          <a:xfrm>
            <a:off x="990600" y="2419351"/>
            <a:ext cx="10515600" cy="39100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                                                </a:t>
            </a:r>
            <a:r>
              <a:rPr lang="en-US" dirty="0" err="1"/>
              <a:t>Youtuberek</a:t>
            </a:r>
            <a:r>
              <a:rPr lang="en-US" dirty="0"/>
              <a:t> és a </a:t>
            </a:r>
            <a:r>
              <a:rPr lang="en-US" dirty="0" err="1"/>
              <a:t>hackerek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alacsony</a:t>
            </a:r>
            <a:r>
              <a:rPr lang="en-US" dirty="0"/>
              <a:t> </a:t>
            </a:r>
            <a:r>
              <a:rPr lang="en-US" dirty="0" err="1"/>
              <a:t>lett</a:t>
            </a:r>
            <a:r>
              <a:rPr lang="en-US" dirty="0"/>
              <a:t> a </a:t>
            </a:r>
            <a:r>
              <a:rPr lang="en-US" dirty="0" err="1"/>
              <a:t>hamisítási</a:t>
            </a:r>
            <a:r>
              <a:rPr lang="en-US" dirty="0"/>
              <a:t> </a:t>
            </a:r>
            <a:r>
              <a:rPr lang="en-US" dirty="0" err="1"/>
              <a:t>köszüb</a:t>
            </a:r>
            <a:endParaRPr lang="en-US" dirty="0"/>
          </a:p>
          <a:p>
            <a:r>
              <a:rPr lang="en-US" dirty="0"/>
              <a:t>Phishing email</a:t>
            </a:r>
          </a:p>
          <a:p>
            <a:r>
              <a:rPr lang="en-US" dirty="0" err="1"/>
              <a:t>Weblap</a:t>
            </a:r>
            <a:r>
              <a:rPr lang="en-US" dirty="0"/>
              <a:t> (SEO!, </a:t>
            </a:r>
            <a:r>
              <a:rPr lang="en-US" dirty="0" err="1"/>
              <a:t>vélemény</a:t>
            </a:r>
            <a:r>
              <a:rPr lang="en-US" dirty="0"/>
              <a:t>)</a:t>
            </a:r>
          </a:p>
          <a:p>
            <a:r>
              <a:rPr lang="en-US" dirty="0" err="1"/>
              <a:t>Kép</a:t>
            </a:r>
            <a:r>
              <a:rPr lang="en-US" dirty="0"/>
              <a:t>, hang, </a:t>
            </a:r>
            <a:r>
              <a:rPr lang="en-US" dirty="0" err="1"/>
              <a:t>videó</a:t>
            </a:r>
            <a:r>
              <a:rPr lang="en-US" dirty="0"/>
              <a:t>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Miben</a:t>
            </a:r>
            <a:r>
              <a:rPr lang="en-US" dirty="0"/>
              <a:t> </a:t>
            </a:r>
            <a:r>
              <a:rPr lang="en-US" dirty="0" err="1"/>
              <a:t>bízhatunk</a:t>
            </a:r>
            <a:r>
              <a:rPr lang="en-US" dirty="0"/>
              <a:t>?...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13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62FE-FA42-A2B1-FB26-BC202C0D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Gyakorlat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266C4-822B-8474-FE49-D70368DF5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GPT-trainer.com</a:t>
            </a:r>
            <a:endParaRPr lang="en-US" dirty="0"/>
          </a:p>
          <a:p>
            <a:r>
              <a:rPr lang="en-US" dirty="0"/>
              <a:t>ChatGPT in Excel</a:t>
            </a:r>
          </a:p>
          <a:p>
            <a:r>
              <a:rPr lang="en-US" dirty="0"/>
              <a:t>Perplexity, Bard</a:t>
            </a: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5C1F3A-0BCC-1448-6695-0238165EE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24" y="299695"/>
            <a:ext cx="6765059" cy="619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078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62FE-FA42-A2B1-FB26-BC202C0D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Gyakorlat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266C4-822B-8474-FE49-D70368DF5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GPT-trainer.com</a:t>
            </a:r>
          </a:p>
          <a:p>
            <a:r>
              <a:rPr lang="en-US" dirty="0">
                <a:hlinkClick r:id="rId2"/>
              </a:rPr>
              <a:t>ChatGPT in Excel</a:t>
            </a:r>
            <a:endParaRPr lang="en-US" dirty="0"/>
          </a:p>
          <a:p>
            <a:r>
              <a:rPr lang="en-US" dirty="0"/>
              <a:t>Perplexity, Bard</a:t>
            </a:r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F4E284-20EB-A065-F738-91903BF0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406526"/>
            <a:ext cx="7710488" cy="3350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2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62FE-FA42-A2B1-FB26-BC202C0D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Gyakorlat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266C4-822B-8474-FE49-D70368DF5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GPT-trainer.com</a:t>
            </a:r>
          </a:p>
          <a:p>
            <a:r>
              <a:rPr lang="en-US" dirty="0"/>
              <a:t>ChatGPT in Excel</a:t>
            </a:r>
          </a:p>
          <a:p>
            <a:r>
              <a:rPr lang="en-US" dirty="0">
                <a:hlinkClick r:id="rId2"/>
              </a:rPr>
              <a:t>Perplexity, Bard</a:t>
            </a:r>
            <a:endParaRPr lang="hu-H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CCFC66-E6C4-5B89-9CEC-4AB1BBBF6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083" y="681037"/>
            <a:ext cx="6868484" cy="515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03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DCA5-98C2-B7E3-CA4A-22F454E4F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093" y="269841"/>
            <a:ext cx="4636168" cy="2387600"/>
          </a:xfrm>
        </p:spPr>
        <p:txBody>
          <a:bodyPr/>
          <a:lstStyle/>
          <a:p>
            <a:r>
              <a:rPr lang="en-US" sz="6000" dirty="0" err="1">
                <a:solidFill>
                  <a:schemeClr val="tx1"/>
                </a:solidFill>
              </a:rPr>
              <a:t>Vállalati</a:t>
            </a:r>
            <a:br>
              <a:rPr lang="en-US" dirty="0"/>
            </a:br>
            <a:r>
              <a:rPr lang="en-US" sz="6000" dirty="0">
                <a:solidFill>
                  <a:schemeClr val="tx1"/>
                </a:solidFill>
              </a:rPr>
              <a:t>AI </a:t>
            </a:r>
            <a:r>
              <a:rPr lang="en-US" sz="6000" dirty="0" err="1">
                <a:solidFill>
                  <a:schemeClr val="tx1"/>
                </a:solidFill>
              </a:rPr>
              <a:t>stratégia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25942-A65B-9137-5FFB-C6D994A41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278" y="3838591"/>
            <a:ext cx="3604890" cy="2616496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Benyovszky Máté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matebenyovszky</a:t>
            </a:r>
            <a:endParaRPr lang="hu" dirty="0">
              <a:solidFill>
                <a:schemeClr val="tx1"/>
              </a:solidFill>
            </a:endParaRP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aiszakerto.hu</a:t>
            </a:r>
          </a:p>
          <a:p>
            <a:pPr rtl="0">
              <a:spcAft>
                <a:spcPts val="600"/>
              </a:spcAft>
            </a:pPr>
            <a:r>
              <a:rPr lang="en-US" dirty="0"/>
              <a:t>@aiszakerto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@aiszakerto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D9B88E-DFDF-FE5B-8ED9-0B25C5177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336" l="1099" r="100000">
                        <a14:foregroundMark x1="9231" y1="43319" x2="9011" y2="43319"/>
                        <a14:foregroundMark x1="9011" y1="59052" x2="9011" y2="59052"/>
                        <a14:foregroundMark x1="9451" y1="60776" x2="9451" y2="60776"/>
                        <a14:foregroundMark x1="9451" y1="61853" x2="9451" y2="61853"/>
                        <a14:foregroundMark x1="9451" y1="62716" x2="9451" y2="62716"/>
                        <a14:foregroundMark x1="9451" y1="63147" x2="9451" y2="63147"/>
                        <a14:foregroundMark x1="9451" y1="63793" x2="9451" y2="63793"/>
                        <a14:foregroundMark x1="22637" y1="96552" x2="22637" y2="96552"/>
                        <a14:foregroundMark x1="63736" y1="95905" x2="64176" y2="95690"/>
                        <a14:foregroundMark x1="9011" y1="47198" x2="9231" y2="46983"/>
                        <a14:foregroundMark x1="9231" y1="52371" x2="9231" y2="52371"/>
                        <a14:foregroundMark x1="9231" y1="56897" x2="9231" y2="56897"/>
                        <a14:foregroundMark x1="9011" y1="62931" x2="9011" y2="62931"/>
                        <a14:foregroundMark x1="10110" y1="64009" x2="10110" y2="64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8777" y="4930437"/>
            <a:ext cx="1933575" cy="19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X Logo, symbol, meaning, history, PNG, brand">
            <a:extLst>
              <a:ext uri="{FF2B5EF4-FFF2-40B4-BE49-F238E27FC236}">
                <a16:creationId xmlns:a16="http://schemas.microsoft.com/office/drawing/2014/main" id="{D7B368FF-FD3E-1376-EC76-00A0B48A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3" y="5519334"/>
            <a:ext cx="458972" cy="25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5A597-FC13-68CC-470F-A78729264B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647" y="4967264"/>
            <a:ext cx="342092" cy="289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336D73-A3E7-CEAC-4FAB-EE7AC59DF80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9933" y="5988594"/>
            <a:ext cx="485834" cy="347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B48C4D-644F-D7C3-4607-A2F913228F6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373" y="4416519"/>
            <a:ext cx="342092" cy="3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882A877-1158-1FF7-C73C-D4E798D9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54" y="288275"/>
            <a:ext cx="10393045" cy="641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67CC40-F59D-89F3-6031-7C9A101BA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7" b="91504" l="9961" r="89844">
                        <a14:foregroundMark x1="57910" y1="10938" x2="51074" y2="8496"/>
                        <a14:foregroundMark x1="51074" y1="8496" x2="42773" y2="8984"/>
                        <a14:foregroundMark x1="42773" y1="8984" x2="36328" y2="11328"/>
                        <a14:foregroundMark x1="79980" y1="39648" x2="80273" y2="38477"/>
                        <a14:foregroundMark x1="69434" y1="87207" x2="61426" y2="89941"/>
                        <a14:foregroundMark x1="61426" y1="89941" x2="36230" y2="91504"/>
                        <a14:foregroundMark x1="36230" y1="91504" x2="30273" y2="87500"/>
                        <a14:foregroundMark x1="26270" y1="20020" x2="28711" y2="18750"/>
                        <a14:backgroundMark x1="22559" y1="92188" x2="31152" y2="97754"/>
                        <a14:backgroundMark x1="26953" y1="93164" x2="30957" y2="95605"/>
                        <a14:backgroundMark x1="58105" y1="94629" x2="58105" y2="94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14" y="3842172"/>
            <a:ext cx="3259667" cy="325966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9438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C0E89-2790-A9AC-0D2B-293DAD90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813213" cy="1325563"/>
          </a:xfrm>
        </p:spPr>
        <p:txBody>
          <a:bodyPr>
            <a:normAutofit fontScale="90000"/>
          </a:bodyPr>
          <a:lstStyle/>
          <a:p>
            <a:r>
              <a:rPr lang="en-US" sz="6700" i="1" dirty="0" err="1"/>
              <a:t>Miért</a:t>
            </a:r>
            <a:r>
              <a:rPr lang="en-US" sz="6700" i="1" dirty="0"/>
              <a:t> most </a:t>
            </a:r>
            <a:r>
              <a:rPr lang="en-US" dirty="0" err="1"/>
              <a:t>foglalkozunk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AI-</a:t>
            </a:r>
            <a:r>
              <a:rPr lang="en-US" dirty="0" err="1"/>
              <a:t>val</a:t>
            </a:r>
            <a:r>
              <a:rPr lang="en-US" dirty="0"/>
              <a:t>?</a:t>
            </a:r>
            <a:endParaRPr lang="hu-H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36CCD9-A32B-BAEE-88AF-7808171BD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3152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88C08DF-1E3E-CFDC-D661-39B678D63F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58" b="90748" l="9785" r="89824">
                        <a14:foregroundMark x1="68102" y1="28543" x2="63209" y2="18898"/>
                        <a14:foregroundMark x1="63209" y1="18898" x2="55186" y2="12402"/>
                        <a14:foregroundMark x1="55186" y1="12402" x2="47945" y2="9252"/>
                        <a14:foregroundMark x1="47945" y1="9252" x2="44618" y2="9055"/>
                        <a14:foregroundMark x1="36595" y1="86024" x2="42857" y2="90748"/>
                        <a14:foregroundMark x1="42857" y1="90748" x2="48924" y2="86811"/>
                        <a14:foregroundMark x1="48924" y1="86811" x2="49511" y2="84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1971" y="3601330"/>
            <a:ext cx="3544969" cy="351947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1CD9A0-02C7-2771-C28F-FA0AD67AF002}"/>
              </a:ext>
            </a:extLst>
          </p:cNvPr>
          <p:cNvSpPr txBox="1">
            <a:spLocks/>
          </p:cNvSpPr>
          <p:nvPr/>
        </p:nvSpPr>
        <p:spPr>
          <a:xfrm>
            <a:off x="793648" y="1978025"/>
            <a:ext cx="42425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AI-</a:t>
            </a:r>
            <a:r>
              <a:rPr lang="en-US" sz="2400" dirty="0" err="1"/>
              <a:t>val</a:t>
            </a:r>
            <a:r>
              <a:rPr lang="en-US" sz="2400" dirty="0"/>
              <a:t> </a:t>
            </a:r>
            <a:r>
              <a:rPr lang="en-US" sz="2400" dirty="0" err="1"/>
              <a:t>fejlesztenek</a:t>
            </a:r>
            <a:r>
              <a:rPr lang="en-US" sz="2400" dirty="0"/>
              <a:t> AI-t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AI </a:t>
            </a:r>
            <a:r>
              <a:rPr lang="en-US" sz="2400" dirty="0" err="1"/>
              <a:t>fejleszti</a:t>
            </a:r>
            <a:r>
              <a:rPr lang="en-US" sz="2400" dirty="0"/>
              <a:t> </a:t>
            </a:r>
            <a:r>
              <a:rPr lang="en-US" sz="2400" dirty="0" err="1"/>
              <a:t>önmagát</a:t>
            </a:r>
            <a:r>
              <a:rPr lang="en-US" sz="2400" dirty="0"/>
              <a:t> (</a:t>
            </a:r>
            <a:r>
              <a:rPr lang="en-US" sz="2400" dirty="0" err="1"/>
              <a:t>eszközök</a:t>
            </a:r>
            <a:r>
              <a:rPr lang="en-US" sz="2400" dirty="0"/>
              <a:t>, </a:t>
            </a:r>
            <a:r>
              <a:rPr lang="en-US" sz="2400" dirty="0" err="1"/>
              <a:t>önreflexió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err="1"/>
              <a:t>Célhardverek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5695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ac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6406 -3.33333E-6 C 0.38268 -3.33333E-6 0.52917 -0.25185 0.52917 -0.45532 L 0.52917 -0.90949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4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  <p:bldGraphic spid="4" grpId="4">
        <p:bldAsOne/>
      </p:bldGraphic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882A877-1158-1FF7-C73C-D4E798D9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54" y="288275"/>
            <a:ext cx="10393045" cy="641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67CC40-F59D-89F3-6031-7C9A101BA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7" b="91504" l="9961" r="89844">
                        <a14:foregroundMark x1="57910" y1="10938" x2="51074" y2="8496"/>
                        <a14:foregroundMark x1="51074" y1="8496" x2="42773" y2="8984"/>
                        <a14:foregroundMark x1="42773" y1="8984" x2="36328" y2="11328"/>
                        <a14:foregroundMark x1="79980" y1="39648" x2="80273" y2="38477"/>
                        <a14:foregroundMark x1="69434" y1="87207" x2="61426" y2="89941"/>
                        <a14:foregroundMark x1="61426" y1="89941" x2="36230" y2="91504"/>
                        <a14:foregroundMark x1="36230" y1="91504" x2="30273" y2="87500"/>
                        <a14:foregroundMark x1="26270" y1="20020" x2="28711" y2="18750"/>
                        <a14:backgroundMark x1="22559" y1="92188" x2="31152" y2="97754"/>
                        <a14:backgroundMark x1="26953" y1="93164" x2="30957" y2="95605"/>
                        <a14:backgroundMark x1="58105" y1="94629" x2="58105" y2="94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14" y="3842172"/>
            <a:ext cx="3259667" cy="325966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B2BB08C-9A00-1698-62BD-E9C90A5FC83E}"/>
              </a:ext>
            </a:extLst>
          </p:cNvPr>
          <p:cNvSpPr/>
          <p:nvPr/>
        </p:nvSpPr>
        <p:spPr>
          <a:xfrm>
            <a:off x="4895557" y="840488"/>
            <a:ext cx="520505" cy="52050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78A90-5F52-E6CC-E1C7-2D6D77E7D8E4}"/>
              </a:ext>
            </a:extLst>
          </p:cNvPr>
          <p:cNvSpPr txBox="1"/>
          <p:nvPr/>
        </p:nvSpPr>
        <p:spPr>
          <a:xfrm>
            <a:off x="6775940" y="423531"/>
            <a:ext cx="3069495" cy="523220"/>
          </a:xfrm>
          <a:prstGeom prst="wedgeRectCallout">
            <a:avLst>
              <a:gd name="adj1" fmla="val -91584"/>
              <a:gd name="adj2" fmla="val 7160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ÖN ITT ÁLL MOST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36968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F60066-949C-0CF0-C584-BCA19D9C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813213" cy="1325563"/>
          </a:xfrm>
        </p:spPr>
        <p:txBody>
          <a:bodyPr>
            <a:normAutofit fontScale="90000"/>
          </a:bodyPr>
          <a:lstStyle/>
          <a:p>
            <a:r>
              <a:rPr lang="en-US" sz="6700" i="1" dirty="0"/>
              <a:t>Most </a:t>
            </a:r>
            <a:r>
              <a:rPr lang="en-US" sz="6700" i="1" dirty="0" err="1"/>
              <a:t>miért</a:t>
            </a:r>
            <a:r>
              <a:rPr lang="en-US" sz="6700" i="1" dirty="0"/>
              <a:t> </a:t>
            </a:r>
            <a:r>
              <a:rPr lang="en-US" dirty="0" err="1"/>
              <a:t>foglalkozzunk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AI-</a:t>
            </a:r>
            <a:r>
              <a:rPr lang="en-US" dirty="0" err="1"/>
              <a:t>val</a:t>
            </a:r>
            <a:r>
              <a:rPr lang="en-US" dirty="0"/>
              <a:t>?</a:t>
            </a: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073FE-57FD-8051-66DA-4998E4CCC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3" b="91339" l="9980" r="89824">
                        <a14:foregroundMark x1="31311" y1="87598" x2="38552" y2="90945"/>
                        <a14:foregroundMark x1="38552" y1="90945" x2="45597" y2="91142"/>
                        <a14:foregroundMark x1="45597" y1="91142" x2="45793" y2="91339"/>
                        <a14:foregroundMark x1="61252" y1="31693" x2="53229" y2="22244"/>
                        <a14:foregroundMark x1="53229" y1="22244" x2="41879" y2="22047"/>
                        <a14:foregroundMark x1="41879" y1="22047" x2="36986" y2="25787"/>
                        <a14:foregroundMark x1="60274" y1="23622" x2="53816" y2="20472"/>
                        <a14:foregroundMark x1="55186" y1="21063" x2="60274" y2="22441"/>
                        <a14:foregroundMark x1="71624" y1="36417" x2="68297" y2="41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7496" y="3043225"/>
            <a:ext cx="4139822" cy="411004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81CBCE-4104-676C-AFCD-DBC4AF11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309" y="2284412"/>
            <a:ext cx="1562100" cy="2706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E283C-9B7D-00A8-D1BE-E648C22DA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417" y="2034836"/>
            <a:ext cx="6329883" cy="295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01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EBFA-1BD4-7D2E-EEAB-5DBDA639A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500"/>
            <a:ext cx="10515600" cy="4351338"/>
          </a:xfr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36000">
                <a:schemeClr val="accent3">
                  <a:lumMod val="0"/>
                  <a:lumOff val="100000"/>
                  <a:alpha val="74000"/>
                </a:schemeClr>
              </a:gs>
              <a:gs pos="100000">
                <a:srgbClr val="3274B9">
                  <a:alpha val="0"/>
                </a:srgb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lIns="182880" tIns="182880" rIns="182880" bIns="182880"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0" i="0" u="none" strike="noStrike" dirty="0">
                <a:solidFill>
                  <a:srgbClr val="111D32"/>
                </a:solidFill>
                <a:effectLst/>
                <a:hlinkClick r:id="rId2"/>
              </a:rPr>
              <a:t>EY, 2023 </a:t>
            </a:r>
            <a:r>
              <a:rPr lang="en-US" sz="3600" b="0" i="0" u="none" strike="noStrike" dirty="0" err="1">
                <a:solidFill>
                  <a:srgbClr val="111D32"/>
                </a:solidFill>
                <a:effectLst/>
                <a:hlinkClick r:id="rId2"/>
              </a:rPr>
              <a:t>július</a:t>
            </a:r>
            <a:r>
              <a:rPr lang="en-US" sz="3600" b="0" i="0" u="none" strike="noStrike" dirty="0">
                <a:solidFill>
                  <a:srgbClr val="111D32"/>
                </a:solidFill>
                <a:effectLst/>
                <a:hlinkClick r:id="rId2"/>
              </a:rPr>
              <a:t>, 1200 </a:t>
            </a:r>
            <a:r>
              <a:rPr lang="en-US" sz="3600" b="0" i="0" u="none" strike="noStrike" dirty="0" err="1">
                <a:solidFill>
                  <a:srgbClr val="111D32"/>
                </a:solidFill>
                <a:effectLst/>
                <a:hlinkClick r:id="rId2"/>
              </a:rPr>
              <a:t>vezérigazgató</a:t>
            </a:r>
            <a:endParaRPr lang="en-US" sz="3600" b="0" i="0" dirty="0">
              <a:solidFill>
                <a:srgbClr val="1F2E47"/>
              </a:solidFill>
              <a:effectLst/>
            </a:endParaRPr>
          </a:p>
          <a:p>
            <a:pPr marL="0" indent="0">
              <a:buNone/>
            </a:pPr>
            <a:endParaRPr lang="en-US" sz="3600" b="0" i="0" dirty="0">
              <a:solidFill>
                <a:srgbClr val="1F2E47"/>
              </a:solidFill>
              <a:effectLst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1F2E47"/>
                </a:solidFill>
              </a:rPr>
              <a:t>Tízből</a:t>
            </a:r>
            <a:r>
              <a:rPr lang="en-US" sz="3600" dirty="0">
                <a:solidFill>
                  <a:srgbClr val="1F2E47"/>
                </a:solidFill>
              </a:rPr>
              <a:t> </a:t>
            </a:r>
            <a:r>
              <a:rPr lang="en-US" sz="3600" dirty="0" err="1">
                <a:solidFill>
                  <a:srgbClr val="1F2E47"/>
                </a:solidFill>
              </a:rPr>
              <a:t>kilenc</a:t>
            </a:r>
            <a:r>
              <a:rPr lang="en-US" sz="3600" dirty="0">
                <a:solidFill>
                  <a:srgbClr val="1F2E47"/>
                </a:solidFill>
              </a:rPr>
              <a:t> </a:t>
            </a:r>
            <a:r>
              <a:rPr lang="en-US" sz="3600" dirty="0" err="1">
                <a:solidFill>
                  <a:srgbClr val="1F2E47"/>
                </a:solidFill>
              </a:rPr>
              <a:t>vezérigazgató</a:t>
            </a:r>
            <a:r>
              <a:rPr lang="en-US" sz="3600" dirty="0">
                <a:solidFill>
                  <a:srgbClr val="1F2E47"/>
                </a:solidFill>
              </a:rPr>
              <a:t> </a:t>
            </a:r>
            <a:r>
              <a:rPr lang="en-US" sz="3600" dirty="0" err="1">
                <a:solidFill>
                  <a:srgbClr val="1F2E47"/>
                </a:solidFill>
              </a:rPr>
              <a:t>már</a:t>
            </a:r>
            <a:r>
              <a:rPr lang="en-US" sz="3600" dirty="0">
                <a:solidFill>
                  <a:srgbClr val="1F2E47"/>
                </a:solidFill>
              </a:rPr>
              <a:t> </a:t>
            </a:r>
            <a:r>
              <a:rPr lang="en-US" sz="3600" dirty="0" err="1">
                <a:solidFill>
                  <a:srgbClr val="1F2E47"/>
                </a:solidFill>
              </a:rPr>
              <a:t>elkezdte</a:t>
            </a:r>
            <a:r>
              <a:rPr lang="en-US" sz="3600" dirty="0">
                <a:solidFill>
                  <a:srgbClr val="1F2E47"/>
                </a:solidFill>
              </a:rPr>
              <a:t> </a:t>
            </a:r>
            <a:r>
              <a:rPr lang="en-US" sz="3600" dirty="0" err="1">
                <a:solidFill>
                  <a:srgbClr val="1F2E47"/>
                </a:solidFill>
              </a:rPr>
              <a:t>felmérni</a:t>
            </a:r>
            <a:r>
              <a:rPr lang="en-US" sz="3600" dirty="0">
                <a:solidFill>
                  <a:srgbClr val="1F2E47"/>
                </a:solidFill>
              </a:rPr>
              <a:t>, </a:t>
            </a:r>
            <a:r>
              <a:rPr lang="en-US" sz="3600" dirty="0" err="1">
                <a:solidFill>
                  <a:srgbClr val="1F2E47"/>
                </a:solidFill>
              </a:rPr>
              <a:t>hogy</a:t>
            </a:r>
            <a:r>
              <a:rPr lang="en-US" sz="3600" dirty="0">
                <a:solidFill>
                  <a:srgbClr val="1F2E47"/>
                </a:solidFill>
              </a:rPr>
              <a:t> </a:t>
            </a:r>
            <a:r>
              <a:rPr lang="en-US" sz="3600" dirty="0" err="1">
                <a:solidFill>
                  <a:srgbClr val="1F2E47"/>
                </a:solidFill>
              </a:rPr>
              <a:t>milyen</a:t>
            </a:r>
            <a:r>
              <a:rPr lang="en-US" sz="3600" dirty="0">
                <a:solidFill>
                  <a:srgbClr val="1F2E47"/>
                </a:solidFill>
              </a:rPr>
              <a:t> MI </a:t>
            </a:r>
            <a:r>
              <a:rPr lang="en-US" sz="3600" dirty="0" err="1">
                <a:solidFill>
                  <a:srgbClr val="1F2E47"/>
                </a:solidFill>
              </a:rPr>
              <a:t>technológiába</a:t>
            </a:r>
            <a:r>
              <a:rPr lang="en-US" sz="3600" dirty="0">
                <a:solidFill>
                  <a:srgbClr val="1F2E47"/>
                </a:solidFill>
              </a:rPr>
              <a:t> </a:t>
            </a:r>
            <a:r>
              <a:rPr lang="en-US" sz="3600" dirty="0" err="1">
                <a:solidFill>
                  <a:srgbClr val="1F2E47"/>
                </a:solidFill>
              </a:rPr>
              <a:t>érdemes</a:t>
            </a:r>
            <a:r>
              <a:rPr lang="en-US" sz="3600" dirty="0">
                <a:solidFill>
                  <a:srgbClr val="1F2E47"/>
                </a:solidFill>
              </a:rPr>
              <a:t> </a:t>
            </a:r>
            <a:r>
              <a:rPr lang="en-US" sz="3600" dirty="0" err="1">
                <a:solidFill>
                  <a:srgbClr val="1F2E47"/>
                </a:solidFill>
              </a:rPr>
              <a:t>befektetnie</a:t>
            </a:r>
            <a:r>
              <a:rPr lang="en-US" sz="3600" dirty="0">
                <a:solidFill>
                  <a:srgbClr val="1F2E47"/>
                </a:solidFill>
              </a:rPr>
              <a:t>.</a:t>
            </a:r>
          </a:p>
          <a:p>
            <a:pPr marL="0" indent="0">
              <a:buNone/>
            </a:pPr>
            <a:endParaRPr lang="en-US" sz="3600" b="0" i="0" dirty="0">
              <a:solidFill>
                <a:srgbClr val="1F2E47"/>
              </a:solidFill>
              <a:effectLst/>
            </a:endParaRPr>
          </a:p>
          <a:p>
            <a:pPr marL="0" indent="0">
              <a:buNone/>
            </a:pPr>
            <a:r>
              <a:rPr lang="en-US" sz="3600" b="0" i="0" dirty="0">
                <a:solidFill>
                  <a:srgbClr val="1F2E47"/>
                </a:solidFill>
                <a:effectLst/>
              </a:rPr>
              <a:t>43% MÁR AKTÍVAN BEFEKTET A MESTERSÉGES INTELLIGENCIA TERÜLETÉN, MÍG 45% JELENTŐS BERUHÁZÁST TERVEZ A KÖVETKEZŐ EGY ÉVBEN.</a:t>
            </a:r>
            <a:endParaRPr lang="hu-HU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E60E37-2123-0F09-D04C-2062C04A4796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58132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i="1"/>
              <a:t>Most miért </a:t>
            </a:r>
            <a:r>
              <a:rPr lang="en-US"/>
              <a:t>foglalkozzunk az AI-val?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115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EBFA-1BD4-7D2E-EEAB-5DBDA639A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500"/>
            <a:ext cx="10515600" cy="4351338"/>
          </a:xfr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36000">
                <a:schemeClr val="accent3">
                  <a:lumMod val="0"/>
                  <a:lumOff val="100000"/>
                  <a:alpha val="74000"/>
                </a:schemeClr>
              </a:gs>
              <a:gs pos="100000">
                <a:srgbClr val="3274B9">
                  <a:alpha val="0"/>
                </a:srgb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182880" tIns="182880" rIns="182880" bIns="182880" rtlCol="0">
            <a:normAutofit lnSpcReduction="10000"/>
          </a:bodyPr>
          <a:lstStyle/>
          <a:p>
            <a:pPr marL="0" indent="0">
              <a:buNone/>
            </a:pPr>
            <a:r>
              <a:rPr lang="hu-HU" sz="3600" dirty="0">
                <a:solidFill>
                  <a:srgbClr val="111D32"/>
                </a:solidFill>
                <a:hlinkClick r:id="rId2"/>
              </a:rPr>
              <a:t>2021-es adatok alapján </a:t>
            </a:r>
            <a:r>
              <a:rPr lang="hu-HU" sz="3600" dirty="0">
                <a:solidFill>
                  <a:srgbClr val="111D32"/>
                </a:solidFill>
              </a:rPr>
              <a:t>az EU országok vállalatainak 8%-a már használ MI-re épülő megoldásokat. Dániában, a </a:t>
            </a:r>
            <a:r>
              <a:rPr lang="hu-HU" sz="3600" dirty="0">
                <a:solidFill>
                  <a:srgbClr val="111D32"/>
                </a:solidFill>
                <a:hlinkClick r:id="rId3"/>
              </a:rPr>
              <a:t>világ második legboldogabb és ötödik legversenyképesebb országában</a:t>
            </a:r>
            <a:r>
              <a:rPr lang="hu-HU" sz="3600" dirty="0">
                <a:solidFill>
                  <a:srgbClr val="111D32"/>
                </a:solidFill>
              </a:rPr>
              <a:t>, ez az arány 24% (!)</a:t>
            </a:r>
            <a:r>
              <a:rPr lang="en-US" sz="3600" dirty="0">
                <a:solidFill>
                  <a:srgbClr val="111D32"/>
                </a:solidFill>
              </a:rPr>
              <a:t>,</a:t>
            </a:r>
            <a:r>
              <a:rPr lang="en-US" sz="3600" dirty="0" err="1">
                <a:solidFill>
                  <a:srgbClr val="111D32"/>
                </a:solidFill>
              </a:rPr>
              <a:t>itt</a:t>
            </a:r>
            <a:r>
              <a:rPr lang="hu-HU" sz="3600" dirty="0">
                <a:solidFill>
                  <a:srgbClr val="111D32"/>
                </a:solidFill>
              </a:rPr>
              <a:t> </a:t>
            </a:r>
            <a:r>
              <a:rPr lang="hu-HU" sz="3600" dirty="0">
                <a:solidFill>
                  <a:srgbClr val="111D32"/>
                </a:solidFill>
                <a:hlinkClick r:id="rId4"/>
              </a:rPr>
              <a:t>dolgoznak a legkevesebbet egy héten</a:t>
            </a:r>
            <a:r>
              <a:rPr lang="hu-HU" sz="3600" dirty="0">
                <a:solidFill>
                  <a:srgbClr val="111D32"/>
                </a:solidFill>
              </a:rPr>
              <a:t>. </a:t>
            </a:r>
            <a:endParaRPr lang="en-US" sz="3600" dirty="0">
              <a:solidFill>
                <a:srgbClr val="111D32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111D32"/>
              </a:solidFill>
            </a:endParaRPr>
          </a:p>
          <a:p>
            <a:pPr marL="0" indent="0">
              <a:buNone/>
            </a:pPr>
            <a:r>
              <a:rPr lang="hu-HU" sz="3600" dirty="0" err="1">
                <a:solidFill>
                  <a:srgbClr val="111D32"/>
                </a:solidFill>
              </a:rPr>
              <a:t>Magyaro</a:t>
            </a:r>
            <a:r>
              <a:rPr lang="en-US" sz="3600" dirty="0">
                <a:solidFill>
                  <a:srgbClr val="111D32"/>
                </a:solidFill>
              </a:rPr>
              <a:t>r</a:t>
            </a:r>
            <a:r>
              <a:rPr lang="hu-HU" sz="3600" dirty="0" err="1">
                <a:solidFill>
                  <a:srgbClr val="111D32"/>
                </a:solidFill>
              </a:rPr>
              <a:t>szágon</a:t>
            </a:r>
            <a:r>
              <a:rPr lang="hu-HU" sz="3600" dirty="0">
                <a:solidFill>
                  <a:srgbClr val="111D32"/>
                </a:solidFill>
              </a:rPr>
              <a:t> ez az arány mindössze 3%</a:t>
            </a:r>
            <a:r>
              <a:rPr lang="en-US" sz="3600" dirty="0">
                <a:solidFill>
                  <a:srgbClr val="111D32"/>
                </a:solidFill>
              </a:rPr>
              <a:t>.</a:t>
            </a:r>
            <a:endParaRPr lang="hu-HU" sz="3600" dirty="0">
              <a:solidFill>
                <a:srgbClr val="111D3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E60E37-2123-0F09-D04C-2062C04A4796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58132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i="1"/>
              <a:t>Most miért </a:t>
            </a:r>
            <a:r>
              <a:rPr lang="en-US"/>
              <a:t>foglalkozzunk az AI-val?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532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882A877-1158-1FF7-C73C-D4E798D9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54" y="288275"/>
            <a:ext cx="10393045" cy="641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67CC40-F59D-89F3-6031-7C9A101BA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7" b="91504" l="9961" r="89844">
                        <a14:foregroundMark x1="57910" y1="10938" x2="51074" y2="8496"/>
                        <a14:foregroundMark x1="51074" y1="8496" x2="42773" y2="8984"/>
                        <a14:foregroundMark x1="42773" y1="8984" x2="36328" y2="11328"/>
                        <a14:foregroundMark x1="79980" y1="39648" x2="80273" y2="38477"/>
                        <a14:foregroundMark x1="69434" y1="87207" x2="61426" y2="89941"/>
                        <a14:foregroundMark x1="61426" y1="89941" x2="36230" y2="91504"/>
                        <a14:foregroundMark x1="36230" y1="91504" x2="30273" y2="87500"/>
                        <a14:foregroundMark x1="26270" y1="20020" x2="28711" y2="18750"/>
                        <a14:backgroundMark x1="22559" y1="92188" x2="31152" y2="97754"/>
                        <a14:backgroundMark x1="26953" y1="93164" x2="30957" y2="95605"/>
                        <a14:backgroundMark x1="58105" y1="94629" x2="58105" y2="94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14" y="3842172"/>
            <a:ext cx="3259667" cy="325966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B2BB08C-9A00-1698-62BD-E9C90A5FC83E}"/>
              </a:ext>
            </a:extLst>
          </p:cNvPr>
          <p:cNvSpPr/>
          <p:nvPr/>
        </p:nvSpPr>
        <p:spPr>
          <a:xfrm>
            <a:off x="4895557" y="4383788"/>
            <a:ext cx="520505" cy="520505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78A90-5F52-E6CC-E1C7-2D6D77E7D8E4}"/>
              </a:ext>
            </a:extLst>
          </p:cNvPr>
          <p:cNvSpPr txBox="1"/>
          <p:nvPr/>
        </p:nvSpPr>
        <p:spPr>
          <a:xfrm>
            <a:off x="6718790" y="4604583"/>
            <a:ext cx="3069495" cy="523220"/>
          </a:xfrm>
          <a:prstGeom prst="wedgeRectCallout">
            <a:avLst>
              <a:gd name="adj1" fmla="val -90032"/>
              <a:gd name="adj2" fmla="val -4126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ÖN ITT ÁLL MOST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47197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17F6C5E-EC88-4858-4E8B-A227C2C88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4" y="796426"/>
            <a:ext cx="5800725" cy="526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0785BA1-AAF3-DEBB-D5A5-1944C72A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3010"/>
            <a:ext cx="4822663" cy="618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0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15676</TotalTime>
  <Words>631</Words>
  <Application>Microsoft Office PowerPoint</Application>
  <PresentationFormat>Szélesvásznú</PresentationFormat>
  <Paragraphs>128</Paragraphs>
  <Slides>18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Office Theme</vt:lpstr>
      <vt:lpstr>Vállalati AI stratégia</vt:lpstr>
      <vt:lpstr>PowerPoint-bemutató</vt:lpstr>
      <vt:lpstr>Miért most foglalkozunk az AI-val?</vt:lpstr>
      <vt:lpstr>PowerPoint-bemutató</vt:lpstr>
      <vt:lpstr>Most miért foglalkozzunk az AI-val?</vt:lpstr>
      <vt:lpstr>PowerPoint-bemutató</vt:lpstr>
      <vt:lpstr>PowerPoint-bemutató</vt:lpstr>
      <vt:lpstr>PowerPoint-bemutató</vt:lpstr>
      <vt:lpstr>PowerPoint-bemutató</vt:lpstr>
      <vt:lpstr>Hogyan juthatunk el a produktivitásig?</vt:lpstr>
      <vt:lpstr>Leggyorsabban profitálni</vt:lpstr>
      <vt:lpstr>Lépés #1: Jól megérteni az alkamazási lehtőségeket</vt:lpstr>
      <vt:lpstr>Tájékozódni</vt:lpstr>
      <vt:lpstr>Kockázatok és veszélyek</vt:lpstr>
      <vt:lpstr>Gyakorlat</vt:lpstr>
      <vt:lpstr>Gyakorlat</vt:lpstr>
      <vt:lpstr>Gyakorlat</vt:lpstr>
      <vt:lpstr>Vállalati AI stratégia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Benyovszky Máté Viktor</dc:creator>
  <cp:lastModifiedBy>Laszlo, Sandor</cp:lastModifiedBy>
  <cp:revision>4</cp:revision>
  <dcterms:created xsi:type="dcterms:W3CDTF">2022-12-08T23:29:16Z</dcterms:created>
  <dcterms:modified xsi:type="dcterms:W3CDTF">2023-08-31T05:36:48Z</dcterms:modified>
</cp:coreProperties>
</file>