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entury Gothic" panose="020B0502020202020204" pitchFamily="3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8" roundtripDataSignature="AMtx7miklIWFJBawPvs0h1pG//EIlbERm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Éva Makovics" initials="ÉM" lastIdx="1" clrIdx="0">
    <p:extLst>
      <p:ext uri="{19B8F6BF-5375-455C-9EA6-DF929625EA0E}">
        <p15:presenceInfo xmlns:p15="http://schemas.microsoft.com/office/powerpoint/2012/main" userId="9c3d2e1581a5358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38" y="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08-02T21:08:19.762" idx="1">
    <p:pos x="3400" y="1963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9" name="Google Shape;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2" name="Google Shape;1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dia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függőleges szöveg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üggőleges cím és szöveg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ím és tartalom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156657" y="3299543"/>
            <a:ext cx="4072500" cy="2263200"/>
          </a:xfrm>
          <a:prstGeom prst="rect">
            <a:avLst/>
          </a:prstGeom>
          <a:gradFill>
            <a:gsLst>
              <a:gs pos="0">
                <a:srgbClr val="AFBCB3"/>
              </a:gs>
              <a:gs pos="33000">
                <a:srgbClr val="5A9391"/>
              </a:gs>
              <a:gs pos="86000">
                <a:srgbClr val="5A9391"/>
              </a:gs>
              <a:gs pos="100000">
                <a:srgbClr val="5A9391"/>
              </a:gs>
            </a:gsLst>
            <a:lin ang="1800004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60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─"/>
              <a:defRPr sz="1400"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zakaszfejléc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tartalomrész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Összehasonlítás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sak cím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Üres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talomrész képaláírással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ép képaláírással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8A8C"/>
            </a:gs>
            <a:gs pos="100000">
              <a:srgbClr val="9FB6B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comments" Target="../comments/commen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2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1552574" y="4452224"/>
            <a:ext cx="5280020" cy="156207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>
            <a:spLocks noGrp="1"/>
          </p:cNvSpPr>
          <p:nvPr>
            <p:ph type="ctrTitle"/>
          </p:nvPr>
        </p:nvSpPr>
        <p:spPr>
          <a:xfrm>
            <a:off x="327581" y="2441542"/>
            <a:ext cx="6202800" cy="14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400"/>
              <a:buFont typeface="Century Gothic"/>
              <a:buNone/>
            </a:pPr>
            <a:r>
              <a:rPr lang="hu-HU" sz="5400" i="1" dirty="0" err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Bio</a:t>
            </a:r>
            <a:r>
              <a:rPr lang="hu-HU" sz="5400" i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hu-HU" sz="5400" i="1" dirty="0" err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Balance</a:t>
            </a:r>
            <a:endParaRPr sz="5400" i="1" dirty="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" name="Google Shape;86;p1"/>
          <p:cNvSpPr txBox="1">
            <a:spLocks noGrp="1"/>
          </p:cNvSpPr>
          <p:nvPr>
            <p:ph type="subTitle" idx="1"/>
          </p:nvPr>
        </p:nvSpPr>
        <p:spPr>
          <a:xfrm>
            <a:off x="1695449" y="4507692"/>
            <a:ext cx="5036257" cy="1451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ct val="108108"/>
              <a:buNone/>
            </a:pPr>
            <a:r>
              <a:rPr lang="hu-HU" sz="4400" b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tudatos gyógyvíz használat</a:t>
            </a:r>
            <a:endParaRPr sz="4400" b="1" dirty="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23315"/>
          <a:stretch/>
        </p:blipFill>
        <p:spPr>
          <a:xfrm>
            <a:off x="6775500" y="0"/>
            <a:ext cx="5416500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64348" y="1501468"/>
            <a:ext cx="5729301" cy="13306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48049F9F-78E7-1640-AC9C-8327ED609D3F}"/>
              </a:ext>
            </a:extLst>
          </p:cNvPr>
          <p:cNvSpPr txBox="1"/>
          <p:nvPr/>
        </p:nvSpPr>
        <p:spPr>
          <a:xfrm>
            <a:off x="6997173" y="384948"/>
            <a:ext cx="248657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chemeClr val="bg1"/>
                </a:solidFill>
              </a:rPr>
              <a:t>Előadó: </a:t>
            </a:r>
          </a:p>
          <a:p>
            <a:r>
              <a:rPr lang="hu-HU" sz="2000" dirty="0">
                <a:solidFill>
                  <a:schemeClr val="bg1"/>
                </a:solidFill>
              </a:rPr>
              <a:t>Kiss Odett </a:t>
            </a:r>
          </a:p>
          <a:p>
            <a:r>
              <a:rPr lang="hu-HU" sz="2000" dirty="0" err="1">
                <a:solidFill>
                  <a:schemeClr val="bg1"/>
                </a:solidFill>
              </a:rPr>
              <a:t>Charme</a:t>
            </a:r>
            <a:r>
              <a:rPr lang="hu-HU" sz="2000" dirty="0">
                <a:solidFill>
                  <a:schemeClr val="bg1"/>
                </a:solidFill>
              </a:rPr>
              <a:t> </a:t>
            </a:r>
            <a:r>
              <a:rPr lang="hu-HU" sz="2000" dirty="0" err="1">
                <a:solidFill>
                  <a:schemeClr val="bg1"/>
                </a:solidFill>
              </a:rPr>
              <a:t>Communication</a:t>
            </a:r>
            <a:r>
              <a:rPr lang="hu-HU" sz="2000" dirty="0">
                <a:solidFill>
                  <a:schemeClr val="bg1"/>
                </a:solidFill>
              </a:rPr>
              <a:t> Kft.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44824" y="554537"/>
            <a:ext cx="3253957" cy="103083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2"/>
          <p:cNvSpPr txBox="1">
            <a:spLocks noGrp="1"/>
          </p:cNvSpPr>
          <p:nvPr>
            <p:ph type="title"/>
          </p:nvPr>
        </p:nvSpPr>
        <p:spPr>
          <a:xfrm>
            <a:off x="5018202" y="554537"/>
            <a:ext cx="2918435" cy="10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400"/>
              <a:buFont typeface="Century Gothic"/>
              <a:buNone/>
            </a:pPr>
            <a:r>
              <a:rPr lang="hu-HU" sz="5400" b="1" i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Projekt </a:t>
            </a:r>
            <a:endParaRPr sz="5400" b="1" i="1" dirty="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95" name="Google Shape;95;p2"/>
          <p:cNvSpPr txBox="1">
            <a:spLocks noGrp="1"/>
          </p:cNvSpPr>
          <p:nvPr>
            <p:ph type="body" idx="1"/>
          </p:nvPr>
        </p:nvSpPr>
        <p:spPr>
          <a:xfrm>
            <a:off x="4902453" y="1765755"/>
            <a:ext cx="7038600" cy="46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71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hu-HU" sz="1400" b="1" dirty="0" err="1">
                <a:solidFill>
                  <a:schemeClr val="lt1"/>
                </a:solidFill>
              </a:rPr>
              <a:t>Balneola</a:t>
            </a:r>
            <a:r>
              <a:rPr lang="hu-HU" sz="1400" b="1" dirty="0">
                <a:solidFill>
                  <a:schemeClr val="lt1"/>
                </a:solidFill>
              </a:rPr>
              <a:t> nevű E-</a:t>
            </a:r>
            <a:r>
              <a:rPr lang="hu-HU" sz="1400" b="1" dirty="0" err="1">
                <a:solidFill>
                  <a:schemeClr val="lt1"/>
                </a:solidFill>
              </a:rPr>
              <a:t>commerce</a:t>
            </a:r>
            <a:r>
              <a:rPr lang="hu-HU" sz="1400" b="1" dirty="0">
                <a:solidFill>
                  <a:schemeClr val="lt1"/>
                </a:solidFill>
              </a:rPr>
              <a:t> értékesítési rendszer</a:t>
            </a:r>
            <a:r>
              <a:rPr lang="hu-HU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üzemeltetése a </a:t>
            </a:r>
            <a:r>
              <a:rPr lang="hu-HU" sz="1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Charme</a:t>
            </a:r>
            <a:r>
              <a:rPr lang="hu-HU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hu-HU" sz="1400" dirty="0" err="1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Communication</a:t>
            </a:r>
            <a:r>
              <a:rPr lang="hu-HU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Kft. által, </a:t>
            </a:r>
            <a:r>
              <a:rPr lang="hu-HU" sz="1400" dirty="0">
                <a:solidFill>
                  <a:schemeClr val="lt1"/>
                </a:solidFill>
              </a:rPr>
              <a:t>díjmentes</a:t>
            </a:r>
            <a:r>
              <a:rPr lang="hu-HU" sz="1400" dirty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típuselemzéssel és napi tippekkel az életmód váltáshoz</a:t>
            </a:r>
            <a:endParaRPr sz="1400" dirty="0"/>
          </a:p>
          <a:p>
            <a:pPr marL="228600" lvl="0" indent="-825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97"/>
              <a:buNone/>
            </a:pPr>
            <a:endParaRPr sz="1400" dirty="0">
              <a:solidFill>
                <a:schemeClr val="lt1"/>
              </a:solidFill>
            </a:endParaRPr>
          </a:p>
          <a:p>
            <a:pPr marL="228600" lvl="0" indent="-17145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hu-HU" sz="1400" dirty="0">
                <a:solidFill>
                  <a:schemeClr val="lt1"/>
                </a:solidFill>
              </a:rPr>
              <a:t>A </a:t>
            </a:r>
            <a:r>
              <a:rPr lang="hu-HU" sz="1400" dirty="0" err="1">
                <a:solidFill>
                  <a:schemeClr val="lt1"/>
                </a:solidFill>
              </a:rPr>
              <a:t>Balneola</a:t>
            </a:r>
            <a:r>
              <a:rPr lang="hu-HU" sz="1400" dirty="0">
                <a:solidFill>
                  <a:schemeClr val="lt1"/>
                </a:solidFill>
              </a:rPr>
              <a:t> online szolgáltatása - személyre szabott </a:t>
            </a:r>
            <a:r>
              <a:rPr lang="hu-HU" sz="1400" b="1" dirty="0">
                <a:solidFill>
                  <a:schemeClr val="lt1"/>
                </a:solidFill>
              </a:rPr>
              <a:t>életvezetési tanácsok készítése gyógyvizek felhasználásával:</a:t>
            </a:r>
            <a:endParaRPr sz="1400" b="1" dirty="0">
              <a:solidFill>
                <a:schemeClr val="lt1"/>
              </a:solidFill>
            </a:endParaRPr>
          </a:p>
          <a:p>
            <a:pPr marL="685800" lvl="1" indent="-21590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entury Gothic"/>
              <a:buChar char="─"/>
            </a:pPr>
            <a:r>
              <a:rPr lang="hu-HU" dirty="0">
                <a:solidFill>
                  <a:schemeClr val="lt1"/>
                </a:solidFill>
              </a:rPr>
              <a:t>Gyógyvizeket tartalmazó termékek, </a:t>
            </a:r>
            <a:r>
              <a:rPr lang="hu-HU" dirty="0" err="1">
                <a:solidFill>
                  <a:schemeClr val="lt1"/>
                </a:solidFill>
              </a:rPr>
              <a:t>Sangelle</a:t>
            </a:r>
            <a:r>
              <a:rPr lang="hu-HU" dirty="0">
                <a:solidFill>
                  <a:schemeClr val="lt1"/>
                </a:solidFill>
              </a:rPr>
              <a:t> és </a:t>
            </a:r>
            <a:r>
              <a:rPr lang="hu-HU" dirty="0" err="1">
                <a:solidFill>
                  <a:schemeClr val="lt1"/>
                </a:solidFill>
              </a:rPr>
              <a:t>Balneola</a:t>
            </a:r>
            <a:r>
              <a:rPr lang="hu-HU" dirty="0">
                <a:solidFill>
                  <a:schemeClr val="lt1"/>
                </a:solidFill>
              </a:rPr>
              <a:t> pro-</a:t>
            </a:r>
            <a:r>
              <a:rPr lang="hu-HU" dirty="0" err="1">
                <a:solidFill>
                  <a:schemeClr val="lt1"/>
                </a:solidFill>
              </a:rPr>
              <a:t>aging</a:t>
            </a:r>
            <a:r>
              <a:rPr lang="hu-HU" dirty="0">
                <a:solidFill>
                  <a:schemeClr val="lt1"/>
                </a:solidFill>
              </a:rPr>
              <a:t> krémek ajánlása, értékesítése</a:t>
            </a:r>
            <a:endParaRPr dirty="0"/>
          </a:p>
          <a:p>
            <a:pPr marL="685800" lvl="1" indent="-215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Char char="─"/>
            </a:pPr>
            <a:r>
              <a:rPr lang="hu-HU" dirty="0">
                <a:solidFill>
                  <a:srgbClr val="FFFFFF"/>
                </a:solidFill>
              </a:rPr>
              <a:t>Ivókúrákhoz használt gyógyvizek (táplálkozási tanácsadásban)</a:t>
            </a:r>
            <a:endParaRPr dirty="0"/>
          </a:p>
          <a:p>
            <a:pPr marL="685800" lvl="1" indent="-21590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Century Gothic"/>
              <a:buChar char="─"/>
            </a:pPr>
            <a:r>
              <a:rPr lang="hu-HU" dirty="0">
                <a:solidFill>
                  <a:srgbClr val="FFFFFF"/>
                </a:solidFill>
              </a:rPr>
              <a:t>Prevenciós célból Gyógyfürdő szolgáltatások ajánlása a típuselemzés alapján</a:t>
            </a:r>
            <a:endParaRPr dirty="0"/>
          </a:p>
          <a:p>
            <a:pPr marL="457200" lvl="1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59"/>
              <a:buNone/>
            </a:pPr>
            <a:r>
              <a:rPr lang="hu-HU" dirty="0">
                <a:solidFill>
                  <a:srgbClr val="FFFFFF"/>
                </a:solidFill>
              </a:rPr>
              <a:t> </a:t>
            </a:r>
            <a:endParaRPr dirty="0"/>
          </a:p>
          <a:p>
            <a:pPr marL="342900" lvl="0" indent="-330200">
              <a:lnSpc>
                <a:spcPct val="95000"/>
              </a:lnSpc>
              <a:buClr>
                <a:srgbClr val="FFFFFF"/>
              </a:buClr>
              <a:buSzPts val="1400"/>
            </a:pPr>
            <a:r>
              <a:rPr lang="hu-HU" sz="1400" b="1" dirty="0" err="1">
                <a:solidFill>
                  <a:schemeClr val="lt1"/>
                </a:solidFill>
              </a:rPr>
              <a:t>Balneola</a:t>
            </a:r>
            <a:r>
              <a:rPr lang="hu-HU" sz="1400" dirty="0">
                <a:solidFill>
                  <a:schemeClr val="lt1"/>
                </a:solidFill>
              </a:rPr>
              <a:t> szolgáltatás a </a:t>
            </a:r>
            <a:r>
              <a:rPr lang="hu-HU" sz="1400" b="1" dirty="0">
                <a:solidFill>
                  <a:srgbClr val="FFFFFF"/>
                </a:solidFill>
              </a:rPr>
              <a:t>Vita-</a:t>
            </a:r>
            <a:r>
              <a:rPr lang="hu-HU" sz="1400" b="1" dirty="0" err="1">
                <a:solidFill>
                  <a:srgbClr val="FFFFFF"/>
                </a:solidFill>
              </a:rPr>
              <a:t>Pharm</a:t>
            </a:r>
            <a:r>
              <a:rPr lang="hu-HU" sz="1400" b="1" dirty="0">
                <a:solidFill>
                  <a:srgbClr val="FFFFFF"/>
                </a:solidFill>
              </a:rPr>
              <a:t> Magánrendelőben</a:t>
            </a:r>
            <a:endParaRPr sz="1400" dirty="0"/>
          </a:p>
          <a:p>
            <a:pPr marL="742950" lvl="1" indent="-27305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00"/>
              <a:buChar char="─"/>
            </a:pPr>
            <a:r>
              <a:rPr lang="hu-HU" dirty="0">
                <a:solidFill>
                  <a:schemeClr val="lt1"/>
                </a:solidFill>
              </a:rPr>
              <a:t>Integratív orvosi vizsgálat  balneoterápiás megoldásokkal a </a:t>
            </a:r>
            <a:endParaRPr dirty="0"/>
          </a:p>
          <a:p>
            <a:pPr marL="457200" lvl="1" indent="0" algn="l" rtl="0">
              <a:lnSpc>
                <a:spcPct val="95000"/>
              </a:lnSpc>
              <a:spcBef>
                <a:spcPts val="500"/>
              </a:spcBef>
              <a:spcAft>
                <a:spcPts val="0"/>
              </a:spcAft>
              <a:buClr>
                <a:srgbClr val="FFFFFF"/>
              </a:buClr>
              <a:buSzPts val="1459"/>
              <a:buNone/>
            </a:pPr>
            <a:r>
              <a:rPr lang="hu-HU" dirty="0" err="1">
                <a:solidFill>
                  <a:schemeClr val="lt1"/>
                </a:solidFill>
              </a:rPr>
              <a:t>Paskál</a:t>
            </a:r>
            <a:r>
              <a:rPr lang="hu-HU" dirty="0">
                <a:solidFill>
                  <a:schemeClr val="lt1"/>
                </a:solidFill>
              </a:rPr>
              <a:t> fürdőben (</a:t>
            </a:r>
            <a:r>
              <a:rPr lang="hu-HU" dirty="0" err="1">
                <a:solidFill>
                  <a:schemeClr val="lt1"/>
                </a:solidFill>
              </a:rPr>
              <a:t>Bio</a:t>
            </a:r>
            <a:r>
              <a:rPr lang="hu-HU" dirty="0">
                <a:solidFill>
                  <a:schemeClr val="lt1"/>
                </a:solidFill>
              </a:rPr>
              <a:t> </a:t>
            </a:r>
            <a:r>
              <a:rPr lang="hu-HU" dirty="0" err="1">
                <a:solidFill>
                  <a:schemeClr val="lt1"/>
                </a:solidFill>
              </a:rPr>
              <a:t>Balance</a:t>
            </a:r>
            <a:r>
              <a:rPr lang="hu-HU" dirty="0">
                <a:solidFill>
                  <a:schemeClr val="lt1"/>
                </a:solidFill>
              </a:rPr>
              <a:t> típuselemzés és</a:t>
            </a:r>
            <a:r>
              <a:rPr lang="hu-HU" b="1" dirty="0">
                <a:solidFill>
                  <a:schemeClr val="lt1"/>
                </a:solidFill>
              </a:rPr>
              <a:t> hőtérképes állapotfelmérés</a:t>
            </a:r>
            <a:r>
              <a:rPr lang="hu-HU" dirty="0">
                <a:solidFill>
                  <a:schemeClr val="lt1"/>
                </a:solidFill>
              </a:rPr>
              <a:t> holisztikus orvos által, majd szükség szerint egy szakorvosi vizsgálat )</a:t>
            </a:r>
            <a:endParaRPr dirty="0">
              <a:solidFill>
                <a:schemeClr val="lt1"/>
              </a:solidFill>
            </a:endParaRPr>
          </a:p>
          <a:p>
            <a:pPr marL="285750" lvl="0" indent="-228600" algn="l" rtl="0">
              <a:lnSpc>
                <a:spcPct val="95000"/>
              </a:lnSpc>
              <a:spcBef>
                <a:spcPts val="2200"/>
              </a:spcBef>
              <a:spcAft>
                <a:spcPts val="0"/>
              </a:spcAft>
              <a:buClr>
                <a:schemeClr val="lt1"/>
              </a:buClr>
              <a:buSzPts val="1400"/>
              <a:buChar char="•"/>
            </a:pPr>
            <a:r>
              <a:rPr lang="hu-HU" sz="1400" b="1" dirty="0" err="1"/>
              <a:t>Ageless</a:t>
            </a:r>
            <a:r>
              <a:rPr lang="hu-HU" sz="1400" b="1" dirty="0"/>
              <a:t> </a:t>
            </a:r>
            <a:r>
              <a:rPr lang="hu-HU" sz="1400" b="1" dirty="0" err="1"/>
              <a:t>Medical</a:t>
            </a:r>
            <a:r>
              <a:rPr lang="hu-HU" sz="1400" b="1" dirty="0"/>
              <a:t> </a:t>
            </a:r>
            <a:r>
              <a:rPr lang="hu-HU" sz="1400" dirty="0"/>
              <a:t>szolgáltatása a Vita-</a:t>
            </a:r>
            <a:r>
              <a:rPr lang="hu-HU" sz="1400" dirty="0" err="1"/>
              <a:t>Pharm</a:t>
            </a:r>
            <a:r>
              <a:rPr lang="hu-HU" sz="1400" dirty="0"/>
              <a:t> magánrendelőben és a         </a:t>
            </a:r>
            <a:r>
              <a:rPr lang="hu-HU" sz="1400" b="1" dirty="0" err="1"/>
              <a:t>Selfmedical</a:t>
            </a:r>
            <a:r>
              <a:rPr lang="hu-HU" sz="1400" b="1" dirty="0"/>
              <a:t> Centerben </a:t>
            </a:r>
            <a:r>
              <a:rPr lang="hu-HU" sz="1400" dirty="0"/>
              <a:t>( </a:t>
            </a:r>
            <a:r>
              <a:rPr lang="hu-HU" sz="1400" dirty="0" err="1"/>
              <a:t>Bio</a:t>
            </a:r>
            <a:r>
              <a:rPr lang="hu-HU" sz="1400" dirty="0"/>
              <a:t> </a:t>
            </a:r>
            <a:r>
              <a:rPr lang="hu-HU" sz="1400" dirty="0" err="1"/>
              <a:t>Balance</a:t>
            </a:r>
            <a:r>
              <a:rPr lang="hu-HU" sz="1400" dirty="0"/>
              <a:t> típuselemzés, kozmetikai és orvosesztétikai kezelések, akár éves bérletben is ) </a:t>
            </a:r>
            <a:endParaRPr sz="1400" b="1" dirty="0"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4794950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4537"/>
            <a:ext cx="4515440" cy="1030830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3"/>
          <p:cNvSpPr txBox="1">
            <a:spLocks noGrp="1"/>
          </p:cNvSpPr>
          <p:nvPr>
            <p:ph type="title"/>
          </p:nvPr>
        </p:nvSpPr>
        <p:spPr>
          <a:xfrm>
            <a:off x="253739" y="554537"/>
            <a:ext cx="4261700" cy="10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5400"/>
              <a:buFont typeface="Century Gothic"/>
              <a:buNone/>
            </a:pPr>
            <a:r>
              <a:rPr lang="hu-HU" sz="5400" b="1" i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Előzmények</a:t>
            </a:r>
            <a:endParaRPr/>
          </a:p>
        </p:txBody>
      </p:sp>
      <p:sp>
        <p:nvSpPr>
          <p:cNvPr id="103" name="Google Shape;103;p3"/>
          <p:cNvSpPr txBox="1">
            <a:spLocks noGrp="1"/>
          </p:cNvSpPr>
          <p:nvPr>
            <p:ph type="body" idx="1"/>
          </p:nvPr>
        </p:nvSpPr>
        <p:spPr>
          <a:xfrm>
            <a:off x="0" y="1700808"/>
            <a:ext cx="7481456" cy="5157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u-HU" sz="1900" b="1" dirty="0">
                <a:solidFill>
                  <a:srgbClr val="F2F2F2"/>
                </a:solidFill>
              </a:rPr>
              <a:t>Átalakult vásárlói szokások:</a:t>
            </a:r>
            <a:endParaRPr sz="1900" b="1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Century Gothic"/>
              <a:buChar char="─"/>
            </a:pPr>
            <a:r>
              <a:rPr lang="hu-HU" sz="1500" dirty="0">
                <a:solidFill>
                  <a:srgbClr val="F2F2F2"/>
                </a:solidFill>
              </a:rPr>
              <a:t>Egészség kultúra paradigmaváltása és a COVID19 miatt</a:t>
            </a:r>
            <a:endParaRPr sz="15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1600"/>
              <a:buFont typeface="Century Gothic"/>
              <a:buChar char="─"/>
            </a:pPr>
            <a:r>
              <a:rPr lang="hu-HU" sz="1500" dirty="0">
                <a:solidFill>
                  <a:srgbClr val="F2F2F2"/>
                </a:solidFill>
              </a:rPr>
              <a:t>Hagyományos gyógyítás helyett az online orvosi diagnosztikus módszerek kerültek előtérbe</a:t>
            </a:r>
            <a:endParaRPr sz="1500"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hu-HU" sz="1800" b="1" dirty="0" err="1">
                <a:solidFill>
                  <a:srgbClr val="F2F2F2"/>
                </a:solidFill>
              </a:rPr>
              <a:t>Charme</a:t>
            </a:r>
            <a:r>
              <a:rPr lang="hu-HU" sz="1800" b="1" dirty="0">
                <a:solidFill>
                  <a:srgbClr val="F2F2F2"/>
                </a:solidFill>
              </a:rPr>
              <a:t> </a:t>
            </a:r>
            <a:r>
              <a:rPr lang="hu-HU" sz="1800" b="1" dirty="0" err="1">
                <a:solidFill>
                  <a:srgbClr val="F2F2F2"/>
                </a:solidFill>
              </a:rPr>
              <a:t>Communication</a:t>
            </a:r>
            <a:r>
              <a:rPr lang="hu-HU" sz="1800" b="1" dirty="0">
                <a:solidFill>
                  <a:srgbClr val="F2F2F2"/>
                </a:solidFill>
              </a:rPr>
              <a:t> Kft.:</a:t>
            </a:r>
            <a:endParaRPr sz="1800" b="1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Century Gothic"/>
              <a:buChar char="─"/>
            </a:pPr>
            <a:r>
              <a:rPr lang="hu-HU" sz="15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Gellért forrásvízének hasznosítása céljából kialakította</a:t>
            </a:r>
            <a:r>
              <a:rPr lang="hu-HU" sz="1500" dirty="0">
                <a:solidFill>
                  <a:srgbClr val="F2F2F2"/>
                </a:solidFill>
              </a:rPr>
              <a:t> </a:t>
            </a:r>
            <a:r>
              <a:rPr lang="hu-HU" sz="15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</a:t>
            </a:r>
            <a:r>
              <a:rPr lang="hu-HU" sz="1500" dirty="0" err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Sangelle</a:t>
            </a:r>
            <a:r>
              <a:rPr lang="hu-HU" sz="15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pro-</a:t>
            </a:r>
            <a:r>
              <a:rPr lang="hu-HU" sz="1500" dirty="0" err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aging</a:t>
            </a:r>
            <a:r>
              <a:rPr lang="hu-HU" sz="15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termékcsaládot és az ehhez tartozó terápiás </a:t>
            </a:r>
            <a:r>
              <a:rPr lang="hu-HU" sz="1500" dirty="0" err="1">
                <a:solidFill>
                  <a:schemeClr val="lt1"/>
                </a:solidFill>
              </a:rPr>
              <a:t>Bio</a:t>
            </a:r>
            <a:r>
              <a:rPr lang="hu-HU" sz="1500" dirty="0">
                <a:solidFill>
                  <a:schemeClr val="lt1"/>
                </a:solidFill>
              </a:rPr>
              <a:t> </a:t>
            </a:r>
            <a:r>
              <a:rPr lang="hu-HU" sz="1500" dirty="0" err="1">
                <a:solidFill>
                  <a:schemeClr val="lt1"/>
                </a:solidFill>
              </a:rPr>
              <a:t>Balance</a:t>
            </a:r>
            <a:r>
              <a:rPr lang="hu-HU" sz="1500" dirty="0">
                <a:solidFill>
                  <a:schemeClr val="lt1"/>
                </a:solidFill>
              </a:rPr>
              <a:t> harmonizáló módszert, ami a Gellért fürdő szolgáltatásaira épül</a:t>
            </a:r>
            <a:endParaRPr sz="1500" dirty="0">
              <a:solidFill>
                <a:schemeClr val="lt1"/>
              </a:solidFill>
            </a:endParaRPr>
          </a:p>
          <a:p>
            <a:pPr marL="685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hu-HU" sz="15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(integrálja a keleti szemléletet</a:t>
            </a:r>
            <a:r>
              <a:rPr lang="hu-HU" sz="1500" dirty="0">
                <a:solidFill>
                  <a:srgbClr val="F2F2F2"/>
                </a:solidFill>
              </a:rPr>
              <a:t> </a:t>
            </a:r>
            <a:r>
              <a:rPr lang="hu-HU" sz="15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nyugati gyógymódokkal)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hu-HU" sz="1800" b="1" dirty="0" err="1">
                <a:solidFill>
                  <a:srgbClr val="F2F2F2"/>
                </a:solidFill>
              </a:rPr>
              <a:t>Sangelle</a:t>
            </a:r>
            <a:r>
              <a:rPr lang="hu-HU" sz="1800" b="1" dirty="0">
                <a:solidFill>
                  <a:srgbClr val="F2F2F2"/>
                </a:solidFill>
              </a:rPr>
              <a:t> és </a:t>
            </a:r>
            <a:r>
              <a:rPr lang="hu-HU" sz="1800" b="1" dirty="0" err="1">
                <a:solidFill>
                  <a:srgbClr val="F2F2F2"/>
                </a:solidFill>
              </a:rPr>
              <a:t>Balneol</a:t>
            </a:r>
            <a:r>
              <a:rPr lang="hu-HU" sz="1800" b="1" dirty="0" err="1"/>
              <a:t>a</a:t>
            </a:r>
            <a:r>
              <a:rPr lang="hu-HU" sz="1800" b="1" dirty="0"/>
              <a:t> </a:t>
            </a:r>
            <a:r>
              <a:rPr lang="hu-HU" sz="1800" b="1" dirty="0">
                <a:solidFill>
                  <a:srgbClr val="F2F2F2"/>
                </a:solidFill>
              </a:rPr>
              <a:t>e-</a:t>
            </a:r>
            <a:r>
              <a:rPr lang="hu-HU" sz="1800" b="1" dirty="0" err="1">
                <a:solidFill>
                  <a:srgbClr val="F2F2F2"/>
                </a:solidFill>
              </a:rPr>
              <a:t>commerce</a:t>
            </a:r>
            <a:r>
              <a:rPr lang="hu-HU" sz="1800" b="1" dirty="0">
                <a:solidFill>
                  <a:srgbClr val="F2F2F2"/>
                </a:solidFill>
              </a:rPr>
              <a:t> rendszer:</a:t>
            </a:r>
            <a:endParaRPr sz="1800" b="1" dirty="0"/>
          </a:p>
          <a:p>
            <a:pPr marL="719999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Century Gothic"/>
              <a:buChar char="⎼"/>
            </a:pPr>
            <a:r>
              <a:rPr lang="hu-HU" sz="15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szépségápolás, a mozgás, és a táplálkozás területén nyújt személyre szabott on-line életvezetési tanácsokat</a:t>
            </a:r>
            <a:r>
              <a:rPr lang="hu-HU" sz="1500" dirty="0"/>
              <a:t> prevenciós célból</a:t>
            </a:r>
            <a:endParaRPr dirty="0"/>
          </a:p>
          <a:p>
            <a:pPr marL="719999" lvl="0" indent="-3238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500"/>
              <a:buFont typeface="Century Gothic"/>
              <a:buChar char="⎼"/>
            </a:pPr>
            <a:r>
              <a:rPr lang="hu-HU" dirty="0"/>
              <a:t>Mobilapplikációs alkalmazással segíti a szakembereket, díjmentes oktatási anyaggal, a vendégeik/betegeik számára kezelési tervet készít a </a:t>
            </a:r>
            <a:r>
              <a:rPr lang="hu-HU" dirty="0" err="1"/>
              <a:t>Bio</a:t>
            </a:r>
            <a:r>
              <a:rPr lang="hu-HU" dirty="0"/>
              <a:t> </a:t>
            </a:r>
            <a:r>
              <a:rPr lang="hu-HU" dirty="0" err="1"/>
              <a:t>Balance</a:t>
            </a:r>
            <a:r>
              <a:rPr lang="hu-HU" dirty="0"/>
              <a:t> elemzés elvégzéséhez, marketing és üzletszervezési szolgáltatásokkal támogatja a praxist. </a:t>
            </a:r>
            <a:endParaRPr dirty="0">
              <a:solidFill>
                <a:srgbClr val="F2F2F2"/>
              </a:solidFill>
            </a:endParaRPr>
          </a:p>
        </p:txBody>
      </p:sp>
      <p:pic>
        <p:nvPicPr>
          <p:cNvPr id="104" name="Google Shape;104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28313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5" name="Google Shape;105;p3"/>
          <p:cNvGrpSpPr/>
          <p:nvPr/>
        </p:nvGrpSpPr>
        <p:grpSpPr>
          <a:xfrm>
            <a:off x="7749125" y="4574281"/>
            <a:ext cx="1729264" cy="2283415"/>
            <a:chOff x="6958166" y="3599410"/>
            <a:chExt cx="2606275" cy="3441470"/>
          </a:xfrm>
        </p:grpSpPr>
        <p:pic>
          <p:nvPicPr>
            <p:cNvPr id="106" name="Google Shape;106;p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84654" y="3599410"/>
              <a:ext cx="1187208" cy="2892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7" name="Google Shape;107;p3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86447" y="3657599"/>
              <a:ext cx="1187208" cy="2892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" name="Google Shape;108;p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92843" y="3965171"/>
              <a:ext cx="1187208" cy="2892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" name="Google Shape;109;p3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58166" y="5240488"/>
              <a:ext cx="1366003" cy="1800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0" name="Google Shape;110;p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207378" y="5098485"/>
              <a:ext cx="1357063" cy="178860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11" name="Google Shape;111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9565419" y="5663362"/>
            <a:ext cx="2421294" cy="561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7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80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9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Google Shape;116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554537"/>
            <a:ext cx="6600825" cy="103083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4"/>
          <p:cNvSpPr txBox="1">
            <a:spLocks noGrp="1"/>
          </p:cNvSpPr>
          <p:nvPr>
            <p:ph type="title"/>
          </p:nvPr>
        </p:nvSpPr>
        <p:spPr>
          <a:xfrm>
            <a:off x="3375632" y="554537"/>
            <a:ext cx="3514575" cy="1030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000"/>
              <a:buFont typeface="Century Gothic"/>
              <a:buNone/>
            </a:pPr>
            <a:r>
              <a:rPr lang="hu-HU" sz="3000" b="1" i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és a gyógyvizek</a:t>
            </a:r>
            <a:endParaRPr/>
          </a:p>
        </p:txBody>
      </p:sp>
      <p:sp>
        <p:nvSpPr>
          <p:cNvPr id="118" name="Google Shape;118;p4"/>
          <p:cNvSpPr txBox="1">
            <a:spLocks noGrp="1"/>
          </p:cNvSpPr>
          <p:nvPr>
            <p:ph type="body" idx="1"/>
          </p:nvPr>
        </p:nvSpPr>
        <p:spPr>
          <a:xfrm>
            <a:off x="156657" y="3299543"/>
            <a:ext cx="4067135" cy="2510538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600"/>
              <a:buChar char="•"/>
            </a:pPr>
            <a:r>
              <a:rPr lang="hu-HU" b="1"/>
              <a:t>A Sangelle-rendszer 5 fő csoportba kategorizálja az érdeklődőket:</a:t>
            </a:r>
            <a:endParaRPr b="1"/>
          </a:p>
          <a:p>
            <a:pPr marL="542925" lvl="1" indent="-27622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Char char="─"/>
            </a:pPr>
            <a:r>
              <a:rPr lang="hu-HU">
                <a:solidFill>
                  <a:srgbClr val="F2F2F2"/>
                </a:solidFill>
              </a:rPr>
              <a:t>a problémának, illetve a megoldás módjának megfelelően számos alkategóriát különböztet meg,</a:t>
            </a:r>
            <a:endParaRPr/>
          </a:p>
          <a:p>
            <a:pPr marL="542925" lvl="1" indent="-276225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Char char="─"/>
            </a:pPr>
            <a:r>
              <a:rPr lang="hu-HU">
                <a:solidFill>
                  <a:srgbClr val="F2F2F2"/>
                </a:solidFill>
              </a:rPr>
              <a:t>pár kérdéses online diagnosztika alapján képes  meghatározni a pontos típust és elkészíteni a személyre szabott életvezetési tervet.</a:t>
            </a:r>
            <a:endParaRPr>
              <a:solidFill>
                <a:srgbClr val="F2F2F2"/>
              </a:solidFill>
              <a:highlight>
                <a:srgbClr val="385A59"/>
              </a:highlight>
            </a:endParaRPr>
          </a:p>
        </p:txBody>
      </p:sp>
      <p:pic>
        <p:nvPicPr>
          <p:cNvPr id="119" name="Google Shape;119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30578" y="730131"/>
            <a:ext cx="2932865" cy="67964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4"/>
          <p:cNvSpPr txBox="1"/>
          <p:nvPr/>
        </p:nvSpPr>
        <p:spPr>
          <a:xfrm>
            <a:off x="4534452" y="3299375"/>
            <a:ext cx="3217800" cy="251070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hu-HU" sz="1600" b="1" i="0" u="none" strike="noStrike" cap="none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kezelési terv tartalmazza</a:t>
            </a:r>
            <a:r>
              <a:rPr lang="hu-HU" sz="1800" b="0" i="0" u="none" strike="noStrike" cap="none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47675" marR="0" lvl="1" indent="-266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Char char="─"/>
            </a:pPr>
            <a:r>
              <a:rPr lang="hu-HU" sz="1400" b="0" i="0" u="none" strike="noStrike" cap="none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gyógyvíz és a balneoterápia preventív  használatára tett javaslatokat,</a:t>
            </a:r>
            <a:endParaRPr dirty="0"/>
          </a:p>
          <a:p>
            <a:pPr marL="447675" marR="0" lvl="1" indent="-2667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Char char="─"/>
            </a:pPr>
            <a:r>
              <a:rPr lang="hu-HU" sz="1400" b="0" i="0" u="none" strike="noStrike" cap="none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személyes konzultáció és szakorvosi vizsgálat után adunk javaslatot terápiás célú balneoterápiára </a:t>
            </a:r>
            <a:endParaRPr sz="1400" b="0" i="0" u="none" strike="noStrike" cap="none" dirty="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1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None/>
            </a:pPr>
            <a:endParaRPr sz="1400" b="0" i="0" u="none" strike="noStrike" cap="none" dirty="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1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None/>
            </a:pPr>
            <a:endParaRPr sz="1400" b="0" i="0" u="none" strike="noStrike" cap="none" dirty="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447675" marR="0" lvl="1" indent="-1778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None/>
            </a:pPr>
            <a:endParaRPr sz="1400" b="0" i="0" u="none" strike="noStrike" cap="none" dirty="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21" name="Google Shape;121;p4"/>
          <p:cNvSpPr txBox="1"/>
          <p:nvPr/>
        </p:nvSpPr>
        <p:spPr>
          <a:xfrm>
            <a:off x="7946967" y="3299543"/>
            <a:ext cx="3968808" cy="2510707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-1143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Arial"/>
              <a:buChar char="•"/>
            </a:pPr>
            <a:r>
              <a:rPr lang="hu-HU" sz="1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Módszer kidolgozása során</a:t>
            </a:r>
            <a:r>
              <a:rPr lang="hu-HU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hu-HU" sz="1600" b="1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nem csak a Gellért forrásvizét vizsgáltuk</a:t>
            </a:r>
            <a:r>
              <a:rPr lang="hu-HU" sz="18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228600" algn="l" rtl="0">
              <a:lnSpc>
                <a:spcPct val="115000"/>
              </a:lnSpc>
              <a:spcBef>
                <a:spcPts val="11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Char char="─"/>
            </a:pPr>
            <a:r>
              <a:rPr lang="hu-HU" sz="1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Más gyógyvizeket (Rudas 3 forrásának vizét, illetve a Széchenyi és a Lukács fürdő, Pesterzsébeti fürdő gyógyvizeit is)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6195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F2F2F2"/>
              </a:buClr>
              <a:buSzPts val="1400"/>
              <a:buFont typeface="Century Gothic"/>
              <a:buChar char="─"/>
            </a:pPr>
            <a:r>
              <a:rPr lang="hu-HU" sz="1400" b="0" i="0" u="none" strike="noStrike" cap="none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 vizsgálatok során összefüggéseket találtunk a testtípusok és a gyógyvizek, balneoterápiás kezelések között</a:t>
            </a:r>
            <a:endParaRPr sz="1400" b="0" i="0" u="none" strike="noStrike" cap="none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grpSp>
        <p:nvGrpSpPr>
          <p:cNvPr id="122" name="Google Shape;122;p4"/>
          <p:cNvGrpSpPr/>
          <p:nvPr/>
        </p:nvGrpSpPr>
        <p:grpSpPr>
          <a:xfrm>
            <a:off x="1088988" y="2903606"/>
            <a:ext cx="9905083" cy="299865"/>
            <a:chOff x="1088967" y="3278814"/>
            <a:chExt cx="9027600" cy="273300"/>
          </a:xfrm>
        </p:grpSpPr>
        <p:cxnSp>
          <p:nvCxnSpPr>
            <p:cNvPr id="123" name="Google Shape;123;p4"/>
            <p:cNvCxnSpPr/>
            <p:nvPr/>
          </p:nvCxnSpPr>
          <p:spPr>
            <a:xfrm>
              <a:off x="1088967" y="3433156"/>
              <a:ext cx="9027600" cy="0"/>
            </a:xfrm>
            <a:prstGeom prst="straightConnector1">
              <a:avLst/>
            </a:prstGeom>
            <a:noFill/>
            <a:ln w="50800" cap="flat" cmpd="sng">
              <a:solidFill>
                <a:srgbClr val="434343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24" name="Google Shape;124;p4"/>
            <p:cNvSpPr/>
            <p:nvPr/>
          </p:nvSpPr>
          <p:spPr>
            <a:xfrm>
              <a:off x="1485532" y="3278814"/>
              <a:ext cx="273300" cy="273300"/>
            </a:xfrm>
            <a:prstGeom prst="ellipse">
              <a:avLst/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5485261" y="3278814"/>
              <a:ext cx="273300" cy="273300"/>
            </a:xfrm>
            <a:prstGeom prst="ellipse">
              <a:avLst/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9458812" y="3278814"/>
              <a:ext cx="273300" cy="273300"/>
            </a:xfrm>
            <a:prstGeom prst="ellipse">
              <a:avLst/>
            </a:prstGeom>
            <a:gradFill>
              <a:gsLst>
                <a:gs pos="0">
                  <a:srgbClr val="8C8C8C"/>
                </a:gs>
                <a:gs pos="100000">
                  <a:srgbClr val="404040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43434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" name="Google Shape;127;p4"/>
          <p:cNvGrpSpPr/>
          <p:nvPr/>
        </p:nvGrpSpPr>
        <p:grpSpPr>
          <a:xfrm>
            <a:off x="8672660" y="140564"/>
            <a:ext cx="2116468" cy="2794702"/>
            <a:chOff x="6958166" y="3599410"/>
            <a:chExt cx="2606275" cy="3441470"/>
          </a:xfrm>
        </p:grpSpPr>
        <p:pic>
          <p:nvPicPr>
            <p:cNvPr id="128" name="Google Shape;128;p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184654" y="3599410"/>
              <a:ext cx="1187208" cy="2892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9" name="Google Shape;129;p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286447" y="3657599"/>
              <a:ext cx="1187208" cy="289283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0" name="Google Shape;130;p4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692843" y="3965171"/>
              <a:ext cx="1187208" cy="28928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1" name="Google Shape;131;p4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6958166" y="5240488"/>
              <a:ext cx="1366003" cy="180039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2" name="Google Shape;132;p4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8207378" y="5098485"/>
              <a:ext cx="1357063" cy="1788609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8000"/>
                            </p:stCondLst>
                            <p:childTnLst>
                              <p:par>
                                <p:cTn id="4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9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0"/>
                            </p:stCondLst>
                            <p:childTnLst>
                              <p:par>
                                <p:cTn id="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1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>
            <a:spLocks noGrp="1"/>
          </p:cNvSpPr>
          <p:nvPr>
            <p:ph type="body" idx="1"/>
          </p:nvPr>
        </p:nvSpPr>
        <p:spPr>
          <a:xfrm>
            <a:off x="0" y="1509174"/>
            <a:ext cx="6872100" cy="5348700"/>
          </a:xfrm>
          <a:prstGeom prst="rect">
            <a:avLst/>
          </a:prstGeom>
          <a:solidFill>
            <a:srgbClr val="72727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 b="1" dirty="0"/>
          </a:p>
          <a:p>
            <a:pPr marL="6300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Char char="•"/>
            </a:pPr>
            <a:r>
              <a:rPr lang="hu-HU" sz="2400" b="1" dirty="0" err="1"/>
              <a:t>Sangelle</a:t>
            </a:r>
            <a:r>
              <a:rPr lang="hu-HU" sz="2400" b="1" dirty="0">
                <a:solidFill>
                  <a:srgbClr val="F2F2F2"/>
                </a:solidFill>
              </a:rPr>
              <a:t> Gellért </a:t>
            </a:r>
            <a:r>
              <a:rPr lang="hu-HU" sz="2400" b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hu-HU" sz="24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</a:t>
            </a:r>
            <a:r>
              <a:rPr lang="hu-HU" sz="2400" b="1" dirty="0">
                <a:solidFill>
                  <a:srgbClr val="F6563F"/>
                </a:solidFill>
              </a:rPr>
              <a:t>RED</a:t>
            </a:r>
            <a:r>
              <a:rPr lang="hu-HU" sz="2400" b="1" dirty="0">
                <a:solidFill>
                  <a:srgbClr val="F2F2F2"/>
                </a:solidFill>
              </a:rPr>
              <a:t>  </a:t>
            </a:r>
            <a:endParaRPr b="1" dirty="0"/>
          </a:p>
          <a:p>
            <a:pPr marL="6300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r>
              <a:rPr lang="hu-HU" sz="18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Gellért ( Rudas - Juventus )  gyógyvizes fürdőkúra</a:t>
            </a:r>
            <a:endParaRPr dirty="0"/>
          </a:p>
          <a:p>
            <a:pPr marL="6300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2F2F2"/>
              </a:buClr>
              <a:buSzPts val="2400"/>
              <a:buChar char="•"/>
            </a:pPr>
            <a:r>
              <a:rPr lang="hu-HU" sz="2400" b="1" dirty="0" err="1"/>
              <a:t>Sangelle</a:t>
            </a:r>
            <a:r>
              <a:rPr lang="hu-HU" sz="2400" b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Lukács  </a:t>
            </a:r>
            <a:r>
              <a:rPr lang="hu-HU" sz="24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</a:t>
            </a:r>
            <a:r>
              <a:rPr lang="hu-HU" sz="2400" b="1" dirty="0">
                <a:solidFill>
                  <a:srgbClr val="7DB0E1"/>
                </a:solidFill>
              </a:rPr>
              <a:t>BLUE</a:t>
            </a:r>
            <a:r>
              <a:rPr lang="hu-HU" sz="24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dirty="0"/>
          </a:p>
          <a:p>
            <a:pPr marL="6300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hu-HU" sz="20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sószoba, </a:t>
            </a:r>
            <a:r>
              <a:rPr lang="hu-HU" sz="2000" dirty="0" err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inhalatórium</a:t>
            </a:r>
            <a:endParaRPr sz="2000" dirty="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00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2F2F2"/>
              </a:buClr>
              <a:buSzPts val="2400"/>
              <a:buChar char="•"/>
            </a:pPr>
            <a:r>
              <a:rPr lang="hu-HU" sz="2400" b="1" dirty="0" err="1"/>
              <a:t>Sangelle</a:t>
            </a:r>
            <a:r>
              <a:rPr lang="hu-HU" sz="2400" b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Széchenyi  </a:t>
            </a:r>
            <a:r>
              <a:rPr lang="hu-HU" sz="24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</a:t>
            </a:r>
            <a:r>
              <a:rPr lang="hu-HU" sz="2400" b="1" dirty="0">
                <a:solidFill>
                  <a:srgbClr val="EECA76"/>
                </a:solidFill>
              </a:rPr>
              <a:t>YELLOW</a:t>
            </a:r>
            <a:r>
              <a:rPr lang="hu-HU" sz="2400" b="1" dirty="0">
                <a:solidFill>
                  <a:srgbClr val="F2F2F2"/>
                </a:solidFill>
              </a:rPr>
              <a:t> </a:t>
            </a:r>
            <a:endParaRPr sz="2400" b="1" dirty="0">
              <a:solidFill>
                <a:srgbClr val="F2F2F2"/>
              </a:solidFill>
            </a:endParaRPr>
          </a:p>
          <a:p>
            <a:pPr marL="6300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hu-HU" sz="20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iszappakolás, agyagpakolás</a:t>
            </a:r>
            <a:endParaRPr dirty="0"/>
          </a:p>
          <a:p>
            <a:pPr marL="6300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2F2F2"/>
              </a:buClr>
              <a:buSzPts val="2400"/>
              <a:buChar char="•"/>
            </a:pPr>
            <a:r>
              <a:rPr lang="hu-HU" sz="2400" b="1" dirty="0" err="1"/>
              <a:t>Sangelle</a:t>
            </a:r>
            <a:r>
              <a:rPr lang="hu-HU" sz="2400" b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Rudas  </a:t>
            </a:r>
            <a:r>
              <a:rPr lang="hu-HU" sz="24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</a:t>
            </a:r>
            <a:r>
              <a:rPr lang="hu-HU" sz="2400" b="1" dirty="0">
                <a:solidFill>
                  <a:srgbClr val="A4BF60"/>
                </a:solidFill>
              </a:rPr>
              <a:t>GREEN</a:t>
            </a:r>
            <a:r>
              <a:rPr lang="hu-HU" sz="24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endParaRPr sz="2400" dirty="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6300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hu-HU" sz="20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váltófürdő, Kneipp medence</a:t>
            </a:r>
            <a:endParaRPr dirty="0"/>
          </a:p>
          <a:p>
            <a:pPr marL="6300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F2F2F2"/>
              </a:buClr>
              <a:buSzPts val="2400"/>
              <a:buChar char="•"/>
            </a:pPr>
            <a:r>
              <a:rPr lang="hu-HU" sz="2400" b="1" dirty="0" err="1"/>
              <a:t>Sangelle</a:t>
            </a:r>
            <a:r>
              <a:rPr lang="hu-HU" sz="2400" b="1" dirty="0"/>
              <a:t> </a:t>
            </a:r>
            <a:r>
              <a:rPr lang="hu-HU" sz="2400" b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Pesterzsébet</a:t>
            </a:r>
            <a:r>
              <a:rPr lang="hu-HU" sz="24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– </a:t>
            </a:r>
            <a:r>
              <a:rPr lang="hu-HU" sz="2400" b="1" dirty="0">
                <a:solidFill>
                  <a:srgbClr val="F066A9"/>
                </a:solidFill>
              </a:rPr>
              <a:t>MAGENTA</a:t>
            </a:r>
            <a:r>
              <a:rPr lang="hu-HU" sz="2400" b="1" dirty="0">
                <a:solidFill>
                  <a:srgbClr val="F2F2F2"/>
                </a:solidFill>
              </a:rPr>
              <a:t> </a:t>
            </a:r>
            <a:endParaRPr sz="2400" b="1" dirty="0">
              <a:solidFill>
                <a:srgbClr val="F2F2F2"/>
              </a:solidFill>
            </a:endParaRPr>
          </a:p>
          <a:p>
            <a:pPr marL="630000" lvl="0" indent="-76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r>
              <a:rPr lang="hu-HU" sz="20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szauna, gőzfürdő, úszás, </a:t>
            </a:r>
            <a:r>
              <a:rPr lang="hu-HU" sz="2000" dirty="0" err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Jodaqua</a:t>
            </a:r>
            <a:endParaRPr sz="2000" dirty="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38" name="Google Shape;138;p5"/>
          <p:cNvPicPr preferRelativeResize="0"/>
          <p:nvPr/>
        </p:nvPicPr>
        <p:blipFill rotWithShape="1">
          <a:blip r:embed="rId3">
            <a:alphaModFix/>
          </a:blip>
          <a:srcRect l="28476" r="22413"/>
          <a:stretch/>
        </p:blipFill>
        <p:spPr>
          <a:xfrm flipH="1">
            <a:off x="7252354" y="0"/>
            <a:ext cx="4939645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Google Shape;139;p5"/>
          <p:cNvSpPr txBox="1">
            <a:spLocks noGrp="1"/>
          </p:cNvSpPr>
          <p:nvPr>
            <p:ph type="title"/>
          </p:nvPr>
        </p:nvSpPr>
        <p:spPr>
          <a:xfrm>
            <a:off x="0" y="554525"/>
            <a:ext cx="6872100" cy="10308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Century Gothic"/>
              <a:buNone/>
            </a:pPr>
            <a:r>
              <a:rPr lang="hu-HU" sz="2800" b="1" i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</a:t>
            </a:r>
            <a:r>
              <a:rPr lang="hu-HU" sz="2800" b="1" i="1" dirty="0" err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Sangelle</a:t>
            </a:r>
            <a:r>
              <a:rPr lang="hu-HU" sz="2800" b="1" i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hu-HU" sz="2000" b="1" i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Pro-</a:t>
            </a:r>
            <a:r>
              <a:rPr lang="hu-HU" sz="2000" b="1" i="1" dirty="0" err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aging</a:t>
            </a:r>
            <a:r>
              <a:rPr lang="hu-HU" sz="2000" b="1" i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krémek és a balneoterápiás</a:t>
            </a:r>
            <a:br>
              <a:rPr lang="hu-HU" sz="2000" b="1" i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</a:br>
            <a:r>
              <a:rPr lang="hu-HU" sz="2000" b="1" i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 ajánlások a belső egyensúly helyreállítására</a:t>
            </a:r>
            <a:endParaRPr sz="2000" dirty="0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ABCD76D1-616C-52A0-7806-312F092DA4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44006" y="554525"/>
            <a:ext cx="2932430" cy="6767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0944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3600"/>
              <a:buFont typeface="Century Gothic"/>
              <a:buNone/>
            </a:pPr>
            <a:r>
              <a:rPr lang="hu-HU" sz="3600" b="1" i="1" dirty="0">
                <a:solidFill>
                  <a:srgbClr val="F2F2F2"/>
                </a:solidFill>
                <a:latin typeface="Century Gothic"/>
                <a:sym typeface="Century Gothic"/>
              </a:rPr>
              <a:t>A belső egyensúly helyreállítása</a:t>
            </a:r>
            <a:endParaRPr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630316" y="1299669"/>
            <a:ext cx="10884260" cy="3201310"/>
          </a:xfrm>
          <a:prstGeom prst="rect">
            <a:avLst/>
          </a:prstGeom>
          <a:solidFill>
            <a:srgbClr val="666666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80975" lvl="0" indent="-1809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Char char="•"/>
            </a:pPr>
            <a:r>
              <a:rPr lang="hu-HU" sz="2400" dirty="0" err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Sangelle</a:t>
            </a:r>
            <a:r>
              <a:rPr lang="hu-HU" sz="24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rendszer </a:t>
            </a:r>
            <a:r>
              <a:rPr lang="hu-HU" sz="2400" dirty="0"/>
              <a:t>alapja a helyes állapotfelmérés/önismeret</a:t>
            </a:r>
            <a:endParaRPr dirty="0"/>
          </a:p>
          <a:p>
            <a:pPr marL="714375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entury Gothic"/>
              <a:buChar char="─"/>
            </a:pPr>
            <a:r>
              <a:rPr lang="hu-HU" sz="1800" dirty="0">
                <a:solidFill>
                  <a:srgbClr val="F2F2F2"/>
                </a:solidFill>
              </a:rPr>
              <a:t>Prevenció céljából az első lépés az 5 elemes típusmeghatározás, melyet a www.balneola oldalon díjmentesen biztosítunk. Terápia esetén szükséges a </a:t>
            </a:r>
            <a:r>
              <a:rPr lang="hu-HU" sz="1800" dirty="0" err="1">
                <a:solidFill>
                  <a:srgbClr val="F2F2F2"/>
                </a:solidFill>
              </a:rPr>
              <a:t>Bio</a:t>
            </a:r>
            <a:r>
              <a:rPr lang="hu-HU" sz="1800" dirty="0">
                <a:solidFill>
                  <a:srgbClr val="F2F2F2"/>
                </a:solidFill>
              </a:rPr>
              <a:t> </a:t>
            </a:r>
            <a:r>
              <a:rPr lang="hu-HU" sz="1800" dirty="0" err="1">
                <a:solidFill>
                  <a:srgbClr val="F2F2F2"/>
                </a:solidFill>
              </a:rPr>
              <a:t>Balance</a:t>
            </a:r>
            <a:r>
              <a:rPr lang="hu-HU" sz="1800" dirty="0">
                <a:solidFill>
                  <a:srgbClr val="F2F2F2"/>
                </a:solidFill>
              </a:rPr>
              <a:t> elemzés, ami használja a </a:t>
            </a:r>
            <a:r>
              <a:rPr lang="hu-HU" sz="1800" dirty="0" err="1">
                <a:solidFill>
                  <a:srgbClr val="F2F2F2"/>
                </a:solidFill>
              </a:rPr>
              <a:t>kronobiológia</a:t>
            </a:r>
            <a:r>
              <a:rPr lang="hu-HU" sz="1800" dirty="0">
                <a:solidFill>
                  <a:srgbClr val="F2F2F2"/>
                </a:solidFill>
              </a:rPr>
              <a:t> </a:t>
            </a:r>
            <a:r>
              <a:rPr lang="hu-HU" sz="1800" dirty="0" err="1">
                <a:solidFill>
                  <a:srgbClr val="F2F2F2"/>
                </a:solidFill>
              </a:rPr>
              <a:t>pszichogenetikai</a:t>
            </a:r>
            <a:r>
              <a:rPr lang="hu-HU" sz="1800" dirty="0">
                <a:solidFill>
                  <a:srgbClr val="F2F2F2"/>
                </a:solidFill>
              </a:rPr>
              <a:t> típusokat és az </a:t>
            </a:r>
            <a:r>
              <a:rPr lang="hu-HU" sz="1800" dirty="0" err="1">
                <a:solidFill>
                  <a:srgbClr val="F2F2F2"/>
                </a:solidFill>
              </a:rPr>
              <a:t>Exo</a:t>
            </a:r>
            <a:r>
              <a:rPr lang="hu-HU" sz="1800" dirty="0">
                <a:solidFill>
                  <a:srgbClr val="F2F2F2"/>
                </a:solidFill>
              </a:rPr>
              <a:t>-akupunktúra </a:t>
            </a:r>
            <a:r>
              <a:rPr lang="hu-HU" sz="1800" dirty="0" err="1">
                <a:solidFill>
                  <a:srgbClr val="F2F2F2"/>
                </a:solidFill>
              </a:rPr>
              <a:t>Jolly</a:t>
            </a:r>
            <a:r>
              <a:rPr lang="hu-HU" sz="1800" dirty="0">
                <a:solidFill>
                  <a:srgbClr val="F2F2F2"/>
                </a:solidFill>
              </a:rPr>
              <a:t> Joker pontjait. Ezekhez szükséges alap információkat megadjuk a partnereink számára ( orvosok, természetgyógyászok, kozmetikusok, masszőrök, stb. ) Vagy a kész elemzés megrendelhető: www.agelessmedical.info vagy a www.biobalance.info  weboldalakon</a:t>
            </a:r>
            <a:endParaRPr dirty="0"/>
          </a:p>
          <a:p>
            <a:pPr marL="714375" lvl="1" indent="-228600" algn="l" rtl="0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entury Gothic"/>
              <a:buChar char="─"/>
            </a:pPr>
            <a:r>
              <a:rPr lang="hu-HU" sz="1800" dirty="0">
                <a:solidFill>
                  <a:srgbClr val="F2F2F2"/>
                </a:solidFill>
              </a:rPr>
              <a:t>Az egyensúly beállításának következő lépése a típusnak megfelelő krém </a:t>
            </a:r>
            <a:r>
              <a:rPr lang="hu-HU" sz="1800" dirty="0" err="1">
                <a:solidFill>
                  <a:srgbClr val="F2F2F2"/>
                </a:solidFill>
              </a:rPr>
              <a:t>professzinális</a:t>
            </a:r>
            <a:r>
              <a:rPr lang="hu-HU" sz="1800" dirty="0">
                <a:solidFill>
                  <a:srgbClr val="F2F2F2"/>
                </a:solidFill>
              </a:rPr>
              <a:t> vagy otthoni használata támogató ételek, és/vagy mozgással, akupresszúrával összehangolva.</a:t>
            </a:r>
            <a:endParaRPr dirty="0"/>
          </a:p>
          <a:p>
            <a:pPr marL="714375" lvl="1" indent="-22860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F2F2F2"/>
              </a:buClr>
              <a:buSzPts val="1800"/>
              <a:buFont typeface="Century Gothic"/>
              <a:buChar char="─"/>
            </a:pPr>
            <a:endParaRPr dirty="0"/>
          </a:p>
        </p:txBody>
      </p:sp>
      <p:sp>
        <p:nvSpPr>
          <p:cNvPr id="146" name="Google Shape;146;p6"/>
          <p:cNvSpPr txBox="1"/>
          <p:nvPr/>
        </p:nvSpPr>
        <p:spPr>
          <a:xfrm>
            <a:off x="1487500" y="4729700"/>
            <a:ext cx="9144900" cy="19113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8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400"/>
              <a:buFont typeface="Arial"/>
              <a:buNone/>
            </a:pPr>
            <a:r>
              <a:rPr lang="hu-HU" sz="2800" dirty="0">
                <a:solidFill>
                  <a:srgbClr val="F2F2F2"/>
                </a:solidFill>
                <a:latin typeface="Century Gothic"/>
                <a:sym typeface="Century Gothic"/>
              </a:rPr>
              <a:t>Keresünk szakértő partnereket a termék professzionális használatához és/vagy on-line tanácsadónak!</a:t>
            </a:r>
            <a:endParaRPr sz="2800" b="0" i="0" u="none" strike="noStrike" cap="none" dirty="0">
              <a:solidFill>
                <a:srgbClr val="000000"/>
              </a:solidFill>
              <a:sym typeface="Arial"/>
            </a:endParaRPr>
          </a:p>
        </p:txBody>
      </p:sp>
      <p:sp>
        <p:nvSpPr>
          <p:cNvPr id="147" name="Google Shape;147;p6"/>
          <p:cNvSpPr/>
          <p:nvPr/>
        </p:nvSpPr>
        <p:spPr>
          <a:xfrm>
            <a:off x="5898086" y="4183704"/>
            <a:ext cx="396000" cy="4698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>
            <a:spLocks noGrp="1"/>
          </p:cNvSpPr>
          <p:nvPr>
            <p:ph type="title"/>
          </p:nvPr>
        </p:nvSpPr>
        <p:spPr>
          <a:xfrm>
            <a:off x="4936250" y="309425"/>
            <a:ext cx="4744500" cy="1030800"/>
          </a:xfrm>
          <a:prstGeom prst="rect">
            <a:avLst/>
          </a:prstGeom>
          <a:gradFill>
            <a:gsLst>
              <a:gs pos="0">
                <a:srgbClr val="696969"/>
              </a:gs>
              <a:gs pos="100000">
                <a:srgbClr val="1D1D1D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6000"/>
              <a:buFont typeface="Century Gothic"/>
              <a:buNone/>
            </a:pPr>
            <a:r>
              <a:rPr lang="hu-HU" sz="6000" b="1" i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 Csapat</a:t>
            </a:r>
            <a:endParaRPr dirty="0"/>
          </a:p>
        </p:txBody>
      </p:sp>
      <p:sp>
        <p:nvSpPr>
          <p:cNvPr id="153" name="Google Shape;153;p7"/>
          <p:cNvSpPr txBox="1">
            <a:spLocks noGrp="1"/>
          </p:cNvSpPr>
          <p:nvPr>
            <p:ph type="body" idx="1"/>
          </p:nvPr>
        </p:nvSpPr>
        <p:spPr>
          <a:xfrm>
            <a:off x="5087888" y="1340225"/>
            <a:ext cx="6912900" cy="50983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800" dirty="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-127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Char char="•"/>
            </a:pPr>
            <a:r>
              <a:rPr lang="hu-HU" sz="2000" b="1" dirty="0" err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Dr</a:t>
            </a:r>
            <a:r>
              <a:rPr lang="hu-HU" sz="2000" b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  <a:r>
              <a:rPr lang="hu-HU" sz="2000" b="1" dirty="0" err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Gundrum</a:t>
            </a:r>
            <a:r>
              <a:rPr lang="hu-HU" sz="2000" b="1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Beáta </a:t>
            </a:r>
            <a:r>
              <a:rPr lang="hu-HU" sz="16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belgyógyász szakorvos, </a:t>
            </a:r>
            <a:r>
              <a:rPr lang="hu-HU" sz="1600" dirty="0" err="1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akupunktőr</a:t>
            </a:r>
            <a:r>
              <a:rPr lang="hu-HU" sz="1600" dirty="0">
                <a:solidFill>
                  <a:srgbClr val="F2F2F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1800"/>
              <a:buNone/>
            </a:pPr>
            <a:endParaRPr lang="hu-HU" dirty="0"/>
          </a:p>
          <a:p>
            <a:pPr marL="0" lvl="0" indent="-127000">
              <a:buClr>
                <a:srgbClr val="F2F2F2"/>
              </a:buClr>
              <a:buSzPts val="2000"/>
            </a:pPr>
            <a:r>
              <a:rPr lang="hu-HU" sz="2000" b="1" dirty="0" err="1"/>
              <a:t>Dr</a:t>
            </a:r>
            <a:r>
              <a:rPr lang="hu-HU" sz="2000" b="1" dirty="0"/>
              <a:t> Szalkai Iván PhD c. egyetemi docens </a:t>
            </a:r>
          </a:p>
          <a:p>
            <a:pPr marL="0" lvl="0" indent="0">
              <a:buClr>
                <a:srgbClr val="F2F2F2"/>
              </a:buClr>
              <a:buSzPts val="2000"/>
              <a:buNone/>
            </a:pPr>
            <a:r>
              <a:rPr lang="hu-HU" dirty="0"/>
              <a:t>  bőrgyógyász</a:t>
            </a:r>
            <a:r>
              <a:rPr lang="hu-HU" sz="2000" b="1" dirty="0"/>
              <a:t> </a:t>
            </a:r>
            <a:r>
              <a:rPr lang="hu-HU" dirty="0"/>
              <a:t>szakorvos, integratív orvos</a:t>
            </a:r>
          </a:p>
          <a:p>
            <a:pPr marL="0" lvl="0" indent="-127000">
              <a:buClr>
                <a:srgbClr val="F2F2F2"/>
              </a:buClr>
              <a:buSzPts val="2000"/>
            </a:pPr>
            <a:endParaRPr lang="hu-HU" dirty="0"/>
          </a:p>
          <a:p>
            <a:pPr marL="0" lvl="0" indent="-127000">
              <a:buClr>
                <a:srgbClr val="F2F2F2"/>
              </a:buClr>
              <a:buSzPts val="2000"/>
            </a:pPr>
            <a:r>
              <a:rPr lang="hu-HU" sz="2000" b="1" dirty="0"/>
              <a:t>Hauser Galló Mária </a:t>
            </a:r>
            <a:r>
              <a:rPr lang="hu-HU" dirty="0"/>
              <a:t>természetgyógyász, </a:t>
            </a:r>
            <a:r>
              <a:rPr lang="hu-HU" dirty="0" err="1"/>
              <a:t>parapszichológus</a:t>
            </a:r>
            <a:endParaRPr lang="hu-HU" sz="2000" b="1" dirty="0"/>
          </a:p>
          <a:p>
            <a:pPr marL="0" lvl="0" indent="-127000">
              <a:buClr>
                <a:srgbClr val="F2F2F2"/>
              </a:buClr>
              <a:buSzPts val="2000"/>
            </a:pPr>
            <a:endParaRPr lang="hu-HU" sz="2000" b="1" dirty="0"/>
          </a:p>
          <a:p>
            <a:pPr marL="0" lvl="0" indent="-127000">
              <a:buClr>
                <a:srgbClr val="F2F2F2"/>
              </a:buClr>
              <a:buSzPts val="2000"/>
            </a:pPr>
            <a:r>
              <a:rPr lang="hu-HU" sz="2000" b="1" dirty="0"/>
              <a:t>Kiss Odett </a:t>
            </a:r>
            <a:r>
              <a:rPr lang="hu-HU" dirty="0" err="1"/>
              <a:t>kronobiológia</a:t>
            </a:r>
            <a:r>
              <a:rPr lang="hu-HU" dirty="0"/>
              <a:t> </a:t>
            </a:r>
            <a:r>
              <a:rPr lang="hu-HU" dirty="0" err="1"/>
              <a:t>pszichogenetika</a:t>
            </a:r>
            <a:r>
              <a:rPr lang="hu-HU" dirty="0"/>
              <a:t> tanácsadó</a:t>
            </a:r>
          </a:p>
          <a:p>
            <a:pPr marL="0" lvl="0" indent="-127000">
              <a:buClr>
                <a:srgbClr val="F2F2F2"/>
              </a:buClr>
              <a:buSzPts val="2000"/>
            </a:pPr>
            <a:endParaRPr lang="fr-FR" dirty="0"/>
          </a:p>
          <a:p>
            <a:pPr marL="0" lvl="0" indent="-127000">
              <a:buClr>
                <a:srgbClr val="F2F2F2"/>
              </a:buClr>
              <a:buSzPts val="2000"/>
            </a:pPr>
            <a:r>
              <a:rPr lang="hu-HU" sz="2000" b="1" dirty="0" err="1"/>
              <a:t>Hollósi</a:t>
            </a:r>
            <a:r>
              <a:rPr lang="hu-HU" sz="2000" b="1" dirty="0"/>
              <a:t> Edit </a:t>
            </a:r>
            <a:r>
              <a:rPr lang="hu-HU" dirty="0"/>
              <a:t>holisztikus szemléletű dietetikus</a:t>
            </a:r>
          </a:p>
          <a:p>
            <a:pPr marL="0" lvl="0" indent="-127000">
              <a:buClr>
                <a:srgbClr val="F2F2F2"/>
              </a:buClr>
              <a:buSzPts val="2000"/>
            </a:pPr>
            <a:endParaRPr lang="hu-HU" dirty="0"/>
          </a:p>
          <a:p>
            <a:pPr marL="0" lvl="0" indent="-127000">
              <a:buClr>
                <a:srgbClr val="F2F2F2"/>
              </a:buClr>
              <a:buSzPts val="2000"/>
            </a:pPr>
            <a:r>
              <a:rPr lang="hu-HU" sz="2000" b="1" dirty="0"/>
              <a:t>Lénárd Magdolna </a:t>
            </a:r>
            <a:r>
              <a:rPr lang="hu-HU" dirty="0"/>
              <a:t>kozmetikus</a:t>
            </a:r>
          </a:p>
          <a:p>
            <a:pPr marL="0" lvl="0" indent="-127000">
              <a:buClr>
                <a:srgbClr val="F2F2F2"/>
              </a:buClr>
              <a:buSzPts val="2000"/>
            </a:pPr>
            <a:endParaRPr lang="hu-HU" dirty="0"/>
          </a:p>
          <a:p>
            <a:pPr marL="0" lvl="0" indent="-127000">
              <a:buClr>
                <a:srgbClr val="F2F2F2"/>
              </a:buClr>
              <a:buSzPts val="2000"/>
            </a:pPr>
            <a:r>
              <a:rPr lang="hu-HU" sz="2000" b="1" dirty="0"/>
              <a:t>Csomó Kata </a:t>
            </a:r>
            <a:r>
              <a:rPr lang="hu-HU" dirty="0"/>
              <a:t>személyi edző</a:t>
            </a:r>
          </a:p>
          <a:p>
            <a:pPr marL="0" lvl="0" indent="-127000">
              <a:buClr>
                <a:srgbClr val="F2F2F2"/>
              </a:buClr>
              <a:buSzPts val="2000"/>
            </a:pPr>
            <a:endParaRPr lang="hu-HU" dirty="0"/>
          </a:p>
          <a:p>
            <a:pPr marL="0" lvl="0" indent="-127000">
              <a:buClr>
                <a:srgbClr val="F2F2F2"/>
              </a:buClr>
              <a:buSzPts val="2000"/>
            </a:pPr>
            <a:r>
              <a:rPr lang="hu-HU" sz="2000" b="1" dirty="0"/>
              <a:t>Makovics Éva </a:t>
            </a:r>
            <a:r>
              <a:rPr lang="hu-HU" dirty="0" err="1"/>
              <a:t>ceo</a:t>
            </a:r>
            <a:endParaRPr lang="hu-HU" dirty="0"/>
          </a:p>
          <a:p>
            <a:pPr marL="0" lvl="0" indent="-127000">
              <a:buClr>
                <a:srgbClr val="F2F2F2"/>
              </a:buClr>
              <a:buSzPts val="2000"/>
            </a:pPr>
            <a:endParaRPr lang="hu-HU" dirty="0"/>
          </a:p>
          <a:p>
            <a:pPr marL="0" lvl="0" indent="-127000">
              <a:buClr>
                <a:srgbClr val="F2F2F2"/>
              </a:buClr>
              <a:buSzPts val="2000"/>
            </a:pPr>
            <a:endParaRPr lang="hu-HU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endParaRPr lang="hu-HU" dirty="0"/>
          </a:p>
          <a:p>
            <a:pPr marL="0" lvl="0" indent="0">
              <a:buClr>
                <a:srgbClr val="F2F2F2"/>
              </a:buClr>
              <a:buSzPts val="2000"/>
              <a:buNone/>
            </a:pPr>
            <a:endParaRPr lang="hu-HU" dirty="0"/>
          </a:p>
          <a:p>
            <a:pPr marL="0" lvl="0" indent="-127000">
              <a:buClr>
                <a:srgbClr val="F2F2F2"/>
              </a:buClr>
              <a:buSzPts val="2000"/>
            </a:pPr>
            <a:endParaRPr lang="hu-HU" dirty="0"/>
          </a:p>
          <a:p>
            <a:pPr marL="0" lvl="0" indent="-127000">
              <a:buClr>
                <a:srgbClr val="F2F2F2"/>
              </a:buClr>
              <a:buSzPts val="2000"/>
            </a:pPr>
            <a:endParaRPr lang="hu-HU" dirty="0"/>
          </a:p>
          <a:p>
            <a:pPr marL="0" lvl="0" indent="-127000">
              <a:buClr>
                <a:srgbClr val="F2F2F2"/>
              </a:buClr>
              <a:buSzPts val="2000"/>
            </a:pPr>
            <a:endParaRPr lang="hu-HU" dirty="0"/>
          </a:p>
          <a:p>
            <a:pPr marL="0" lvl="0" indent="-127000">
              <a:buClr>
                <a:srgbClr val="F2F2F2"/>
              </a:buClr>
              <a:buSzPts val="2000"/>
            </a:pPr>
            <a:endParaRPr lang="hu-HU" dirty="0"/>
          </a:p>
          <a:p>
            <a:pPr marL="0" lvl="0" indent="-127000">
              <a:buClr>
                <a:srgbClr val="F2F2F2"/>
              </a:buClr>
              <a:buSzPts val="2000"/>
            </a:pPr>
            <a:endParaRPr lang="hu-HU" dirty="0"/>
          </a:p>
          <a:p>
            <a:pPr marL="0" lvl="0" indent="-127000">
              <a:buClr>
                <a:srgbClr val="F2F2F2"/>
              </a:buClr>
              <a:buSzPts val="2000"/>
            </a:pPr>
            <a:endParaRPr lang="hu-HU" dirty="0"/>
          </a:p>
          <a:p>
            <a:pPr marL="0" lvl="0" indent="0">
              <a:buClr>
                <a:srgbClr val="F2F2F2"/>
              </a:buClr>
              <a:buSzPts val="2000"/>
              <a:buNone/>
            </a:pPr>
            <a:endParaRPr lang="hu-HU" dirty="0"/>
          </a:p>
          <a:p>
            <a:pPr marL="0" indent="0">
              <a:buClr>
                <a:srgbClr val="F2F2F2"/>
              </a:buClr>
              <a:buSzPts val="2000"/>
              <a:buNone/>
            </a:pP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None/>
            </a:pPr>
            <a:endParaRPr sz="1800" dirty="0">
              <a:solidFill>
                <a:srgbClr val="F2F2F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54" name="Google Shape;15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4936249" cy="6858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5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600</Words>
  <Application>Microsoft Office PowerPoint</Application>
  <PresentationFormat>Szélesvásznú</PresentationFormat>
  <Paragraphs>85</Paragraphs>
  <Slides>7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1" baseType="lpstr">
      <vt:lpstr>Arial</vt:lpstr>
      <vt:lpstr>Calibri</vt:lpstr>
      <vt:lpstr>Century Gothic</vt:lpstr>
      <vt:lpstr>Office-téma</vt:lpstr>
      <vt:lpstr>Bio Balance</vt:lpstr>
      <vt:lpstr>Projekt </vt:lpstr>
      <vt:lpstr>Előzmények</vt:lpstr>
      <vt:lpstr>és a gyógyvizek</vt:lpstr>
      <vt:lpstr>  Sangelle Pro-aging krémek és a balneoterápiás    ajánlások a belső egyensúly helyreállítására</vt:lpstr>
      <vt:lpstr>A belső egyensúly helyreállítása</vt:lpstr>
      <vt:lpstr>  Csapat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biobalance</dc:title>
  <dc:creator>x</dc:creator>
  <cp:lastModifiedBy>Éva Makovics</cp:lastModifiedBy>
  <cp:revision>5</cp:revision>
  <dcterms:modified xsi:type="dcterms:W3CDTF">2023-08-02T19:29:17Z</dcterms:modified>
</cp:coreProperties>
</file>