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331" r:id="rId2"/>
    <p:sldId id="257" r:id="rId3"/>
    <p:sldId id="258" r:id="rId4"/>
    <p:sldId id="269" r:id="rId5"/>
    <p:sldId id="272" r:id="rId6"/>
    <p:sldId id="274" r:id="rId7"/>
    <p:sldId id="273" r:id="rId8"/>
    <p:sldId id="268" r:id="rId9"/>
    <p:sldId id="277" r:id="rId10"/>
    <p:sldId id="276" r:id="rId11"/>
    <p:sldId id="259" r:id="rId12"/>
    <p:sldId id="297" r:id="rId13"/>
    <p:sldId id="300" r:id="rId14"/>
    <p:sldId id="301" r:id="rId15"/>
    <p:sldId id="293" r:id="rId16"/>
    <p:sldId id="271" r:id="rId17"/>
    <p:sldId id="294" r:id="rId18"/>
    <p:sldId id="296" r:id="rId19"/>
    <p:sldId id="298" r:id="rId20"/>
    <p:sldId id="278" r:id="rId21"/>
    <p:sldId id="280" r:id="rId22"/>
    <p:sldId id="279" r:id="rId23"/>
    <p:sldId id="281" r:id="rId24"/>
    <p:sldId id="282" r:id="rId25"/>
    <p:sldId id="286" r:id="rId26"/>
    <p:sldId id="287" r:id="rId27"/>
    <p:sldId id="284" r:id="rId28"/>
    <p:sldId id="285" r:id="rId29"/>
    <p:sldId id="288" r:id="rId30"/>
    <p:sldId id="290" r:id="rId31"/>
    <p:sldId id="291" r:id="rId32"/>
    <p:sldId id="302" r:id="rId33"/>
    <p:sldId id="322" r:id="rId34"/>
    <p:sldId id="328" r:id="rId35"/>
    <p:sldId id="329" r:id="rId36"/>
    <p:sldId id="289" r:id="rId37"/>
    <p:sldId id="303" r:id="rId38"/>
    <p:sldId id="330" r:id="rId39"/>
    <p:sldId id="261" r:id="rId40"/>
    <p:sldId id="332" r:id="rId41"/>
    <p:sldId id="316" r:id="rId42"/>
    <p:sldId id="317" r:id="rId43"/>
    <p:sldId id="318" r:id="rId44"/>
    <p:sldId id="320" r:id="rId45"/>
    <p:sldId id="319" r:id="rId46"/>
    <p:sldId id="321" r:id="rId47"/>
    <p:sldId id="327" r:id="rId48"/>
    <p:sldId id="305" r:id="rId49"/>
    <p:sldId id="266" r:id="rId50"/>
    <p:sldId id="307" r:id="rId51"/>
    <p:sldId id="308" r:id="rId52"/>
    <p:sldId id="314" r:id="rId53"/>
    <p:sldId id="315" r:id="rId54"/>
    <p:sldId id="325" r:id="rId55"/>
    <p:sldId id="267" r:id="rId56"/>
    <p:sldId id="323" r:id="rId57"/>
    <p:sldId id="324" r:id="rId58"/>
    <p:sldId id="326" r:id="rId59"/>
    <p:sldId id="333"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63" d="100"/>
          <a:sy n="63" d="100"/>
        </p:scale>
        <p:origin x="728" y="56"/>
      </p:cViewPr>
      <p:guideLst/>
    </p:cSldViewPr>
  </p:slideViewPr>
  <p:notesTextViewPr>
    <p:cViewPr>
      <p:scale>
        <a:sx n="1" d="1"/>
        <a:sy n="1" d="1"/>
      </p:scale>
      <p:origin x="0" y="0"/>
    </p:cViewPr>
  </p:notesTextViewPr>
  <p:sorterViewPr>
    <p:cViewPr varScale="1">
      <p:scale>
        <a:sx n="100" d="100"/>
        <a:sy n="100" d="100"/>
      </p:scale>
      <p:origin x="0" y="-165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213C5-1005-4BD3-BEBF-01EB2D73BF31}"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67DEB-B01E-4147-8110-E1CEE29801B9}" type="slidenum">
              <a:rPr lang="en-US" smtClean="0"/>
              <a:t>‹#›</a:t>
            </a:fld>
            <a:endParaRPr lang="en-US"/>
          </a:p>
        </p:txBody>
      </p:sp>
    </p:spTree>
    <p:extLst>
      <p:ext uri="{BB962C8B-B14F-4D97-AF65-F5344CB8AC3E}">
        <p14:creationId xmlns:p14="http://schemas.microsoft.com/office/powerpoint/2010/main" val="376487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ea typeface="ＭＳ Ｐ明朝" pitchFamily="18" charset="-128"/>
              </a:defRPr>
            </a:lvl1pPr>
            <a:lvl2pPr marL="742950" indent="-285750" defTabSz="920750">
              <a:spcBef>
                <a:spcPct val="30000"/>
              </a:spcBef>
              <a:defRPr kumimoji="1" sz="1200">
                <a:solidFill>
                  <a:schemeClr val="tx1"/>
                </a:solidFill>
                <a:latin typeface="Arial" panose="020B0604020202020204" pitchFamily="34" charset="0"/>
                <a:ea typeface="ＭＳ Ｐ明朝" pitchFamily="18" charset="-128"/>
              </a:defRPr>
            </a:lvl2pPr>
            <a:lvl3pPr marL="1143000" indent="-228600" defTabSz="920750">
              <a:spcBef>
                <a:spcPct val="30000"/>
              </a:spcBef>
              <a:defRPr kumimoji="1" sz="1200">
                <a:solidFill>
                  <a:schemeClr val="tx1"/>
                </a:solidFill>
                <a:latin typeface="Arial" panose="020B0604020202020204" pitchFamily="34" charset="0"/>
                <a:ea typeface="ＭＳ Ｐ明朝" pitchFamily="18" charset="-128"/>
              </a:defRPr>
            </a:lvl3pPr>
            <a:lvl4pPr marL="1600200" indent="-228600" defTabSz="920750">
              <a:spcBef>
                <a:spcPct val="30000"/>
              </a:spcBef>
              <a:defRPr kumimoji="1" sz="1200">
                <a:solidFill>
                  <a:schemeClr val="tx1"/>
                </a:solidFill>
                <a:latin typeface="Arial" panose="020B0604020202020204" pitchFamily="34" charset="0"/>
                <a:ea typeface="ＭＳ Ｐ明朝" pitchFamily="18" charset="-128"/>
              </a:defRPr>
            </a:lvl4pPr>
            <a:lvl5pPr marL="2057400" indent="-228600" defTabSz="920750">
              <a:spcBef>
                <a:spcPct val="30000"/>
              </a:spcBef>
              <a:defRPr kumimoji="1" sz="1200">
                <a:solidFill>
                  <a:schemeClr val="tx1"/>
                </a:solidFill>
                <a:latin typeface="Arial" panose="020B0604020202020204" pitchFamily="34" charset="0"/>
                <a:ea typeface="ＭＳ Ｐ明朝" pitchFamily="18" charset="-128"/>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9pPr>
          </a:lstStyle>
          <a:p>
            <a:pPr>
              <a:spcBef>
                <a:spcPct val="0"/>
              </a:spcBef>
            </a:pPr>
            <a:r>
              <a:rPr lang="en-US" altLang="ja-JP" sz="1000">
                <a:ea typeface="ＭＳ Ｐゴシック" panose="020B0600070205080204" pitchFamily="34" charset="-128"/>
              </a:rPr>
              <a:t>*</a:t>
            </a:r>
            <a:endParaRPr lang="en-US" altLang="ja-JP">
              <a:ea typeface="ＭＳ Ｐゴシック" panose="020B0600070205080204" pitchFamily="34" charset="-128"/>
            </a:endParaRPr>
          </a:p>
        </p:txBody>
      </p:sp>
      <p:sp>
        <p:nvSpPr>
          <p:cNvPr id="440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ea typeface="ＭＳ Ｐ明朝" pitchFamily="18" charset="-128"/>
              </a:defRPr>
            </a:lvl1pPr>
            <a:lvl2pPr marL="742950" indent="-285750" defTabSz="920750">
              <a:spcBef>
                <a:spcPct val="30000"/>
              </a:spcBef>
              <a:defRPr kumimoji="1" sz="1200">
                <a:solidFill>
                  <a:schemeClr val="tx1"/>
                </a:solidFill>
                <a:latin typeface="Arial" panose="020B0604020202020204" pitchFamily="34" charset="0"/>
                <a:ea typeface="ＭＳ Ｐ明朝" pitchFamily="18" charset="-128"/>
              </a:defRPr>
            </a:lvl2pPr>
            <a:lvl3pPr marL="1143000" indent="-228600" defTabSz="920750">
              <a:spcBef>
                <a:spcPct val="30000"/>
              </a:spcBef>
              <a:defRPr kumimoji="1" sz="1200">
                <a:solidFill>
                  <a:schemeClr val="tx1"/>
                </a:solidFill>
                <a:latin typeface="Arial" panose="020B0604020202020204" pitchFamily="34" charset="0"/>
                <a:ea typeface="ＭＳ Ｐ明朝" pitchFamily="18" charset="-128"/>
              </a:defRPr>
            </a:lvl3pPr>
            <a:lvl4pPr marL="1600200" indent="-228600" defTabSz="920750">
              <a:spcBef>
                <a:spcPct val="30000"/>
              </a:spcBef>
              <a:defRPr kumimoji="1" sz="1200">
                <a:solidFill>
                  <a:schemeClr val="tx1"/>
                </a:solidFill>
                <a:latin typeface="Arial" panose="020B0604020202020204" pitchFamily="34" charset="0"/>
                <a:ea typeface="ＭＳ Ｐ明朝" pitchFamily="18" charset="-128"/>
              </a:defRPr>
            </a:lvl4pPr>
            <a:lvl5pPr marL="2057400" indent="-228600" defTabSz="920750">
              <a:spcBef>
                <a:spcPct val="30000"/>
              </a:spcBef>
              <a:defRPr kumimoji="1" sz="1200">
                <a:solidFill>
                  <a:schemeClr val="tx1"/>
                </a:solidFill>
                <a:latin typeface="Arial" panose="020B0604020202020204" pitchFamily="34" charset="0"/>
                <a:ea typeface="ＭＳ Ｐ明朝" pitchFamily="18" charset="-128"/>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9pPr>
          </a:lstStyle>
          <a:p>
            <a:pPr>
              <a:spcBef>
                <a:spcPct val="0"/>
              </a:spcBef>
            </a:pPr>
            <a:r>
              <a:rPr lang="en-US" altLang="ja-JP" sz="1000">
                <a:ea typeface="ＭＳ Ｐゴシック" panose="020B0600070205080204" pitchFamily="34" charset="-128"/>
              </a:rPr>
              <a:t>*</a:t>
            </a:r>
            <a:endParaRPr lang="en-US" altLang="ja-JP">
              <a:ea typeface="ＭＳ Ｐゴシック" panose="020B0600070205080204" pitchFamily="34"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1000" b="1"/>
              <a:t>Geological</a:t>
            </a:r>
            <a:r>
              <a:rPr lang="ja-JP" altLang="en-US" sz="1000" b="1"/>
              <a:t>　</a:t>
            </a:r>
            <a:r>
              <a:rPr lang="en-US" altLang="ja-JP" sz="1000" b="1"/>
              <a:t>Map</a:t>
            </a:r>
            <a:endParaRPr lang="en-US" altLang="ja-JP" sz="1000"/>
          </a:p>
        </p:txBody>
      </p:sp>
    </p:spTree>
    <p:extLst>
      <p:ext uri="{BB962C8B-B14F-4D97-AF65-F5344CB8AC3E}">
        <p14:creationId xmlns:p14="http://schemas.microsoft.com/office/powerpoint/2010/main" val="250329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ea typeface="ＭＳ Ｐ明朝" pitchFamily="18" charset="-128"/>
              </a:defRPr>
            </a:lvl1pPr>
            <a:lvl2pPr marL="742950" indent="-285750" defTabSz="920750">
              <a:spcBef>
                <a:spcPct val="30000"/>
              </a:spcBef>
              <a:defRPr kumimoji="1" sz="1200">
                <a:solidFill>
                  <a:schemeClr val="tx1"/>
                </a:solidFill>
                <a:latin typeface="Arial" panose="020B0604020202020204" pitchFamily="34" charset="0"/>
                <a:ea typeface="ＭＳ Ｐ明朝" pitchFamily="18" charset="-128"/>
              </a:defRPr>
            </a:lvl2pPr>
            <a:lvl3pPr marL="1143000" indent="-228600" defTabSz="920750">
              <a:spcBef>
                <a:spcPct val="30000"/>
              </a:spcBef>
              <a:defRPr kumimoji="1" sz="1200">
                <a:solidFill>
                  <a:schemeClr val="tx1"/>
                </a:solidFill>
                <a:latin typeface="Arial" panose="020B0604020202020204" pitchFamily="34" charset="0"/>
                <a:ea typeface="ＭＳ Ｐ明朝" pitchFamily="18" charset="-128"/>
              </a:defRPr>
            </a:lvl3pPr>
            <a:lvl4pPr marL="1600200" indent="-228600" defTabSz="920750">
              <a:spcBef>
                <a:spcPct val="30000"/>
              </a:spcBef>
              <a:defRPr kumimoji="1" sz="1200">
                <a:solidFill>
                  <a:schemeClr val="tx1"/>
                </a:solidFill>
                <a:latin typeface="Arial" panose="020B0604020202020204" pitchFamily="34" charset="0"/>
                <a:ea typeface="ＭＳ Ｐ明朝" pitchFamily="18" charset="-128"/>
              </a:defRPr>
            </a:lvl4pPr>
            <a:lvl5pPr marL="2057400" indent="-228600" defTabSz="920750">
              <a:spcBef>
                <a:spcPct val="30000"/>
              </a:spcBef>
              <a:defRPr kumimoji="1" sz="1200">
                <a:solidFill>
                  <a:schemeClr val="tx1"/>
                </a:solidFill>
                <a:latin typeface="Arial" panose="020B0604020202020204" pitchFamily="34" charset="0"/>
                <a:ea typeface="ＭＳ Ｐ明朝" pitchFamily="18" charset="-128"/>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9pPr>
          </a:lstStyle>
          <a:p>
            <a:pPr>
              <a:spcBef>
                <a:spcPct val="0"/>
              </a:spcBef>
            </a:pPr>
            <a:r>
              <a:rPr lang="en-US" altLang="ja-JP" sz="1000">
                <a:ea typeface="ＭＳ Ｐゴシック" panose="020B0600070205080204" pitchFamily="34" charset="-128"/>
              </a:rPr>
              <a:t>*</a:t>
            </a:r>
            <a:endParaRPr lang="en-US" altLang="ja-JP">
              <a:ea typeface="ＭＳ Ｐゴシック" panose="020B0600070205080204" pitchFamily="34" charset="-128"/>
            </a:endParaRPr>
          </a:p>
        </p:txBody>
      </p:sp>
      <p:sp>
        <p:nvSpPr>
          <p:cNvPr id="1105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ea typeface="ＭＳ Ｐ明朝" pitchFamily="18" charset="-128"/>
              </a:defRPr>
            </a:lvl1pPr>
            <a:lvl2pPr marL="742950" indent="-285750" defTabSz="920750">
              <a:spcBef>
                <a:spcPct val="30000"/>
              </a:spcBef>
              <a:defRPr kumimoji="1" sz="1200">
                <a:solidFill>
                  <a:schemeClr val="tx1"/>
                </a:solidFill>
                <a:latin typeface="Arial" panose="020B0604020202020204" pitchFamily="34" charset="0"/>
                <a:ea typeface="ＭＳ Ｐ明朝" pitchFamily="18" charset="-128"/>
              </a:defRPr>
            </a:lvl2pPr>
            <a:lvl3pPr marL="1143000" indent="-228600" defTabSz="920750">
              <a:spcBef>
                <a:spcPct val="30000"/>
              </a:spcBef>
              <a:defRPr kumimoji="1" sz="1200">
                <a:solidFill>
                  <a:schemeClr val="tx1"/>
                </a:solidFill>
                <a:latin typeface="Arial" panose="020B0604020202020204" pitchFamily="34" charset="0"/>
                <a:ea typeface="ＭＳ Ｐ明朝" pitchFamily="18" charset="-128"/>
              </a:defRPr>
            </a:lvl3pPr>
            <a:lvl4pPr marL="1600200" indent="-228600" defTabSz="920750">
              <a:spcBef>
                <a:spcPct val="30000"/>
              </a:spcBef>
              <a:defRPr kumimoji="1" sz="1200">
                <a:solidFill>
                  <a:schemeClr val="tx1"/>
                </a:solidFill>
                <a:latin typeface="Arial" panose="020B0604020202020204" pitchFamily="34" charset="0"/>
                <a:ea typeface="ＭＳ Ｐ明朝" pitchFamily="18" charset="-128"/>
              </a:defRPr>
            </a:lvl4pPr>
            <a:lvl5pPr marL="2057400" indent="-228600" defTabSz="920750">
              <a:spcBef>
                <a:spcPct val="30000"/>
              </a:spcBef>
              <a:defRPr kumimoji="1" sz="1200">
                <a:solidFill>
                  <a:schemeClr val="tx1"/>
                </a:solidFill>
                <a:latin typeface="Arial" panose="020B0604020202020204" pitchFamily="34" charset="0"/>
                <a:ea typeface="ＭＳ Ｐ明朝" pitchFamily="18" charset="-128"/>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itchFamily="18" charset="-128"/>
              </a:defRPr>
            </a:lvl9pPr>
          </a:lstStyle>
          <a:p>
            <a:pPr>
              <a:spcBef>
                <a:spcPct val="0"/>
              </a:spcBef>
            </a:pPr>
            <a:r>
              <a:rPr lang="en-US" altLang="ja-JP" sz="1000">
                <a:ea typeface="ＭＳ Ｐゴシック" panose="020B0600070205080204" pitchFamily="34" charset="-128"/>
              </a:rPr>
              <a:t>*</a:t>
            </a:r>
            <a:endParaRPr lang="en-US" altLang="ja-JP">
              <a:ea typeface="ＭＳ Ｐゴシック" panose="020B0600070205080204" pitchFamily="34" charset="-128"/>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b="1"/>
              <a:t>Electrical Soundings</a:t>
            </a:r>
          </a:p>
        </p:txBody>
      </p:sp>
    </p:spTree>
    <p:extLst>
      <p:ext uri="{BB962C8B-B14F-4D97-AF65-F5344CB8AC3E}">
        <p14:creationId xmlns:p14="http://schemas.microsoft.com/office/powerpoint/2010/main" val="221431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9/26/2023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9/26/2023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wmf"/><Relationship Id="rId4" Type="http://schemas.openxmlformats.org/officeDocument/2006/relationships/image" Target="../media/image37.jpeg"/><Relationship Id="rId9" Type="http://schemas.openxmlformats.org/officeDocument/2006/relationships/image" Target="../media/image42.em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65598" cy="1400530"/>
          </a:xfrm>
        </p:spPr>
        <p:txBody>
          <a:bodyPr/>
          <a:lstStyle/>
          <a:p>
            <a:pPr algn="ctr"/>
            <a:r>
              <a:rPr lang="en-US" b="1" dirty="0">
                <a:solidFill>
                  <a:srgbClr val="00B0F0"/>
                </a:solidFill>
              </a:rPr>
              <a:t>Geology, Water Resources Development and Associated Issues in Nigeria</a:t>
            </a:r>
          </a:p>
        </p:txBody>
      </p:sp>
      <p:sp>
        <p:nvSpPr>
          <p:cNvPr id="3" name="Content Placeholder 2"/>
          <p:cNvSpPr>
            <a:spLocks noGrp="1"/>
          </p:cNvSpPr>
          <p:nvPr>
            <p:ph idx="1"/>
          </p:nvPr>
        </p:nvSpPr>
        <p:spPr>
          <a:xfrm>
            <a:off x="1103312" y="1496294"/>
            <a:ext cx="8946541" cy="3140365"/>
          </a:xfrm>
        </p:spPr>
        <p:txBody>
          <a:bodyPr>
            <a:normAutofit fontScale="77500" lnSpcReduction="20000"/>
          </a:bodyPr>
          <a:lstStyle/>
          <a:p>
            <a:pPr marL="0" indent="0" algn="ctr">
              <a:buNone/>
            </a:pPr>
            <a:endParaRPr lang="en-US" dirty="0"/>
          </a:p>
          <a:p>
            <a:pPr marL="0" indent="0" algn="ctr">
              <a:buNone/>
            </a:pPr>
            <a:endParaRPr lang="en-US" dirty="0"/>
          </a:p>
          <a:p>
            <a:pPr marL="0" indent="0" algn="ctr">
              <a:buNone/>
            </a:pPr>
            <a:r>
              <a:rPr lang="en-US" sz="2800" dirty="0">
                <a:solidFill>
                  <a:srgbClr val="92D050"/>
                </a:solidFill>
              </a:rPr>
              <a:t>By</a:t>
            </a:r>
          </a:p>
          <a:p>
            <a:pPr marL="0" indent="0" algn="ctr">
              <a:buNone/>
            </a:pPr>
            <a:r>
              <a:rPr lang="en-US" sz="2800" b="1" dirty="0">
                <a:solidFill>
                  <a:srgbClr val="002060"/>
                </a:solidFill>
              </a:rPr>
              <a:t>Dr OO Yaya (Director, RC-IRBM)</a:t>
            </a:r>
          </a:p>
          <a:p>
            <a:pPr marL="0" indent="0" algn="ctr">
              <a:buNone/>
            </a:pPr>
            <a:r>
              <a:rPr lang="en-US" sz="2800" dirty="0"/>
              <a:t>National Water Resources Institute,</a:t>
            </a:r>
          </a:p>
          <a:p>
            <a:pPr marL="0" indent="0" algn="ctr">
              <a:buNone/>
            </a:pPr>
            <a:r>
              <a:rPr lang="en-US" sz="2800" dirty="0"/>
              <a:t>Kaduna – Nigeria</a:t>
            </a:r>
          </a:p>
          <a:p>
            <a:pPr marL="0" indent="0" algn="ctr">
              <a:buNone/>
            </a:pPr>
            <a:endParaRPr lang="en-US" sz="2800" dirty="0"/>
          </a:p>
          <a:p>
            <a:pPr marL="0" indent="0" algn="ctr">
              <a:buNone/>
            </a:pPr>
            <a:r>
              <a:rPr lang="en-US" sz="2800" dirty="0">
                <a:solidFill>
                  <a:srgbClr val="FF0000"/>
                </a:solidFill>
              </a:rPr>
              <a:t>@</a:t>
            </a:r>
          </a:p>
        </p:txBody>
      </p:sp>
      <p:sp>
        <p:nvSpPr>
          <p:cNvPr id="4" name="TextBox 3"/>
          <p:cNvSpPr txBox="1"/>
          <p:nvPr/>
        </p:nvSpPr>
        <p:spPr>
          <a:xfrm>
            <a:off x="685927" y="4832783"/>
            <a:ext cx="9781309" cy="1754326"/>
          </a:xfrm>
          <a:prstGeom prst="rect">
            <a:avLst/>
          </a:prstGeom>
          <a:noFill/>
        </p:spPr>
        <p:txBody>
          <a:bodyPr wrap="square" rtlCol="0">
            <a:spAutoFit/>
          </a:bodyPr>
          <a:lstStyle/>
          <a:p>
            <a:pPr algn="ctr"/>
            <a:r>
              <a:rPr lang="en-US" dirty="0">
                <a:solidFill>
                  <a:srgbClr val="FFC000"/>
                </a:solidFill>
              </a:rPr>
              <a:t>Inauguration of </a:t>
            </a:r>
            <a:r>
              <a:rPr lang="en-US" dirty="0" err="1">
                <a:solidFill>
                  <a:srgbClr val="FFC000"/>
                </a:solidFill>
              </a:rPr>
              <a:t>Ethiope</a:t>
            </a:r>
            <a:r>
              <a:rPr lang="en-US" dirty="0">
                <a:solidFill>
                  <a:srgbClr val="FFC000"/>
                </a:solidFill>
              </a:rPr>
              <a:t> River towards its Adoption as UNESCO Ecohydrology Demonstration Site </a:t>
            </a:r>
          </a:p>
          <a:p>
            <a:pPr algn="ctr"/>
            <a:endParaRPr lang="en-US" dirty="0"/>
          </a:p>
          <a:p>
            <a:pPr algn="ctr"/>
            <a:r>
              <a:rPr lang="en-US" dirty="0"/>
              <a:t>On </a:t>
            </a:r>
          </a:p>
          <a:p>
            <a:pPr algn="ctr"/>
            <a:endParaRPr lang="en-US" dirty="0">
              <a:solidFill>
                <a:srgbClr val="FFFF00"/>
              </a:solidFill>
            </a:endParaRPr>
          </a:p>
          <a:p>
            <a:pPr algn="ctr"/>
            <a:r>
              <a:rPr lang="en-US" dirty="0">
                <a:solidFill>
                  <a:srgbClr val="FFFF00"/>
                </a:solidFill>
              </a:rPr>
              <a:t>26</a:t>
            </a:r>
            <a:r>
              <a:rPr lang="en-US" baseline="30000" dirty="0">
                <a:solidFill>
                  <a:srgbClr val="FFFF00"/>
                </a:solidFill>
              </a:rPr>
              <a:t>th </a:t>
            </a:r>
            <a:r>
              <a:rPr lang="en-US" dirty="0">
                <a:solidFill>
                  <a:srgbClr val="FFFF00"/>
                </a:solidFill>
              </a:rPr>
              <a:t> September, 2023</a:t>
            </a:r>
          </a:p>
        </p:txBody>
      </p:sp>
    </p:spTree>
    <p:extLst>
      <p:ext uri="{BB962C8B-B14F-4D97-AF65-F5344CB8AC3E}">
        <p14:creationId xmlns:p14="http://schemas.microsoft.com/office/powerpoint/2010/main" val="19946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55" y="4724401"/>
            <a:ext cx="11323781"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20" y="175491"/>
            <a:ext cx="11667280" cy="459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6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332647"/>
            <a:ext cx="11444289" cy="581755"/>
          </a:xfrm>
        </p:spPr>
        <p:txBody>
          <a:bodyPr/>
          <a:lstStyle/>
          <a:p>
            <a:r>
              <a:rPr lang="en-US" sz="2800" b="1" dirty="0">
                <a:solidFill>
                  <a:srgbClr val="00B0F0"/>
                </a:solidFill>
              </a:rPr>
              <a:t>Groundwater Occurrence, Accumulation and Distribution</a:t>
            </a:r>
          </a:p>
        </p:txBody>
      </p:sp>
      <p:sp>
        <p:nvSpPr>
          <p:cNvPr id="3" name="Content Placeholder 2"/>
          <p:cNvSpPr>
            <a:spLocks noGrp="1"/>
          </p:cNvSpPr>
          <p:nvPr>
            <p:ph idx="1"/>
          </p:nvPr>
        </p:nvSpPr>
        <p:spPr>
          <a:xfrm>
            <a:off x="508000" y="3426688"/>
            <a:ext cx="10991273" cy="4225632"/>
          </a:xfrm>
        </p:spPr>
        <p:txBody>
          <a:bodyPr>
            <a:normAutofit/>
          </a:bodyPr>
          <a:lstStyle/>
          <a:p>
            <a:r>
              <a:rPr lang="en-US" sz="1600" dirty="0"/>
              <a:t>What is Groundwater - The rainfall that percolates into the ground and moves downwards into pore spaces in soil and cracks in the rocks below the ground surface and accumulate to become groundwater.</a:t>
            </a:r>
          </a:p>
          <a:p>
            <a:r>
              <a:rPr lang="en-US" sz="1600" dirty="0"/>
              <a:t>Man can develop groundwater when they dig wells or drill boreholes into the rocks.</a:t>
            </a:r>
          </a:p>
          <a:p>
            <a:r>
              <a:rPr lang="en-US" sz="1600" dirty="0"/>
              <a:t>Groundwater can appear at the surface as a spring through openings that connect with the aquifer at depth. </a:t>
            </a:r>
          </a:p>
          <a:p>
            <a:r>
              <a:rPr lang="en-US" sz="1600" dirty="0"/>
              <a:t>When a well is dug or a borehole is drilled, water moves into the hole and rises up to a certain level, called the water table. The rock below the water table is completely saturated </a:t>
            </a:r>
          </a:p>
          <a:p>
            <a:r>
              <a:rPr lang="en-US" sz="1600" dirty="0"/>
              <a:t>The rock or ground above the water table is called the unsaturated (or </a:t>
            </a:r>
            <a:r>
              <a:rPr lang="en-US" sz="1600" dirty="0" err="1"/>
              <a:t>vadose</a:t>
            </a:r>
            <a:r>
              <a:rPr lang="en-US" sz="1600" dirty="0"/>
              <a:t>) zone. The water table is not always at the same distance below the surface of the ground, but is usually deeper in higher areas of land, and closer to the surface in lower lying areas such as valleys.</a:t>
            </a:r>
            <a:br>
              <a:rPr lang="en-US" sz="1600" dirty="0"/>
            </a:br>
            <a:endParaRPr lang="en-US" sz="1600" dirty="0"/>
          </a:p>
        </p:txBody>
      </p:sp>
      <p:pic>
        <p:nvPicPr>
          <p:cNvPr id="4" name="Picture 7" descr="wat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66" y="1071420"/>
            <a:ext cx="10902807" cy="221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681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3"/>
            <a:ext cx="9404723" cy="1400666"/>
          </a:xfrm>
        </p:spPr>
        <p:txBody>
          <a:bodyPr/>
          <a:lstStyle/>
          <a:p>
            <a:r>
              <a:rPr lang="en-US" b="1" dirty="0">
                <a:solidFill>
                  <a:srgbClr val="00B0F0"/>
                </a:solidFill>
              </a:rPr>
              <a:t>Basement Aquifers</a:t>
            </a:r>
          </a:p>
        </p:txBody>
      </p:sp>
      <p:sp>
        <p:nvSpPr>
          <p:cNvPr id="3" name="Content Placeholder 2"/>
          <p:cNvSpPr>
            <a:spLocks noGrp="1"/>
          </p:cNvSpPr>
          <p:nvPr>
            <p:ph idx="1"/>
          </p:nvPr>
        </p:nvSpPr>
        <p:spPr>
          <a:xfrm>
            <a:off x="175491" y="3851559"/>
            <a:ext cx="11905673" cy="4207163"/>
          </a:xfrm>
        </p:spPr>
        <p:txBody>
          <a:bodyPr>
            <a:normAutofit/>
          </a:bodyPr>
          <a:lstStyle/>
          <a:p>
            <a:r>
              <a:rPr lang="en-US" sz="1800" dirty="0"/>
              <a:t>The basement rocks generally form low to moderate productivity aquifers where groundwater flow is concentrated in fractures, and often in a weathered mantle, which can develop in the upper few to tens of </a:t>
            </a:r>
            <a:r>
              <a:rPr lang="en-US" sz="1800" dirty="0" err="1"/>
              <a:t>metres</a:t>
            </a:r>
            <a:r>
              <a:rPr lang="en-US" sz="1800" dirty="0"/>
              <a:t>. Boreholes within basement aquifers are typically drilled to depths of 10–70 m, depending on local conditions. Water quality in these aquifers is generally good</a:t>
            </a:r>
          </a:p>
          <a:p>
            <a:r>
              <a:rPr lang="en-US" sz="1800" dirty="0"/>
              <a:t>Volcanic rocks also occur in Nigeria, forming low to moderately productive aquifers. Borehole yields are typically less than 3 L/s and may be drilled to depths of around 15 to 50 m.</a:t>
            </a:r>
          </a:p>
          <a:p>
            <a:r>
              <a:rPr lang="en-US" sz="1800" dirty="0"/>
              <a:t>There are issues with drought causing lowering of groundwater levels, both seasonally in dry seasons, and during longer-term periods of low rainfall. This is particularly an issue for local, low storage basement aquifers, both in the north where rainfall is low and in the south, where rainfall is high.</a:t>
            </a:r>
          </a:p>
        </p:txBody>
      </p:sp>
      <p:pic>
        <p:nvPicPr>
          <p:cNvPr id="4" name="Picture 3"/>
          <p:cNvPicPr>
            <a:picLocks noChangeAspect="1"/>
          </p:cNvPicPr>
          <p:nvPr/>
        </p:nvPicPr>
        <p:blipFill>
          <a:blip r:embed="rId2"/>
          <a:stretch>
            <a:fillRect/>
          </a:stretch>
        </p:blipFill>
        <p:spPr>
          <a:xfrm>
            <a:off x="471055" y="812800"/>
            <a:ext cx="11240654" cy="3038759"/>
          </a:xfrm>
          <a:prstGeom prst="rect">
            <a:avLst/>
          </a:prstGeom>
        </p:spPr>
      </p:pic>
    </p:spTree>
    <p:extLst>
      <p:ext uri="{BB962C8B-B14F-4D97-AF65-F5344CB8AC3E}">
        <p14:creationId xmlns:p14="http://schemas.microsoft.com/office/powerpoint/2010/main" val="1773891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64793"/>
            <a:ext cx="9404723" cy="1400530"/>
          </a:xfrm>
        </p:spPr>
        <p:txBody>
          <a:bodyPr/>
          <a:lstStyle/>
          <a:p>
            <a:r>
              <a:rPr lang="en-US" sz="2800" b="1" dirty="0">
                <a:solidFill>
                  <a:srgbClr val="00B0F0"/>
                </a:solidFill>
              </a:rPr>
              <a:t>Unconsolidated Aquifers</a:t>
            </a:r>
          </a:p>
        </p:txBody>
      </p:sp>
      <p:sp>
        <p:nvSpPr>
          <p:cNvPr id="3" name="Content Placeholder 2"/>
          <p:cNvSpPr>
            <a:spLocks noGrp="1"/>
          </p:cNvSpPr>
          <p:nvPr>
            <p:ph idx="1"/>
          </p:nvPr>
        </p:nvSpPr>
        <p:spPr>
          <a:xfrm>
            <a:off x="166256" y="3713020"/>
            <a:ext cx="11868726" cy="4036292"/>
          </a:xfrm>
        </p:spPr>
        <p:txBody>
          <a:bodyPr>
            <a:normAutofit/>
          </a:bodyPr>
          <a:lstStyle/>
          <a:p>
            <a:r>
              <a:rPr lang="en-US" sz="1800" dirty="0"/>
              <a:t>Unconsolidated rocks, which predominantly occur in the coastal Niger Delta Basin and along major river valleys, form high to very high productivity aquifers. </a:t>
            </a:r>
          </a:p>
          <a:p>
            <a:r>
              <a:rPr lang="en-US" sz="1800" dirty="0"/>
              <a:t>Alluvial aquifers are largely unconfined with shallow water tables and are thickest (15 – 30 m) along the rivers Niger and Benue.</a:t>
            </a:r>
          </a:p>
          <a:p>
            <a:r>
              <a:rPr lang="en-US" sz="1800" dirty="0"/>
              <a:t>In the Niger Delta Basin, the upper Deltaic Formation is unconsolidated and largely unconfined with a shallow water table (0–10 m below ground level), Benin Formation is partly consolidated largely unconfined (locally confined by lower permeability beds) with a water table typically between 3 and 15 m below ground level, but can be as much as 55 m deep. Aquifers can provide yields from 3 to 60 L/s with borehole depths ranging from 10 to 800 m. Water quality issues include salinity, due to intrusion of sea water, iron, and pollution from human activities, particularly in urban areas.</a:t>
            </a:r>
          </a:p>
        </p:txBody>
      </p:sp>
      <p:pic>
        <p:nvPicPr>
          <p:cNvPr id="4" name="Picture 3"/>
          <p:cNvPicPr>
            <a:picLocks noChangeAspect="1"/>
          </p:cNvPicPr>
          <p:nvPr/>
        </p:nvPicPr>
        <p:blipFill>
          <a:blip r:embed="rId2"/>
          <a:stretch>
            <a:fillRect/>
          </a:stretch>
        </p:blipFill>
        <p:spPr>
          <a:xfrm>
            <a:off x="331732" y="766618"/>
            <a:ext cx="11528535" cy="2955632"/>
          </a:xfrm>
          <a:prstGeom prst="rect">
            <a:avLst/>
          </a:prstGeom>
        </p:spPr>
      </p:pic>
    </p:spTree>
    <p:extLst>
      <p:ext uri="{BB962C8B-B14F-4D97-AF65-F5344CB8AC3E}">
        <p14:creationId xmlns:p14="http://schemas.microsoft.com/office/powerpoint/2010/main" val="253006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58616"/>
            <a:ext cx="9404723" cy="1437614"/>
          </a:xfrm>
        </p:spPr>
        <p:txBody>
          <a:bodyPr/>
          <a:lstStyle/>
          <a:p>
            <a:r>
              <a:rPr lang="en-US" b="1" dirty="0">
                <a:solidFill>
                  <a:srgbClr val="00B0F0"/>
                </a:solidFill>
              </a:rPr>
              <a:t>Sedimentary Aquifers</a:t>
            </a:r>
          </a:p>
        </p:txBody>
      </p:sp>
      <p:sp>
        <p:nvSpPr>
          <p:cNvPr id="3" name="Content Placeholder 2"/>
          <p:cNvSpPr>
            <a:spLocks noGrp="1"/>
          </p:cNvSpPr>
          <p:nvPr>
            <p:ph idx="1"/>
          </p:nvPr>
        </p:nvSpPr>
        <p:spPr>
          <a:xfrm>
            <a:off x="221673" y="1191496"/>
            <a:ext cx="11970327" cy="4216399"/>
          </a:xfrm>
        </p:spPr>
        <p:txBody>
          <a:bodyPr>
            <a:noAutofit/>
          </a:bodyPr>
          <a:lstStyle/>
          <a:p>
            <a:r>
              <a:rPr lang="en-US" dirty="0"/>
              <a:t>Rocks in the lower, more southerly part, of the Benue Basin form moderately productive aquifers where groundwater flow is concentrated in fractures. Borehole yields typically vary from 2 to 8 </a:t>
            </a:r>
            <a:r>
              <a:rPr lang="en-US" dirty="0" err="1"/>
              <a:t>litres</a:t>
            </a:r>
            <a:r>
              <a:rPr lang="en-US" dirty="0"/>
              <a:t> per second (l/s), but can be much higher or lower than this depending on the degree of fracturing and weathering. Aquifers tend to be localized and unconfined, with boreholes ranging from 40 to 150 m deep. Groundwater from these aquifers can be highly mineralized.</a:t>
            </a:r>
          </a:p>
          <a:p>
            <a:r>
              <a:rPr lang="en-US" dirty="0"/>
              <a:t>Rocks in the Upper Benue Basin typically form low to moderate productivity aquifers, with borehole yields varying between 1 and 5 L/s. Groundwater flow is largely inter-granular and boreholes can vary in depth from 30 to 300 m. Groundwater quality is generally good.[5]</a:t>
            </a:r>
          </a:p>
          <a:p>
            <a:r>
              <a:rPr lang="en-US" dirty="0"/>
              <a:t>Rocks in the </a:t>
            </a:r>
            <a:r>
              <a:rPr lang="en-US" dirty="0" err="1"/>
              <a:t>Nupe</a:t>
            </a:r>
            <a:r>
              <a:rPr lang="en-US" dirty="0"/>
              <a:t> Basin form low to moderately productive aquifers. Groundwater flow predominantly occurs through pore spaces in the rocks, which are generally fine grained and slightly cemented, limiting groundwater potential. Where coarser sandstones dominate, yields of 2 to 4 L/s can be achieved; basal conglomerate beds may support higher yields.</a:t>
            </a:r>
          </a:p>
          <a:p>
            <a:r>
              <a:rPr lang="en-US" dirty="0"/>
              <a:t>Borehole yields in rocks of the </a:t>
            </a:r>
            <a:r>
              <a:rPr lang="en-US" dirty="0" err="1"/>
              <a:t>Sokoto</a:t>
            </a:r>
            <a:r>
              <a:rPr lang="en-US" dirty="0"/>
              <a:t> Basin are highly variable, but can be moderate to highly productive where coarser sandstones dominate. Lower sandstones can be confined while upper sandstone layers are typically unconfined.</a:t>
            </a:r>
          </a:p>
          <a:p>
            <a:endParaRPr lang="en-US" dirty="0"/>
          </a:p>
          <a:p>
            <a:r>
              <a:rPr lang="en-US" dirty="0"/>
              <a:t>The Chad Formation, found in the Chad Basin, forms a moderate to highly productive aquifer, with yields up to 30 L/s recorded. Groundwater flow is largely </a:t>
            </a:r>
            <a:r>
              <a:rPr lang="en-US" dirty="0" err="1"/>
              <a:t>intergranular</a:t>
            </a:r>
            <a:r>
              <a:rPr lang="en-US" dirty="0"/>
              <a:t> and aquifers can be unconfined or confined depending on local conditions. Deeper sandstone layers are often confined. The </a:t>
            </a:r>
            <a:r>
              <a:rPr lang="en-US" dirty="0" err="1"/>
              <a:t>Gombe</a:t>
            </a:r>
            <a:r>
              <a:rPr lang="en-US" dirty="0"/>
              <a:t> Formation, also in the Chad Basin, has much lower permeability providing yields of around 1 to 5 L/s. Natural water quality from both these formations is generally good.</a:t>
            </a:r>
          </a:p>
        </p:txBody>
      </p:sp>
    </p:spTree>
    <p:extLst>
      <p:ext uri="{BB962C8B-B14F-4D97-AF65-F5344CB8AC3E}">
        <p14:creationId xmlns:p14="http://schemas.microsoft.com/office/powerpoint/2010/main" val="3003626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cation and base map morpholog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78691"/>
            <a:ext cx="7113443" cy="61312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6/62/Nigeria_Hydrogeology3.png/640px-Nigeria_Hydrogeology3.png?16581686413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745" y="378691"/>
            <a:ext cx="4479636" cy="604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2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273" y="397044"/>
            <a:ext cx="8617527" cy="476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p:cNvSpPr>
            <a:spLocks noChangeArrowheads="1"/>
          </p:cNvSpPr>
          <p:nvPr/>
        </p:nvSpPr>
        <p:spPr bwMode="auto">
          <a:xfrm>
            <a:off x="1256145" y="5200077"/>
            <a:ext cx="8719128" cy="1430193"/>
          </a:xfrm>
          <a:prstGeom prst="rect">
            <a:avLst/>
          </a:prstGeom>
          <a:noFill/>
          <a:ln w="158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r>
              <a:rPr lang="ja-JP" altLang="en-US" sz="2000" b="1" dirty="0">
                <a:solidFill>
                  <a:srgbClr val="0033CC"/>
                </a:solidFill>
                <a:latin typeface="Times New Roman" panose="02020603050405020304" pitchFamily="18" charset="0"/>
              </a:rPr>
              <a:t>① </a:t>
            </a:r>
            <a:r>
              <a:rPr lang="en-US" altLang="ja-JP" sz="2000" b="1" dirty="0">
                <a:solidFill>
                  <a:srgbClr val="0033CC"/>
                </a:solidFill>
                <a:latin typeface="Times New Roman" panose="02020603050405020304" pitchFamily="18" charset="0"/>
              </a:rPr>
              <a:t>Unconfined water.</a:t>
            </a:r>
            <a:r>
              <a:rPr lang="ja-JP" altLang="en-US" sz="2000" b="1" dirty="0">
                <a:solidFill>
                  <a:srgbClr val="0033CC"/>
                </a:solidFill>
                <a:latin typeface="Times New Roman" panose="02020603050405020304" pitchFamily="18" charset="0"/>
              </a:rPr>
              <a:t>　② </a:t>
            </a:r>
            <a:r>
              <a:rPr lang="en-US" altLang="ja-JP" sz="2000" b="1" dirty="0">
                <a:solidFill>
                  <a:srgbClr val="0033CC"/>
                </a:solidFill>
                <a:latin typeface="Times New Roman" panose="02020603050405020304" pitchFamily="18" charset="0"/>
              </a:rPr>
              <a:t>A</a:t>
            </a:r>
            <a:r>
              <a:rPr lang="ja-JP" altLang="ja-JP" sz="2000" b="1" dirty="0">
                <a:solidFill>
                  <a:srgbClr val="0033CC"/>
                </a:solidFill>
                <a:latin typeface="Times New Roman" panose="02020603050405020304" pitchFamily="18" charset="0"/>
              </a:rPr>
              <a:t>quiclude　③</a:t>
            </a:r>
            <a:r>
              <a:rPr lang="en-US" altLang="ja-JP" sz="2000" b="1" dirty="0">
                <a:solidFill>
                  <a:srgbClr val="0033CC"/>
                </a:solidFill>
                <a:latin typeface="Times New Roman" panose="02020603050405020304" pitchFamily="18" charset="0"/>
              </a:rPr>
              <a:t>Confined water</a:t>
            </a:r>
            <a:br>
              <a:rPr lang="en-US" altLang="ja-JP" sz="2000" b="1" dirty="0">
                <a:solidFill>
                  <a:schemeClr val="tx2"/>
                </a:solidFill>
                <a:latin typeface="Times New Roman" panose="02020603050405020304" pitchFamily="18" charset="0"/>
              </a:rPr>
            </a:br>
            <a:r>
              <a:rPr lang="ja-JP" altLang="en-US" sz="2000" b="1" dirty="0">
                <a:solidFill>
                  <a:schemeClr val="tx2"/>
                </a:solidFill>
                <a:latin typeface="Times New Roman" panose="02020603050405020304" pitchFamily="18" charset="0"/>
              </a:rPr>
              <a:t>*</a:t>
            </a:r>
            <a:r>
              <a:rPr lang="en-US" altLang="ja-JP" sz="2000" b="1" dirty="0">
                <a:solidFill>
                  <a:schemeClr val="tx2"/>
                </a:solidFill>
                <a:latin typeface="Times New Roman" panose="02020603050405020304" pitchFamily="18" charset="0"/>
              </a:rPr>
              <a:t>Confined water : It is at the deep surface of the earth.</a:t>
            </a:r>
            <a:br>
              <a:rPr lang="en-US" altLang="ja-JP" sz="2000" b="1" dirty="0">
                <a:solidFill>
                  <a:schemeClr val="tx2"/>
                </a:solidFill>
                <a:latin typeface="Times New Roman" panose="02020603050405020304" pitchFamily="18" charset="0"/>
              </a:rPr>
            </a:br>
            <a:r>
              <a:rPr lang="en-US" altLang="ja-JP" sz="2000" b="1" dirty="0">
                <a:solidFill>
                  <a:schemeClr val="tx2"/>
                </a:solidFill>
                <a:latin typeface="Times New Roman" panose="02020603050405020304" pitchFamily="18" charset="0"/>
              </a:rPr>
              <a:t>*Unconfined water (Free water) :There are many cases that a shallow place has it from the ground level.</a:t>
            </a:r>
          </a:p>
        </p:txBody>
      </p:sp>
      <p:sp>
        <p:nvSpPr>
          <p:cNvPr id="27653" name="Rectangle 2"/>
          <p:cNvSpPr>
            <a:spLocks noChangeArrowheads="1"/>
          </p:cNvSpPr>
          <p:nvPr/>
        </p:nvSpPr>
        <p:spPr bwMode="auto">
          <a:xfrm>
            <a:off x="3432176" y="1484314"/>
            <a:ext cx="122396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45000"/>
              </a:lnSpc>
            </a:pPr>
            <a:r>
              <a:rPr lang="en-US" altLang="ja-JP" sz="1600" b="1">
                <a:solidFill>
                  <a:schemeClr val="tx2"/>
                </a:solidFill>
                <a:latin typeface="Times New Roman" panose="02020603050405020304" pitchFamily="18" charset="0"/>
              </a:rPr>
              <a:t>evaporation</a:t>
            </a:r>
            <a:endParaRPr lang="en-US" altLang="ja-JP" sz="1600" b="1">
              <a:solidFill>
                <a:srgbClr val="0033CC"/>
              </a:solidFill>
              <a:latin typeface="Times New Roman" panose="02020603050405020304" pitchFamily="18" charset="0"/>
            </a:endParaRPr>
          </a:p>
        </p:txBody>
      </p:sp>
      <p:sp>
        <p:nvSpPr>
          <p:cNvPr id="27654" name="Rectangle 2"/>
          <p:cNvSpPr>
            <a:spLocks noChangeArrowheads="1"/>
          </p:cNvSpPr>
          <p:nvPr/>
        </p:nvSpPr>
        <p:spPr bwMode="auto">
          <a:xfrm>
            <a:off x="4872038" y="1700214"/>
            <a:ext cx="12239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45000"/>
              </a:lnSpc>
            </a:pPr>
            <a:r>
              <a:rPr lang="en-US" altLang="ja-JP" sz="1600" b="1">
                <a:solidFill>
                  <a:schemeClr val="tx2"/>
                </a:solidFill>
                <a:latin typeface="Times New Roman" panose="02020603050405020304" pitchFamily="18" charset="0"/>
              </a:rPr>
              <a:t>evaporation</a:t>
            </a:r>
            <a:endParaRPr lang="en-US" altLang="ja-JP" sz="1600" b="1">
              <a:solidFill>
                <a:srgbClr val="0033CC"/>
              </a:solidFill>
              <a:latin typeface="Times New Roman" panose="02020603050405020304" pitchFamily="18" charset="0"/>
            </a:endParaRPr>
          </a:p>
        </p:txBody>
      </p:sp>
      <p:sp>
        <p:nvSpPr>
          <p:cNvPr id="27655" name="Rectangle 2"/>
          <p:cNvSpPr>
            <a:spLocks noChangeArrowheads="1"/>
          </p:cNvSpPr>
          <p:nvPr/>
        </p:nvSpPr>
        <p:spPr bwMode="auto">
          <a:xfrm>
            <a:off x="8328026" y="1700214"/>
            <a:ext cx="122396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45000"/>
              </a:lnSpc>
            </a:pPr>
            <a:r>
              <a:rPr lang="en-US" altLang="ja-JP" sz="1600" b="1">
                <a:solidFill>
                  <a:schemeClr val="tx2"/>
                </a:solidFill>
                <a:latin typeface="Times New Roman" panose="02020603050405020304" pitchFamily="18" charset="0"/>
              </a:rPr>
              <a:t>evaporation</a:t>
            </a:r>
            <a:endParaRPr lang="en-US" altLang="ja-JP" sz="1600" b="1">
              <a:solidFill>
                <a:srgbClr val="0033CC"/>
              </a:solidFill>
              <a:latin typeface="Times New Roman" panose="02020603050405020304" pitchFamily="18" charset="0"/>
            </a:endParaRPr>
          </a:p>
        </p:txBody>
      </p:sp>
      <p:sp>
        <p:nvSpPr>
          <p:cNvPr id="27656" name="Rectangle 2"/>
          <p:cNvSpPr>
            <a:spLocks noChangeArrowheads="1"/>
          </p:cNvSpPr>
          <p:nvPr/>
        </p:nvSpPr>
        <p:spPr bwMode="auto">
          <a:xfrm>
            <a:off x="6240464" y="2133601"/>
            <a:ext cx="13684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45000"/>
              </a:lnSpc>
            </a:pPr>
            <a:r>
              <a:rPr lang="en-US" altLang="ja-JP" sz="1600" b="1">
                <a:solidFill>
                  <a:schemeClr val="tx2"/>
                </a:solidFill>
                <a:latin typeface="Times New Roman" panose="02020603050405020304" pitchFamily="18" charset="0"/>
              </a:rPr>
              <a:t>shallow well</a:t>
            </a:r>
          </a:p>
        </p:txBody>
      </p:sp>
      <p:sp>
        <p:nvSpPr>
          <p:cNvPr id="27657" name="Rectangle 2"/>
          <p:cNvSpPr>
            <a:spLocks noChangeArrowheads="1"/>
          </p:cNvSpPr>
          <p:nvPr/>
        </p:nvSpPr>
        <p:spPr bwMode="auto">
          <a:xfrm>
            <a:off x="7623176" y="2349501"/>
            <a:ext cx="950913" cy="373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45000"/>
              </a:lnSpc>
            </a:pPr>
            <a:endParaRPr lang="en-US" altLang="ja-JP" sz="1600" b="1">
              <a:solidFill>
                <a:srgbClr val="0033CC"/>
              </a:solidFill>
              <a:latin typeface="Times New Roman" panose="02020603050405020304" pitchFamily="18" charset="0"/>
            </a:endParaRPr>
          </a:p>
        </p:txBody>
      </p:sp>
      <p:sp>
        <p:nvSpPr>
          <p:cNvPr id="27658" name="Rectangle 2"/>
          <p:cNvSpPr>
            <a:spLocks noChangeArrowheads="1"/>
          </p:cNvSpPr>
          <p:nvPr/>
        </p:nvSpPr>
        <p:spPr bwMode="auto">
          <a:xfrm>
            <a:off x="4325938" y="4652964"/>
            <a:ext cx="1079500" cy="230187"/>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lnSpc>
                <a:spcPct val="45000"/>
              </a:lnSpc>
            </a:pPr>
            <a:r>
              <a:rPr lang="en-US" altLang="ja-JP" sz="1600" b="1">
                <a:solidFill>
                  <a:schemeClr val="tx2"/>
                </a:solidFill>
                <a:latin typeface="Times New Roman" panose="02020603050405020304" pitchFamily="18" charset="0"/>
              </a:rPr>
              <a:t>base rock</a:t>
            </a:r>
          </a:p>
        </p:txBody>
      </p:sp>
      <p:sp>
        <p:nvSpPr>
          <p:cNvPr id="27659" name="Rectangle 2"/>
          <p:cNvSpPr>
            <a:spLocks noChangeArrowheads="1"/>
          </p:cNvSpPr>
          <p:nvPr/>
        </p:nvSpPr>
        <p:spPr bwMode="auto">
          <a:xfrm>
            <a:off x="3359151" y="4076700"/>
            <a:ext cx="1008063" cy="215900"/>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lnSpc>
                <a:spcPct val="45000"/>
              </a:lnSpc>
            </a:pPr>
            <a:r>
              <a:rPr lang="en-US" altLang="ja-JP" sz="1600" b="1">
                <a:solidFill>
                  <a:schemeClr val="tx2"/>
                </a:solidFill>
                <a:latin typeface="Times New Roman" panose="02020603050405020304" pitchFamily="18" charset="0"/>
              </a:rPr>
              <a:t>Fracture</a:t>
            </a:r>
          </a:p>
        </p:txBody>
      </p:sp>
      <p:sp>
        <p:nvSpPr>
          <p:cNvPr id="27660" name="Rectangle 2"/>
          <p:cNvSpPr>
            <a:spLocks noChangeArrowheads="1"/>
          </p:cNvSpPr>
          <p:nvPr/>
        </p:nvSpPr>
        <p:spPr bwMode="auto">
          <a:xfrm>
            <a:off x="5087939" y="2492376"/>
            <a:ext cx="611187"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45000"/>
              </a:lnSpc>
            </a:pPr>
            <a:r>
              <a:rPr lang="en-US" altLang="ja-JP" sz="1400" b="1">
                <a:solidFill>
                  <a:schemeClr val="tx2"/>
                </a:solidFill>
                <a:latin typeface="Times New Roman" panose="02020603050405020304" pitchFamily="18" charset="0"/>
              </a:rPr>
              <a:t>River</a:t>
            </a:r>
            <a:endParaRPr lang="en-US" altLang="ja-JP" sz="1400" b="1">
              <a:solidFill>
                <a:srgbClr val="0033CC"/>
              </a:solidFill>
              <a:latin typeface="Times New Roman" panose="02020603050405020304" pitchFamily="18" charset="0"/>
            </a:endParaRPr>
          </a:p>
        </p:txBody>
      </p:sp>
      <p:sp>
        <p:nvSpPr>
          <p:cNvPr id="27661" name="Rectangle 13"/>
          <p:cNvSpPr>
            <a:spLocks noChangeArrowheads="1"/>
          </p:cNvSpPr>
          <p:nvPr/>
        </p:nvSpPr>
        <p:spPr bwMode="auto">
          <a:xfrm>
            <a:off x="8183564" y="2657476"/>
            <a:ext cx="179387" cy="1655763"/>
          </a:xfrm>
          <a:prstGeom prst="rect">
            <a:avLst/>
          </a:prstGeom>
          <a:solidFill>
            <a:srgbClr val="6699FF"/>
          </a:solidFill>
          <a:ln w="9525">
            <a:solidFill>
              <a:srgbClr val="0033CC"/>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endParaRPr lang="en-GB"/>
          </a:p>
        </p:txBody>
      </p:sp>
      <p:sp>
        <p:nvSpPr>
          <p:cNvPr id="27662" name="Rectangle 2"/>
          <p:cNvSpPr>
            <a:spLocks noChangeArrowheads="1"/>
          </p:cNvSpPr>
          <p:nvPr/>
        </p:nvSpPr>
        <p:spPr bwMode="auto">
          <a:xfrm>
            <a:off x="7750175" y="2070101"/>
            <a:ext cx="1009650"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lnSpc>
                <a:spcPct val="60000"/>
              </a:lnSpc>
            </a:pPr>
            <a:r>
              <a:rPr lang="en-US" altLang="ja-JP" sz="1600" b="1">
                <a:solidFill>
                  <a:schemeClr val="tx2"/>
                </a:solidFill>
                <a:latin typeface="Times New Roman" panose="02020603050405020304" pitchFamily="18" charset="0"/>
              </a:rPr>
              <a:t>deep well</a:t>
            </a:r>
          </a:p>
        </p:txBody>
      </p:sp>
      <p:sp>
        <p:nvSpPr>
          <p:cNvPr id="27663" name="Line 15"/>
          <p:cNvSpPr>
            <a:spLocks noChangeShapeType="1"/>
          </p:cNvSpPr>
          <p:nvPr/>
        </p:nvSpPr>
        <p:spPr bwMode="auto">
          <a:xfrm flipV="1">
            <a:off x="8256588" y="2420938"/>
            <a:ext cx="0" cy="215900"/>
          </a:xfrm>
          <a:prstGeom prst="line">
            <a:avLst/>
          </a:prstGeom>
          <a:noFill/>
          <a:ln w="9525">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7664" name="Line 16"/>
          <p:cNvSpPr>
            <a:spLocks noChangeShapeType="1"/>
          </p:cNvSpPr>
          <p:nvPr/>
        </p:nvSpPr>
        <p:spPr bwMode="auto">
          <a:xfrm>
            <a:off x="7920038" y="3933825"/>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5" name="Line 17"/>
          <p:cNvSpPr>
            <a:spLocks noChangeShapeType="1"/>
          </p:cNvSpPr>
          <p:nvPr/>
        </p:nvSpPr>
        <p:spPr bwMode="auto">
          <a:xfrm>
            <a:off x="7921625" y="4005263"/>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6" name="Line 18"/>
          <p:cNvSpPr>
            <a:spLocks noChangeShapeType="1"/>
          </p:cNvSpPr>
          <p:nvPr/>
        </p:nvSpPr>
        <p:spPr bwMode="auto">
          <a:xfrm>
            <a:off x="7921625" y="4086225"/>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7" name="Line 19"/>
          <p:cNvSpPr>
            <a:spLocks noChangeShapeType="1"/>
          </p:cNvSpPr>
          <p:nvPr/>
        </p:nvSpPr>
        <p:spPr bwMode="auto">
          <a:xfrm>
            <a:off x="6672263" y="3213100"/>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8" name="Line 20"/>
          <p:cNvSpPr>
            <a:spLocks noChangeShapeType="1"/>
          </p:cNvSpPr>
          <p:nvPr/>
        </p:nvSpPr>
        <p:spPr bwMode="auto">
          <a:xfrm>
            <a:off x="6672263" y="3306763"/>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9" name="Line 21"/>
          <p:cNvSpPr>
            <a:spLocks noChangeShapeType="1"/>
          </p:cNvSpPr>
          <p:nvPr/>
        </p:nvSpPr>
        <p:spPr bwMode="auto">
          <a:xfrm rot="10800000">
            <a:off x="8421688" y="3933825"/>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0" name="Line 22"/>
          <p:cNvSpPr>
            <a:spLocks noChangeShapeType="1"/>
          </p:cNvSpPr>
          <p:nvPr/>
        </p:nvSpPr>
        <p:spPr bwMode="auto">
          <a:xfrm rot="10800000">
            <a:off x="8420100" y="4006850"/>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1" name="Line 23"/>
          <p:cNvSpPr>
            <a:spLocks noChangeShapeType="1"/>
          </p:cNvSpPr>
          <p:nvPr/>
        </p:nvSpPr>
        <p:spPr bwMode="auto">
          <a:xfrm rot="10800000">
            <a:off x="8421688" y="4086225"/>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2" name="Line 24"/>
          <p:cNvSpPr>
            <a:spLocks noChangeShapeType="1"/>
          </p:cNvSpPr>
          <p:nvPr/>
        </p:nvSpPr>
        <p:spPr bwMode="auto">
          <a:xfrm rot="10800000">
            <a:off x="7207250" y="3213100"/>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3" name="Line 25"/>
          <p:cNvSpPr>
            <a:spLocks noChangeShapeType="1"/>
          </p:cNvSpPr>
          <p:nvPr/>
        </p:nvSpPr>
        <p:spPr bwMode="auto">
          <a:xfrm rot="10800000">
            <a:off x="7216775" y="3306763"/>
            <a:ext cx="215900"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31232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9" y="-27569"/>
            <a:ext cx="9367343" cy="1400530"/>
          </a:xfrm>
        </p:spPr>
        <p:txBody>
          <a:bodyPr/>
          <a:lstStyle/>
          <a:p>
            <a:r>
              <a:rPr lang="en-US" sz="3200" b="1" dirty="0">
                <a:solidFill>
                  <a:srgbClr val="00B0F0"/>
                </a:solidFill>
              </a:rPr>
              <a:t>Some facts about groundwater in Nigeria</a:t>
            </a:r>
          </a:p>
        </p:txBody>
      </p:sp>
      <p:sp>
        <p:nvSpPr>
          <p:cNvPr id="3" name="Content Placeholder 2"/>
          <p:cNvSpPr>
            <a:spLocks noGrp="1"/>
          </p:cNvSpPr>
          <p:nvPr>
            <p:ph idx="1"/>
          </p:nvPr>
        </p:nvSpPr>
        <p:spPr>
          <a:xfrm>
            <a:off x="0" y="554184"/>
            <a:ext cx="12192000" cy="6373091"/>
          </a:xfrm>
        </p:spPr>
        <p:txBody>
          <a:bodyPr>
            <a:normAutofit fontScale="92500" lnSpcReduction="10000"/>
          </a:bodyPr>
          <a:lstStyle/>
          <a:p>
            <a:r>
              <a:rPr lang="en-US" dirty="0"/>
              <a:t>Groundwater is unevenly distributed across the country</a:t>
            </a:r>
          </a:p>
          <a:p>
            <a:r>
              <a:rPr lang="en-US" dirty="0"/>
              <a:t>Groundwater is widely used for domestic, agricultural and industrial supplies</a:t>
            </a:r>
          </a:p>
          <a:p>
            <a:r>
              <a:rPr lang="en-US" dirty="0"/>
              <a:t>In 2018, it was estimated that over 60% of its total population depend on groundwater point sources for their domestic supply</a:t>
            </a:r>
          </a:p>
          <a:p>
            <a:r>
              <a:rPr lang="en-US" dirty="0"/>
              <a:t>73% in rural areas and 45% in urban, with the cities of Port Harcourt, </a:t>
            </a:r>
            <a:r>
              <a:rPr lang="en-US" dirty="0" err="1"/>
              <a:t>Calabar</a:t>
            </a:r>
            <a:r>
              <a:rPr lang="en-US" dirty="0"/>
              <a:t> and </a:t>
            </a:r>
            <a:r>
              <a:rPr lang="en-US" dirty="0" err="1"/>
              <a:t>Damaturu</a:t>
            </a:r>
            <a:r>
              <a:rPr lang="en-US" dirty="0"/>
              <a:t> solely depend on groundwater for their water supply</a:t>
            </a:r>
          </a:p>
          <a:p>
            <a:r>
              <a:rPr lang="en-US" dirty="0"/>
              <a:t>In 2013, there were around 65,000 boreholes extracting about 6,340.000cubic </a:t>
            </a:r>
            <a:r>
              <a:rPr lang="en-US" dirty="0" err="1"/>
              <a:t>metre</a:t>
            </a:r>
            <a:r>
              <a:rPr lang="en-US" dirty="0"/>
              <a:t>/day, 45,000 of which are hand pumps sustaining supplies for rural and small towns</a:t>
            </a:r>
          </a:p>
          <a:p>
            <a:r>
              <a:rPr lang="en-US" dirty="0"/>
              <a:t>Estimates of total renewable groundwater resources and groundwater recharge across the country are variable</a:t>
            </a:r>
          </a:p>
          <a:p>
            <a:r>
              <a:rPr lang="en-US" dirty="0"/>
              <a:t>The FAO estimates that Nigeria has 87,000million cubic </a:t>
            </a:r>
            <a:r>
              <a:rPr lang="en-US" dirty="0" err="1"/>
              <a:t>metre</a:t>
            </a:r>
            <a:r>
              <a:rPr lang="en-US" dirty="0"/>
              <a:t> per year of renewable groundwater</a:t>
            </a:r>
          </a:p>
          <a:p>
            <a:r>
              <a:rPr lang="en-US" dirty="0"/>
              <a:t>JICA estimates that total annual groundwater recharge to be 155,800million cubic </a:t>
            </a:r>
            <a:r>
              <a:rPr lang="en-US" dirty="0" err="1"/>
              <a:t>metre</a:t>
            </a:r>
            <a:r>
              <a:rPr lang="en-US" dirty="0"/>
              <a:t> per year.</a:t>
            </a:r>
          </a:p>
          <a:p>
            <a:r>
              <a:rPr lang="en-US" dirty="0"/>
              <a:t>Groundwater recharge is variable across the country and largely controlled by climate: recharge is lower in the north of the country due to higher evapotranspiration low rainfall. </a:t>
            </a:r>
          </a:p>
          <a:p>
            <a:r>
              <a:rPr lang="en-US" dirty="0"/>
              <a:t>There are local issues of over-abstraction of groundwater, drought, climate change causing lowering of groundwater levels, with no reported cases of land subsidence seasonally in dry seasons, and during longer-term periods of low rainfall. This is particularly an issue for local, low storage basement aquifers, both in the north where rainfall is low and in the south, where rainfall is high.</a:t>
            </a:r>
          </a:p>
          <a:p>
            <a:endParaRPr lang="en-US" dirty="0"/>
          </a:p>
          <a:p>
            <a:endParaRPr lang="en-US" dirty="0"/>
          </a:p>
        </p:txBody>
      </p:sp>
    </p:spTree>
    <p:extLst>
      <p:ext uri="{BB962C8B-B14F-4D97-AF65-F5344CB8AC3E}">
        <p14:creationId xmlns:p14="http://schemas.microsoft.com/office/powerpoint/2010/main" val="4973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7096"/>
            <a:ext cx="11388871" cy="1419139"/>
          </a:xfrm>
        </p:spPr>
        <p:txBody>
          <a:bodyPr/>
          <a:lstStyle/>
          <a:p>
            <a:r>
              <a:rPr lang="en-US" b="1" dirty="0" err="1">
                <a:solidFill>
                  <a:srgbClr val="00B0F0"/>
                </a:solidFill>
              </a:rPr>
              <a:t>Transboundary</a:t>
            </a:r>
            <a:r>
              <a:rPr lang="en-US" b="1" dirty="0">
                <a:solidFill>
                  <a:srgbClr val="00B0F0"/>
                </a:solidFill>
              </a:rPr>
              <a:t> groundwater</a:t>
            </a:r>
          </a:p>
        </p:txBody>
      </p:sp>
      <p:sp>
        <p:nvSpPr>
          <p:cNvPr id="3" name="Content Placeholder 2"/>
          <p:cNvSpPr>
            <a:spLocks noGrp="1"/>
          </p:cNvSpPr>
          <p:nvPr>
            <p:ph idx="1"/>
          </p:nvPr>
        </p:nvSpPr>
        <p:spPr>
          <a:xfrm>
            <a:off x="212436" y="1071420"/>
            <a:ext cx="11637819" cy="5019964"/>
          </a:xfrm>
        </p:spPr>
        <p:txBody>
          <a:bodyPr>
            <a:noAutofit/>
          </a:bodyPr>
          <a:lstStyle/>
          <a:p>
            <a:pPr marL="0" indent="0">
              <a:buNone/>
            </a:pPr>
            <a:r>
              <a:rPr lang="en-US" sz="2800" dirty="0"/>
              <a:t>There are several </a:t>
            </a:r>
            <a:r>
              <a:rPr lang="en-US" sz="2800" dirty="0" err="1"/>
              <a:t>transboundary</a:t>
            </a:r>
            <a:r>
              <a:rPr lang="en-US" sz="2800" dirty="0"/>
              <a:t> aquifers in Nigeria:</a:t>
            </a:r>
          </a:p>
          <a:p>
            <a:r>
              <a:rPr lang="en-US" sz="2800" dirty="0"/>
              <a:t>The </a:t>
            </a:r>
            <a:r>
              <a:rPr lang="en-US" sz="2800" dirty="0" err="1"/>
              <a:t>Iullemeden</a:t>
            </a:r>
            <a:r>
              <a:rPr lang="en-US" sz="2800" dirty="0"/>
              <a:t>, </a:t>
            </a:r>
            <a:r>
              <a:rPr lang="en-US" sz="2800" dirty="0" err="1"/>
              <a:t>Taoudeni</a:t>
            </a:r>
            <a:r>
              <a:rPr lang="en-US" sz="2800" dirty="0"/>
              <a:t>/</a:t>
            </a:r>
            <a:r>
              <a:rPr lang="en-US" sz="2800" dirty="0" err="1"/>
              <a:t>Tanezrout</a:t>
            </a:r>
            <a:r>
              <a:rPr lang="en-US" sz="2800" dirty="0"/>
              <a:t> Aquifer Systems (ITAS), shared by Algeria, Benin, Burkina Faso, Mali, Mauritania, Niger and Nigeria.</a:t>
            </a:r>
          </a:p>
          <a:p>
            <a:r>
              <a:rPr lang="en-US" sz="2800" dirty="0"/>
              <a:t>The Chad Basin Aquifer, shared by Cameroon, Central African Republic, Chad, Niger and Nigeria.</a:t>
            </a:r>
          </a:p>
          <a:p>
            <a:r>
              <a:rPr lang="en-US" sz="2800" dirty="0"/>
              <a:t>The </a:t>
            </a:r>
            <a:r>
              <a:rPr lang="en-US" sz="2800" dirty="0" err="1"/>
              <a:t>Keta</a:t>
            </a:r>
            <a:r>
              <a:rPr lang="en-US" sz="2800" dirty="0"/>
              <a:t> Basin Aquifers, shared by Ghana, Togo, Benin and Nigeria.</a:t>
            </a:r>
          </a:p>
          <a:p>
            <a:r>
              <a:rPr lang="en-US" sz="2800" dirty="0"/>
              <a:t>The Benue Trough, shared by Cameroon and Nigeria</a:t>
            </a:r>
          </a:p>
          <a:p>
            <a:r>
              <a:rPr lang="en-US" sz="2800" dirty="0"/>
              <a:t>The Rio Del Rey Basin, shared by Cameroon and Nigeria along the coast.</a:t>
            </a:r>
          </a:p>
        </p:txBody>
      </p:sp>
    </p:spTree>
    <p:extLst>
      <p:ext uri="{BB962C8B-B14F-4D97-AF65-F5344CB8AC3E}">
        <p14:creationId xmlns:p14="http://schemas.microsoft.com/office/powerpoint/2010/main" val="190528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508141"/>
            <a:ext cx="9404723" cy="1422259"/>
          </a:xfrm>
        </p:spPr>
        <p:txBody>
          <a:bodyPr/>
          <a:lstStyle/>
          <a:p>
            <a:r>
              <a:rPr lang="en-US" b="1" dirty="0">
                <a:solidFill>
                  <a:srgbClr val="00B0F0"/>
                </a:solidFill>
              </a:rPr>
              <a:t>Groundwater Quality</a:t>
            </a:r>
          </a:p>
        </p:txBody>
      </p:sp>
      <p:sp>
        <p:nvSpPr>
          <p:cNvPr id="3" name="Content Placeholder 2"/>
          <p:cNvSpPr>
            <a:spLocks noGrp="1"/>
          </p:cNvSpPr>
          <p:nvPr>
            <p:ph idx="1"/>
          </p:nvPr>
        </p:nvSpPr>
        <p:spPr>
          <a:xfrm>
            <a:off x="92364" y="1662548"/>
            <a:ext cx="12016509" cy="4253344"/>
          </a:xfrm>
        </p:spPr>
        <p:txBody>
          <a:bodyPr>
            <a:noAutofit/>
          </a:bodyPr>
          <a:lstStyle/>
          <a:p>
            <a:r>
              <a:rPr lang="en-US" sz="3200" dirty="0"/>
              <a:t>Groundwater pollution related to human activities (agriculture, domestic waste, industry) are issues in shallow aquifers, particularly permeable unconsolidated deposits, which have little protection from surface activities. </a:t>
            </a:r>
          </a:p>
          <a:p>
            <a:r>
              <a:rPr lang="en-US" sz="3200" dirty="0"/>
              <a:t>Natural groundwater quality issues have also been recorded. Examples of this include high salinity in shallow alluvial aquifers due to dissolution of evaporate minerals and high iron and manganese concentrations in confined aquifers with low dissolved oxygen (i.e. anaerobic)</a:t>
            </a:r>
          </a:p>
        </p:txBody>
      </p:sp>
    </p:spTree>
    <p:extLst>
      <p:ext uri="{BB962C8B-B14F-4D97-AF65-F5344CB8AC3E}">
        <p14:creationId xmlns:p14="http://schemas.microsoft.com/office/powerpoint/2010/main" val="2845586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of Presentation</a:t>
            </a:r>
          </a:p>
        </p:txBody>
      </p:sp>
      <p:sp>
        <p:nvSpPr>
          <p:cNvPr id="3" name="Content Placeholder 2"/>
          <p:cNvSpPr>
            <a:spLocks noGrp="1"/>
          </p:cNvSpPr>
          <p:nvPr>
            <p:ph idx="1"/>
          </p:nvPr>
        </p:nvSpPr>
        <p:spPr/>
        <p:txBody>
          <a:bodyPr>
            <a:normAutofit fontScale="92500" lnSpcReduction="10000"/>
          </a:bodyPr>
          <a:lstStyle/>
          <a:p>
            <a:r>
              <a:rPr lang="en-US" dirty="0"/>
              <a:t>Overview of Geology of Nigeria</a:t>
            </a:r>
          </a:p>
          <a:p>
            <a:r>
              <a:rPr lang="en-US" dirty="0"/>
              <a:t>Groundwater Occurrence and Distribution</a:t>
            </a:r>
          </a:p>
          <a:p>
            <a:r>
              <a:rPr lang="en-US" dirty="0"/>
              <a:t>Groundwater Development and Management</a:t>
            </a:r>
          </a:p>
          <a:p>
            <a:r>
              <a:rPr lang="en-US" dirty="0"/>
              <a:t>Hydraulic connection between Groundwater and Surface Water</a:t>
            </a:r>
          </a:p>
          <a:p>
            <a:r>
              <a:rPr lang="en-US" dirty="0"/>
              <a:t>Integrated Water resources Management (IWRM)</a:t>
            </a:r>
          </a:p>
          <a:p>
            <a:r>
              <a:rPr lang="en-US" dirty="0"/>
              <a:t>Integrated River Basin Management (IRBM)</a:t>
            </a:r>
          </a:p>
          <a:p>
            <a:r>
              <a:rPr lang="en-US" dirty="0"/>
              <a:t>Borehole Siting, Construction and Management</a:t>
            </a:r>
          </a:p>
          <a:p>
            <a:r>
              <a:rPr lang="en-US" dirty="0"/>
              <a:t>Institutional Framework for Groundwater Development and Management</a:t>
            </a:r>
          </a:p>
          <a:p>
            <a:r>
              <a:rPr lang="en-US" dirty="0"/>
              <a:t>Ecohydrology for Environmental Sustainability </a:t>
            </a:r>
          </a:p>
          <a:p>
            <a:r>
              <a:rPr lang="en-US" dirty="0"/>
              <a:t>Water Diplomacy and Conflict Management</a:t>
            </a:r>
          </a:p>
          <a:p>
            <a:endParaRPr lang="en-US" dirty="0"/>
          </a:p>
        </p:txBody>
      </p:sp>
    </p:spTree>
    <p:extLst>
      <p:ext uri="{BB962C8B-B14F-4D97-AF65-F5344CB8AC3E}">
        <p14:creationId xmlns:p14="http://schemas.microsoft.com/office/powerpoint/2010/main" val="2436376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73" y="498764"/>
            <a:ext cx="12007273" cy="61964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5709" y="120073"/>
            <a:ext cx="11379200" cy="369332"/>
          </a:xfrm>
          <a:prstGeom prst="rect">
            <a:avLst/>
          </a:prstGeom>
          <a:noFill/>
        </p:spPr>
        <p:txBody>
          <a:bodyPr wrap="square" rtlCol="0">
            <a:spAutoFit/>
          </a:bodyPr>
          <a:lstStyle/>
          <a:p>
            <a:pPr algn="ctr"/>
            <a:r>
              <a:rPr lang="en-US" b="1" dirty="0">
                <a:solidFill>
                  <a:srgbClr val="00B0F0"/>
                </a:solidFill>
              </a:rPr>
              <a:t>Example of Structured Questionnaire for sourcing information during field reconnaissance</a:t>
            </a:r>
          </a:p>
        </p:txBody>
      </p:sp>
    </p:spTree>
    <p:extLst>
      <p:ext uri="{BB962C8B-B14F-4D97-AF65-F5344CB8AC3E}">
        <p14:creationId xmlns:p14="http://schemas.microsoft.com/office/powerpoint/2010/main" val="217648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ctrTitle" idx="4294967295"/>
          </p:nvPr>
        </p:nvSpPr>
        <p:spPr>
          <a:xfrm>
            <a:off x="267855" y="184730"/>
            <a:ext cx="4027053" cy="707449"/>
          </a:xfrm>
        </p:spPr>
        <p:txBody>
          <a:bodyPr/>
          <a:lstStyle/>
          <a:p>
            <a:pPr algn="l" eaLnBrk="1" hangingPunct="1">
              <a:lnSpc>
                <a:spcPct val="70000"/>
              </a:lnSpc>
              <a:defRPr/>
            </a:pPr>
            <a:br>
              <a:rPr lang="en-US" altLang="ja-JP" sz="2000" b="1" dirty="0">
                <a:solidFill>
                  <a:srgbClr val="0033CC"/>
                </a:solidFill>
                <a:effectLst>
                  <a:outerShdw blurRad="38100" dist="38100" dir="2700000" algn="tl">
                    <a:srgbClr val="C0C0C0"/>
                  </a:outerShdw>
                </a:effectLst>
              </a:rPr>
            </a:br>
            <a:r>
              <a:rPr lang="en-US" altLang="ja-JP" sz="2000" b="1" dirty="0">
                <a:solidFill>
                  <a:srgbClr val="0033CC"/>
                </a:solidFill>
                <a:effectLst>
                  <a:outerShdw blurRad="38100" dist="38100" dir="2700000" algn="tl">
                    <a:srgbClr val="C0C0C0"/>
                  </a:outerShdw>
                </a:effectLst>
              </a:rPr>
              <a:t> </a:t>
            </a:r>
            <a:r>
              <a:rPr lang="en-US" altLang="ja-JP" sz="3200" b="1" dirty="0">
                <a:solidFill>
                  <a:srgbClr val="00B0F0"/>
                </a:solidFill>
                <a:effectLst>
                  <a:outerShdw blurRad="38100" dist="38100" dir="2700000" algn="tl">
                    <a:srgbClr val="C0C0C0"/>
                  </a:outerShdw>
                </a:effectLst>
              </a:rPr>
              <a:t>Ask Local People</a:t>
            </a:r>
          </a:p>
        </p:txBody>
      </p:sp>
      <p:sp>
        <p:nvSpPr>
          <p:cNvPr id="37891" name="Rectangle 2"/>
          <p:cNvSpPr>
            <a:spLocks noChangeArrowheads="1"/>
          </p:cNvSpPr>
          <p:nvPr/>
        </p:nvSpPr>
        <p:spPr bwMode="auto">
          <a:xfrm>
            <a:off x="267856" y="2216732"/>
            <a:ext cx="11822543" cy="4248726"/>
          </a:xfrm>
          <a:prstGeom prst="rect">
            <a:avLst/>
          </a:prstGeom>
          <a:noFill/>
          <a:ln w="158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342900" indent="-342900">
              <a:spcBef>
                <a:spcPct val="0"/>
              </a:spcBef>
              <a:buFont typeface="Wingdings" panose="05000000000000000000" pitchFamily="2" charset="2"/>
              <a:buChar char="q"/>
            </a:pPr>
            <a:r>
              <a:rPr lang="en-GB" altLang="ja-JP" b="1" dirty="0">
                <a:solidFill>
                  <a:schemeClr val="tx2"/>
                </a:solidFill>
              </a:rPr>
              <a:t>Local people who are working for water supply, drilling, well construction and so on are a good source of groundwater information.</a:t>
            </a:r>
          </a:p>
          <a:p>
            <a:pPr marL="342900" indent="-342900">
              <a:spcBef>
                <a:spcPct val="0"/>
              </a:spcBef>
              <a:buFont typeface="Wingdings" panose="05000000000000000000" pitchFamily="2" charset="2"/>
              <a:buChar char="q"/>
            </a:pPr>
            <a:r>
              <a:rPr lang="en-US" altLang="ja-JP" b="1" dirty="0">
                <a:solidFill>
                  <a:schemeClr val="tx2"/>
                </a:solidFill>
              </a:rPr>
              <a:t>These people are experienced and often have a lot of local information on the project area to offer, and they may have very detailed information.</a:t>
            </a:r>
          </a:p>
          <a:p>
            <a:pPr marL="342900" indent="-342900">
              <a:spcBef>
                <a:spcPct val="0"/>
              </a:spcBef>
              <a:buFont typeface="Wingdings" panose="05000000000000000000" pitchFamily="2" charset="2"/>
              <a:buChar char="q"/>
            </a:pPr>
            <a:r>
              <a:rPr lang="en-US" altLang="ja-JP" b="1" dirty="0">
                <a:solidFill>
                  <a:schemeClr val="tx2"/>
                </a:solidFill>
              </a:rPr>
              <a:t>It is also often much easier to speak with local people than it is to find books and reports</a:t>
            </a:r>
          </a:p>
          <a:p>
            <a:pPr marL="342900" indent="-342900">
              <a:spcBef>
                <a:spcPct val="0"/>
              </a:spcBef>
              <a:buFont typeface="Wingdings" panose="05000000000000000000" pitchFamily="2" charset="2"/>
              <a:buChar char="q"/>
            </a:pPr>
            <a:r>
              <a:rPr lang="en-US" altLang="ja-JP" b="1" dirty="0">
                <a:solidFill>
                  <a:schemeClr val="tx2"/>
                </a:solidFill>
              </a:rPr>
              <a:t>Government workers, university experts, local </a:t>
            </a:r>
            <a:r>
              <a:rPr lang="en-US" altLang="ja-JP" b="1" dirty="0" err="1">
                <a:solidFill>
                  <a:schemeClr val="tx2"/>
                </a:solidFill>
              </a:rPr>
              <a:t>Hydrogeologists</a:t>
            </a:r>
            <a:r>
              <a:rPr lang="en-US" altLang="ja-JP" b="1" dirty="0">
                <a:solidFill>
                  <a:schemeClr val="tx2"/>
                </a:solidFill>
              </a:rPr>
              <a:t>, Drillers, NGO workers and Consultants are all sources of information and advice.</a:t>
            </a:r>
            <a:br>
              <a:rPr lang="en-US" altLang="ja-JP" b="1" dirty="0">
                <a:solidFill>
                  <a:schemeClr val="tx2"/>
                </a:solidFill>
              </a:rPr>
            </a:br>
            <a:br>
              <a:rPr lang="en-GB" altLang="ja-JP" sz="3600" b="1" dirty="0">
                <a:solidFill>
                  <a:schemeClr val="tx2"/>
                </a:solidFill>
              </a:rPr>
            </a:br>
            <a:endParaRPr lang="en-US" altLang="ja-JP" sz="3600" dirty="0">
              <a:solidFill>
                <a:schemeClr val="tx2"/>
              </a:solidFill>
            </a:endParaRPr>
          </a:p>
        </p:txBody>
      </p:sp>
    </p:spTree>
    <p:extLst>
      <p:ext uri="{BB962C8B-B14F-4D97-AF65-F5344CB8AC3E}">
        <p14:creationId xmlns:p14="http://schemas.microsoft.com/office/powerpoint/2010/main" val="1274849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ctrTitle" idx="4294967295"/>
          </p:nvPr>
        </p:nvSpPr>
        <p:spPr>
          <a:xfrm>
            <a:off x="110836" y="126860"/>
            <a:ext cx="6012873" cy="719137"/>
          </a:xfrm>
        </p:spPr>
        <p:txBody>
          <a:bodyPr/>
          <a:lstStyle/>
          <a:p>
            <a:pPr algn="l" eaLnBrk="1" hangingPunct="1">
              <a:lnSpc>
                <a:spcPct val="70000"/>
              </a:lnSpc>
              <a:defRPr/>
            </a:pPr>
            <a:r>
              <a:rPr lang="en-US" altLang="ja-JP" sz="3600" b="1" dirty="0">
                <a:solidFill>
                  <a:srgbClr val="00B0F0"/>
                </a:solidFill>
                <a:effectLst>
                  <a:outerShdw blurRad="38100" dist="38100" dir="2700000" algn="tl">
                    <a:srgbClr val="C0C0C0"/>
                  </a:outerShdw>
                </a:effectLst>
              </a:rPr>
              <a:t>Ask Local People</a:t>
            </a:r>
          </a:p>
        </p:txBody>
      </p:sp>
      <p:sp>
        <p:nvSpPr>
          <p:cNvPr id="38915" name="Rectangle 2"/>
          <p:cNvSpPr>
            <a:spLocks noChangeArrowheads="1"/>
          </p:cNvSpPr>
          <p:nvPr/>
        </p:nvSpPr>
        <p:spPr bwMode="auto">
          <a:xfrm>
            <a:off x="240146" y="1213144"/>
            <a:ext cx="11841018" cy="4824413"/>
          </a:xfrm>
          <a:prstGeom prst="rect">
            <a:avLst/>
          </a:prstGeom>
          <a:noFill/>
          <a:ln w="158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GB" sz="2000" b="1" dirty="0">
                <a:solidFill>
                  <a:schemeClr val="tx2"/>
                </a:solidFill>
              </a:rPr>
              <a:t>◆</a:t>
            </a:r>
            <a:r>
              <a:rPr lang="en-GB" altLang="ja-JP" sz="2000" b="1" dirty="0">
                <a:solidFill>
                  <a:schemeClr val="tx2"/>
                </a:solidFill>
              </a:rPr>
              <a:t>What types of rocks are found under the area, and what are their hydrogeological properties?</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How many people in the area use groundwater sources such as wells and boreholes for their water supply? If the answer is very few, then why is this?</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What are the main water supply problems in the area?</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Do wells and boreholes ever fail (dry up), and if so why is this? What actions do people take when this happens?</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Have there been any changes over the years in the amount, depth or quality of the groundwater?</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Are there any water quality problems, which are known? What is the effect of these problems on water users? Does the water make people sick?</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What is the rainfall for the area, and is anything known about the recharge of groundwater from the surface? The length and quality of rainfall records is important</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What is the drilling success rate for boreholes in the area? Are all boreholes successful, or are some of them dry?</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How were the boreholes sites located, and what methods were used to find groundwater in the area?</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How deep are the boreholes normally?</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Are there any things which might contaminate groundwater in the area, such as factories, illegal dump sites or sewage pipes?</a:t>
            </a:r>
            <a:br>
              <a:rPr lang="en-GB" altLang="ja-JP" sz="2000" b="1" dirty="0">
                <a:solidFill>
                  <a:schemeClr val="tx2"/>
                </a:solidFill>
              </a:rPr>
            </a:br>
            <a:r>
              <a:rPr lang="ja-JP" altLang="en-GB" sz="2000" b="1" dirty="0">
                <a:solidFill>
                  <a:schemeClr val="tx2"/>
                </a:solidFill>
              </a:rPr>
              <a:t>◆</a:t>
            </a:r>
            <a:r>
              <a:rPr lang="en-GB" altLang="ja-JP" sz="2000" b="1" dirty="0">
                <a:solidFill>
                  <a:schemeClr val="tx2"/>
                </a:solidFill>
              </a:rPr>
              <a:t>Are there any other people with hydrogeological expertise in the area?</a:t>
            </a:r>
            <a:endParaRPr lang="en-US" altLang="ja-JP" sz="2000" b="1" dirty="0">
              <a:solidFill>
                <a:schemeClr val="tx2"/>
              </a:solidFill>
            </a:endParaRPr>
          </a:p>
        </p:txBody>
      </p:sp>
    </p:spTree>
    <p:extLst>
      <p:ext uri="{BB962C8B-B14F-4D97-AF65-F5344CB8AC3E}">
        <p14:creationId xmlns:p14="http://schemas.microsoft.com/office/powerpoint/2010/main" val="3371270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ChangeArrowheads="1"/>
          </p:cNvSpPr>
          <p:nvPr/>
        </p:nvSpPr>
        <p:spPr bwMode="auto">
          <a:xfrm>
            <a:off x="6527800" y="765175"/>
            <a:ext cx="215900" cy="5949950"/>
          </a:xfrm>
          <a:prstGeom prst="rect">
            <a:avLst/>
          </a:prstGeom>
          <a:solidFill>
            <a:schemeClr val="bg1"/>
          </a:solidFill>
          <a:ln w="9525">
            <a:noFill/>
            <a:miter lim="800000"/>
            <a:headEnd/>
            <a:tailEnd/>
          </a:ln>
          <a:effectLst/>
        </p:spPr>
        <p:txBody>
          <a:bodyPr anchor="ctr"/>
          <a:lstStyle/>
          <a:p>
            <a:pPr algn="ctr" eaLnBrk="1" hangingPunct="1">
              <a:defRPr/>
            </a:pPr>
            <a:endParaRPr lang="en-US" altLang="ja-JP" sz="3600" b="1">
              <a:solidFill>
                <a:srgbClr val="0033CC"/>
              </a:solidFill>
              <a:effectLst>
                <a:outerShdw blurRad="38100" dist="38100" dir="2700000" algn="tl">
                  <a:srgbClr val="C0C0C0"/>
                </a:outerShdw>
              </a:effectLst>
              <a:latin typeface="Arial" charset="0"/>
              <a:ea typeface="ＭＳ Ｐゴシック" pitchFamily="50" charset="-128"/>
            </a:endParaRPr>
          </a:p>
        </p:txBody>
      </p:sp>
      <p:sp>
        <p:nvSpPr>
          <p:cNvPr id="519171" name="Rectangle 2"/>
          <p:cNvSpPr>
            <a:spLocks noChangeArrowheads="1"/>
          </p:cNvSpPr>
          <p:nvPr/>
        </p:nvSpPr>
        <p:spPr bwMode="auto">
          <a:xfrm>
            <a:off x="138548" y="309996"/>
            <a:ext cx="11951852" cy="719138"/>
          </a:xfrm>
          <a:prstGeom prst="rect">
            <a:avLst/>
          </a:prstGeom>
          <a:noFill/>
          <a:ln w="9525">
            <a:noFill/>
            <a:miter lim="800000"/>
            <a:headEnd/>
            <a:tailEnd/>
          </a:ln>
          <a:effectLst/>
        </p:spPr>
        <p:txBody>
          <a:bodyPr anchor="ctr"/>
          <a:lstStyle/>
          <a:p>
            <a:pPr>
              <a:lnSpc>
                <a:spcPct val="70000"/>
              </a:lnSpc>
              <a:defRPr/>
            </a:pPr>
            <a:r>
              <a:rPr lang="en-US" altLang="ja-JP" sz="3600" b="1" dirty="0">
                <a:solidFill>
                  <a:srgbClr val="00B0F0"/>
                </a:solidFill>
                <a:effectLst>
                  <a:outerShdw blurRad="38100" dist="38100" dir="2700000" algn="tl">
                    <a:srgbClr val="C0C0C0"/>
                  </a:outerShdw>
                </a:effectLst>
                <a:latin typeface="Arial" charset="0"/>
                <a:ea typeface="ＭＳ Ｐゴシック" pitchFamily="50" charset="-128"/>
              </a:rPr>
              <a:t>Practical Field Reconnaissance - Here are some things to ask about or look for: </a:t>
            </a:r>
            <a:r>
              <a:rPr lang="en-US" altLang="ja-JP" sz="3600" dirty="0">
                <a:solidFill>
                  <a:srgbClr val="00B0F0"/>
                </a:solidFill>
                <a:latin typeface="Times New Roman" pitchFamily="18" charset="0"/>
                <a:ea typeface="ＭＳ Ｐゴシック" pitchFamily="50" charset="-128"/>
              </a:rPr>
              <a:t> </a:t>
            </a:r>
          </a:p>
        </p:txBody>
      </p:sp>
      <p:sp>
        <p:nvSpPr>
          <p:cNvPr id="519172" name="Rectangle 4"/>
          <p:cNvSpPr>
            <a:spLocks noGrp="1" noChangeArrowheads="1"/>
          </p:cNvSpPr>
          <p:nvPr>
            <p:ph type="title"/>
          </p:nvPr>
        </p:nvSpPr>
        <p:spPr>
          <a:xfrm>
            <a:off x="249381" y="1313730"/>
            <a:ext cx="12071927" cy="4893101"/>
          </a:xfrm>
          <a:ln w="15875" cap="flat">
            <a:solidFill>
              <a:schemeClr val="tx1"/>
            </a:solidFill>
            <a:prstDash val="dash"/>
          </a:ln>
        </p:spPr>
        <p:txBody>
          <a:bodyPr/>
          <a:lstStyle/>
          <a:p>
            <a:pPr algn="l" eaLnBrk="1" hangingPunct="1">
              <a:defRPr/>
            </a:pPr>
            <a:r>
              <a:rPr lang="ja-JP" altLang="en-GB" sz="2000" b="1" dirty="0"/>
              <a:t>◆</a:t>
            </a:r>
            <a:r>
              <a:rPr lang="en-GB" altLang="en-US" sz="2000" b="1" dirty="0">
                <a:solidFill>
                  <a:srgbClr val="FF3300"/>
                </a:solidFill>
                <a:effectLst>
                  <a:outerShdw blurRad="38100" dist="38100" dir="2700000" algn="tl">
                    <a:srgbClr val="C0C0C0"/>
                  </a:outerShdw>
                </a:effectLst>
              </a:rPr>
              <a:t>Rock outcrops</a:t>
            </a:r>
            <a:r>
              <a:rPr lang="en-GB" altLang="en-US" sz="2000" b="1" dirty="0">
                <a:effectLst>
                  <a:outerShdw blurRad="38100" dist="38100" dir="2700000" algn="tl">
                    <a:srgbClr val="C0C0C0"/>
                  </a:outerShdw>
                </a:effectLst>
              </a:rPr>
              <a:t>, which are often found in river valleys or road cuttings.  Take samples, measurements and photographs of the rocks, and try to decide how they fit into the regional geology.</a:t>
            </a:r>
            <a:br>
              <a:rPr lang="en-GB" altLang="en-US" sz="2000" b="1" dirty="0">
                <a:effectLst>
                  <a:outerShdw blurRad="38100" dist="38100" dir="2700000" algn="tl">
                    <a:srgbClr val="C0C0C0"/>
                  </a:outerShdw>
                </a:effectLst>
              </a:rPr>
            </a:br>
            <a:r>
              <a:rPr lang="ja-JP" altLang="en-GB" sz="2000" b="1" dirty="0"/>
              <a:t>◆</a:t>
            </a:r>
            <a:r>
              <a:rPr lang="en-GB" altLang="en-US" sz="2000" b="1" dirty="0">
                <a:solidFill>
                  <a:srgbClr val="FF3300"/>
                </a:solidFill>
                <a:effectLst>
                  <a:outerShdw blurRad="38100" dist="38100" dir="2700000" algn="tl">
                    <a:srgbClr val="C0C0C0"/>
                  </a:outerShdw>
                </a:effectLst>
              </a:rPr>
              <a:t>Mark the positions of wells and boreholes on a map</a:t>
            </a:r>
            <a:r>
              <a:rPr lang="en-GB" altLang="en-US" sz="2000" b="1" dirty="0">
                <a:effectLst>
                  <a:outerShdw blurRad="38100" dist="38100" dir="2700000" algn="tl">
                    <a:srgbClr val="C0C0C0"/>
                  </a:outerShdw>
                </a:effectLst>
              </a:rPr>
              <a:t>, and ask local people about the quantity and quality of the groundwater. Test the borehole or well water for conductivity and pH, and if possible take chemical samples for later analysis.</a:t>
            </a:r>
            <a:br>
              <a:rPr lang="en-GB" altLang="en-US" sz="2000" b="1" dirty="0">
                <a:effectLst>
                  <a:outerShdw blurRad="38100" dist="38100" dir="2700000" algn="tl">
                    <a:srgbClr val="C0C0C0"/>
                  </a:outerShdw>
                </a:effectLst>
              </a:rPr>
            </a:br>
            <a:r>
              <a:rPr lang="ja-JP" altLang="en-GB" sz="2000" b="1" dirty="0"/>
              <a:t>◆</a:t>
            </a:r>
            <a:r>
              <a:rPr lang="en-GB" altLang="en-US" sz="2000" b="1" dirty="0">
                <a:solidFill>
                  <a:srgbClr val="FF3300"/>
                </a:solidFill>
                <a:effectLst>
                  <a:outerShdw blurRad="38100" dist="38100" dir="2700000" algn="tl">
                    <a:srgbClr val="C0C0C0"/>
                  </a:outerShdw>
                </a:effectLst>
              </a:rPr>
              <a:t>Look at and describe the topography of the area</a:t>
            </a:r>
            <a:r>
              <a:rPr lang="en-GB" altLang="en-US" sz="2000" b="1" dirty="0">
                <a:effectLst>
                  <a:outerShdw blurRad="38100" dist="38100" dir="2700000" algn="tl">
                    <a:srgbClr val="C0C0C0"/>
                  </a:outerShdw>
                </a:effectLst>
              </a:rPr>
              <a:t>. Does it seem to relate to the location of groundwater sources? Perhaps groundwater is found only in valleys</a:t>
            </a:r>
            <a:br>
              <a:rPr lang="en-GB" altLang="en-US" sz="2000" b="1" dirty="0">
                <a:effectLst>
                  <a:outerShdw blurRad="38100" dist="38100" dir="2700000" algn="tl">
                    <a:srgbClr val="C0C0C0"/>
                  </a:outerShdw>
                </a:effectLst>
              </a:rPr>
            </a:br>
            <a:r>
              <a:rPr lang="ja-JP" altLang="en-GB" sz="2000" b="1" dirty="0"/>
              <a:t>◆</a:t>
            </a:r>
            <a:r>
              <a:rPr lang="en-GB" altLang="en-US" sz="2000" b="1" dirty="0">
                <a:solidFill>
                  <a:srgbClr val="FF3300"/>
                </a:solidFill>
                <a:effectLst>
                  <a:outerShdw blurRad="38100" dist="38100" dir="2700000" algn="tl">
                    <a:srgbClr val="C0C0C0"/>
                  </a:outerShdw>
                </a:effectLst>
              </a:rPr>
              <a:t>Examine any surface water features</a:t>
            </a:r>
            <a:r>
              <a:rPr lang="en-GB" altLang="en-US" sz="2000" b="1" dirty="0">
                <a:effectLst>
                  <a:outerShdw blurRad="38100" dist="38100" dir="2700000" algn="tl">
                    <a:srgbClr val="C0C0C0"/>
                  </a:outerShdw>
                </a:effectLst>
              </a:rPr>
              <a:t>, which are visible, because these may be dependent upon groundwater, or they may even be a source of groundwater recharge.</a:t>
            </a:r>
            <a:br>
              <a:rPr lang="en-GB" altLang="en-US" sz="2000" b="1" dirty="0">
                <a:effectLst>
                  <a:outerShdw blurRad="38100" dist="38100" dir="2700000" algn="tl">
                    <a:srgbClr val="C0C0C0"/>
                  </a:outerShdw>
                </a:effectLst>
              </a:rPr>
            </a:br>
            <a:r>
              <a:rPr lang="ja-JP" altLang="en-GB" sz="2000" b="1" dirty="0"/>
              <a:t>◆</a:t>
            </a:r>
            <a:r>
              <a:rPr lang="en-GB" altLang="en-US" sz="2000" b="1" dirty="0">
                <a:solidFill>
                  <a:srgbClr val="FF3300"/>
                </a:solidFill>
                <a:effectLst>
                  <a:outerShdw blurRad="38100" dist="38100" dir="2700000" algn="tl">
                    <a:srgbClr val="C0C0C0"/>
                  </a:outerShdw>
                </a:effectLst>
              </a:rPr>
              <a:t>Look out for any potential sources of contamination</a:t>
            </a:r>
            <a:r>
              <a:rPr lang="en-GB" altLang="en-US" sz="2000" b="1" dirty="0">
                <a:effectLst>
                  <a:outerShdw blurRad="38100" dist="38100" dir="2700000" algn="tl">
                    <a:srgbClr val="C0C0C0"/>
                  </a:outerShdw>
                </a:effectLst>
              </a:rPr>
              <a:t> such as factories, pipelines and latrines</a:t>
            </a:r>
            <a:r>
              <a:rPr lang="en-GB" altLang="ja-JP" sz="2000" b="1" dirty="0">
                <a:effectLst>
                  <a:outerShdw blurRad="38100" dist="38100" dir="2700000" algn="tl">
                    <a:srgbClr val="C0C0C0"/>
                  </a:outerShdw>
                </a:effectLst>
              </a:rPr>
              <a:t>, soak ways (cesspools), </a:t>
            </a:r>
            <a:r>
              <a:rPr lang="en-GB" altLang="ja-JP" sz="2000" b="1" dirty="0" err="1">
                <a:effectLst>
                  <a:outerShdw blurRad="38100" dist="38100" dir="2700000" algn="tl">
                    <a:srgbClr val="C0C0C0"/>
                  </a:outerShdw>
                </a:effectLst>
              </a:rPr>
              <a:t>unengineered</a:t>
            </a:r>
            <a:r>
              <a:rPr lang="en-GB" altLang="ja-JP" sz="2000" b="1" dirty="0">
                <a:effectLst>
                  <a:outerShdw blurRad="38100" dist="38100" dir="2700000" algn="tl">
                    <a:srgbClr val="C0C0C0"/>
                  </a:outerShdw>
                </a:effectLst>
              </a:rPr>
              <a:t> landfills</a:t>
            </a:r>
            <a:br>
              <a:rPr lang="en-GB" altLang="ja-JP" sz="2000" b="1" dirty="0">
                <a:effectLst>
                  <a:outerShdw blurRad="38100" dist="38100" dir="2700000" algn="tl">
                    <a:srgbClr val="C0C0C0"/>
                  </a:outerShdw>
                </a:effectLst>
              </a:rPr>
            </a:br>
            <a:r>
              <a:rPr lang="ja-JP" altLang="en-GB" sz="2000" b="1" dirty="0"/>
              <a:t>◆</a:t>
            </a:r>
            <a:r>
              <a:rPr lang="en-GB" altLang="ja-JP" sz="2000" b="1" dirty="0">
                <a:solidFill>
                  <a:srgbClr val="FF3300"/>
                </a:solidFill>
                <a:effectLst>
                  <a:outerShdw blurRad="38100" dist="38100" dir="2700000" algn="tl">
                    <a:srgbClr val="C0C0C0"/>
                  </a:outerShdw>
                </a:effectLst>
              </a:rPr>
              <a:t>If possible, geophysical investigations using equipment</a:t>
            </a:r>
            <a:r>
              <a:rPr lang="en-GB" altLang="ja-JP" sz="2000" b="1" dirty="0">
                <a:effectLst>
                  <a:outerShdw blurRad="38100" dist="38100" dir="2700000" algn="tl">
                    <a:srgbClr val="C0C0C0"/>
                  </a:outerShdw>
                </a:effectLst>
              </a:rPr>
              <a:t> such as a </a:t>
            </a:r>
            <a:r>
              <a:rPr lang="en-GB" altLang="en-US" sz="2000" b="1" dirty="0">
                <a:effectLst>
                  <a:outerShdw blurRad="38100" dist="38100" dir="2700000" algn="tl">
                    <a:srgbClr val="C0C0C0"/>
                  </a:outerShdw>
                </a:effectLst>
              </a:rPr>
              <a:t>electromagnetic sounding</a:t>
            </a:r>
            <a:r>
              <a:rPr lang="en-GB" altLang="ja-JP" sz="2000" b="1" dirty="0">
                <a:effectLst>
                  <a:outerShdw blurRad="38100" dist="38100" dir="2700000" algn="tl">
                    <a:srgbClr val="C0C0C0"/>
                  </a:outerShdw>
                </a:effectLst>
              </a:rPr>
              <a:t> or an e</a:t>
            </a:r>
            <a:r>
              <a:rPr lang="en-US" altLang="ja-JP" sz="2000" b="1" dirty="0">
                <a:effectLst>
                  <a:outerShdw blurRad="38100" dist="38100" dir="2700000" algn="tl">
                    <a:srgbClr val="C0C0C0"/>
                  </a:outerShdw>
                </a:effectLst>
              </a:rPr>
              <a:t>l</a:t>
            </a:r>
            <a:r>
              <a:rPr lang="en-GB" altLang="ja-JP" sz="2000" b="1" dirty="0" err="1">
                <a:effectLst>
                  <a:outerShdw blurRad="38100" dist="38100" dir="2700000" algn="tl">
                    <a:srgbClr val="C0C0C0"/>
                  </a:outerShdw>
                </a:effectLst>
              </a:rPr>
              <a:t>ectric</a:t>
            </a:r>
            <a:r>
              <a:rPr lang="en-GB" altLang="en-US" sz="2000" b="1" dirty="0">
                <a:effectLst>
                  <a:outerShdw blurRad="38100" dist="38100" dir="2700000" algn="tl">
                    <a:srgbClr val="C0C0C0"/>
                  </a:outerShdw>
                </a:effectLst>
              </a:rPr>
              <a:t> prospecting</a:t>
            </a:r>
            <a:r>
              <a:rPr lang="en-GB" altLang="ja-JP" sz="2000" b="1" dirty="0">
                <a:effectLst>
                  <a:outerShdw blurRad="38100" dist="38100" dir="2700000" algn="tl">
                    <a:srgbClr val="C0C0C0"/>
                  </a:outerShdw>
                </a:effectLst>
              </a:rPr>
              <a:t> can be carried out. This is often best done with reference to satellite images or topographical maps. Any planning of geophysical work should be matched to the geological or hydraulic features to be detected. Geophysics needs specialised equipment and training.</a:t>
            </a:r>
            <a:endParaRPr lang="ja-JP" altLang="en-US" sz="2000" b="1" dirty="0">
              <a:effectLst>
                <a:outerShdw blurRad="38100" dist="38100" dir="2700000" algn="tl">
                  <a:srgbClr val="C0C0C0"/>
                </a:outerShdw>
              </a:effectLst>
            </a:endParaRPr>
          </a:p>
        </p:txBody>
      </p:sp>
    </p:spTree>
    <p:extLst>
      <p:ext uri="{BB962C8B-B14F-4D97-AF65-F5344CB8AC3E}">
        <p14:creationId xmlns:p14="http://schemas.microsoft.com/office/powerpoint/2010/main" val="249294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ctrTitle" idx="4294967295"/>
          </p:nvPr>
        </p:nvSpPr>
        <p:spPr>
          <a:xfrm>
            <a:off x="-27707" y="146340"/>
            <a:ext cx="12441382" cy="503238"/>
          </a:xfrm>
        </p:spPr>
        <p:txBody>
          <a:bodyPr/>
          <a:lstStyle/>
          <a:p>
            <a:pPr algn="l" eaLnBrk="1" hangingPunct="1">
              <a:lnSpc>
                <a:spcPct val="70000"/>
              </a:lnSpc>
              <a:defRPr/>
            </a:pPr>
            <a:r>
              <a:rPr lang="en-US" altLang="ja-JP" sz="2400" b="1" dirty="0">
                <a:solidFill>
                  <a:srgbClr val="00B0F0"/>
                </a:solidFill>
                <a:effectLst>
                  <a:outerShdw blurRad="38100" dist="38100" dir="2700000" algn="tl">
                    <a:srgbClr val="C0C0C0"/>
                  </a:outerShdw>
                </a:effectLst>
              </a:rPr>
              <a:t>The Resistivity Method of Geophysical Investigation for groundwater development</a:t>
            </a:r>
          </a:p>
        </p:txBody>
      </p:sp>
      <p:sp>
        <p:nvSpPr>
          <p:cNvPr id="557066" name="Rectangle 10"/>
          <p:cNvSpPr>
            <a:spLocks noChangeArrowheads="1"/>
          </p:cNvSpPr>
          <p:nvPr/>
        </p:nvSpPr>
        <p:spPr bwMode="auto">
          <a:xfrm>
            <a:off x="304800" y="564145"/>
            <a:ext cx="11240655" cy="6001643"/>
          </a:xfrm>
          <a:prstGeom prst="rect">
            <a:avLst/>
          </a:prstGeom>
          <a:noFill/>
          <a:ln w="19050">
            <a:solidFill>
              <a:schemeClr val="tx1"/>
            </a:solidFill>
            <a:prstDash val="dash"/>
            <a:miter lim="800000"/>
            <a:headEnd/>
            <a:tailEnd/>
          </a:ln>
          <a:effectLst/>
        </p:spPr>
        <p:txBody>
          <a:bodyPr wrap="square" anchor="ctr">
            <a:spAutoFit/>
          </a:bodyPr>
          <a:lstStyle/>
          <a:p>
            <a:pPr>
              <a:defRPr/>
            </a:pPr>
            <a:r>
              <a:rPr lang="en-GB" altLang="ja-JP" sz="2400" b="1" dirty="0">
                <a:effectLst>
                  <a:outerShdw blurRad="38100" dist="38100" dir="2700000" algn="tl">
                    <a:srgbClr val="C0C0C0"/>
                  </a:outerShdw>
                </a:effectLst>
                <a:latin typeface="Arial" charset="0"/>
                <a:ea typeface="ＭＳ 明朝" pitchFamily="17" charset="-128"/>
                <a:cs typeface="Arial" charset="0"/>
              </a:rPr>
              <a:t>The Electrical Resistivity technique is the longest-established geophysical method used to site wells and boreholes throughout the world. The technique measures the resistance of the ground to electrical currents passing through it.</a:t>
            </a:r>
          </a:p>
          <a:p>
            <a:pPr>
              <a:defRPr/>
            </a:pPr>
            <a:endParaRPr lang="en-US" altLang="ja-JP" sz="2400" b="1" dirty="0">
              <a:effectLst>
                <a:outerShdw blurRad="38100" dist="38100" dir="2700000" algn="tl">
                  <a:srgbClr val="C0C0C0"/>
                </a:outerShdw>
              </a:effectLst>
              <a:latin typeface="Arial" charset="0"/>
              <a:ea typeface="ＭＳ Ｐゴシック" pitchFamily="50" charset="-128"/>
              <a:cs typeface="Arial" charset="0"/>
            </a:endParaRPr>
          </a:p>
          <a:p>
            <a:pPr>
              <a:defRPr/>
            </a:pPr>
            <a:r>
              <a:rPr lang="en-GB" altLang="ja-JP" sz="2400" b="1" dirty="0">
                <a:effectLst>
                  <a:outerShdw blurRad="38100" dist="38100" dir="2700000" algn="tl">
                    <a:srgbClr val="C0C0C0"/>
                  </a:outerShdw>
                </a:effectLst>
                <a:latin typeface="Arial" charset="0"/>
                <a:ea typeface="ＭＳ 明朝" pitchFamily="17" charset="-128"/>
                <a:cs typeface="Arial" charset="0"/>
              </a:rPr>
              <a:t>Resistivity is the inverse of electrical conductivity. The resistance of a geologic medium to current flow when a potential (voltage) difference is applied is</a:t>
            </a:r>
          </a:p>
          <a:p>
            <a:pPr>
              <a:defRPr/>
            </a:pPr>
            <a:endParaRPr lang="en-GB" altLang="ja-JP" sz="2400" b="1" dirty="0">
              <a:effectLst>
                <a:outerShdw blurRad="38100" dist="38100" dir="2700000" algn="tl">
                  <a:srgbClr val="C0C0C0"/>
                </a:outerShdw>
              </a:effectLst>
              <a:latin typeface="Arial" charset="0"/>
              <a:ea typeface="ＭＳ 明朝" pitchFamily="17" charset="-128"/>
              <a:cs typeface="Arial" charset="0"/>
            </a:endParaRPr>
          </a:p>
          <a:p>
            <a:pPr eaLnBrk="1" hangingPunct="1">
              <a:defRPr/>
            </a:pPr>
            <a:r>
              <a:rPr lang="en-GB" altLang="ja-JP" sz="2400" b="1" dirty="0">
                <a:effectLst>
                  <a:outerShdw blurRad="38100" dist="38100" dir="2700000" algn="tl">
                    <a:srgbClr val="C0C0C0"/>
                  </a:outerShdw>
                </a:effectLst>
                <a:latin typeface="Arial" charset="0"/>
                <a:ea typeface="ＭＳ Ｐゴシック" pitchFamily="50" charset="-128"/>
              </a:rPr>
              <a:t>Where R is the resistance, V is the voltage and I is the current. For a given material with a characteristic resistivity, the resistance is proportional to the length of material being measured and inversely proportional to its cross-sectional area.</a:t>
            </a:r>
          </a:p>
          <a:p>
            <a:pPr eaLnBrk="1" hangingPunct="1">
              <a:defRPr/>
            </a:pPr>
            <a:endParaRPr lang="en-GB" altLang="ja-JP" sz="2400" b="1" dirty="0">
              <a:effectLst>
                <a:outerShdw blurRad="38100" dist="38100" dir="2700000" algn="tl">
                  <a:srgbClr val="C0C0C0"/>
                </a:outerShdw>
              </a:effectLst>
              <a:latin typeface="Arial" charset="0"/>
              <a:ea typeface="ＭＳ Ｐゴシック" pitchFamily="50" charset="-128"/>
            </a:endParaRPr>
          </a:p>
          <a:p>
            <a:pPr eaLnBrk="1" hangingPunct="1">
              <a:defRPr/>
            </a:pPr>
            <a:r>
              <a:rPr lang="en-GB" altLang="ja-JP" sz="2400" b="1" dirty="0">
                <a:effectLst>
                  <a:outerShdw blurRad="38100" dist="38100" dir="2700000" algn="tl">
                    <a:srgbClr val="C0C0C0"/>
                  </a:outerShdw>
                </a:effectLst>
                <a:latin typeface="Arial" charset="0"/>
                <a:ea typeface="ＭＳ Ｐゴシック" pitchFamily="50" charset="-128"/>
              </a:rPr>
              <a:t>Where ρ is the characteristic resistivity of the geologic medium, A is the unit cross-sectional area, and L is its length.</a:t>
            </a:r>
            <a:r>
              <a:rPr lang="en-GB" altLang="ja-JP" sz="2400" dirty="0">
                <a:latin typeface="Arial" charset="0"/>
                <a:ea typeface="ＭＳ Ｐゴシック" pitchFamily="50" charset="-128"/>
              </a:rPr>
              <a:t> </a:t>
            </a:r>
            <a:endParaRPr lang="en-US" altLang="ja-JP" sz="2400" b="1" dirty="0">
              <a:effectLst>
                <a:outerShdw blurRad="38100" dist="38100" dir="2700000" algn="tl">
                  <a:srgbClr val="C0C0C0"/>
                </a:outerShdw>
              </a:effectLst>
              <a:latin typeface="Arial" charset="0"/>
              <a:ea typeface="ＭＳ Ｐゴシック" pitchFamily="50" charset="-128"/>
            </a:endParaRPr>
          </a:p>
        </p:txBody>
      </p:sp>
      <p:grpSp>
        <p:nvGrpSpPr>
          <p:cNvPr id="107524" name="Group 5"/>
          <p:cNvGrpSpPr>
            <a:grpSpLocks/>
          </p:cNvGrpSpPr>
          <p:nvPr/>
        </p:nvGrpSpPr>
        <p:grpSpPr bwMode="auto">
          <a:xfrm>
            <a:off x="4872039" y="3797300"/>
            <a:ext cx="1406525" cy="649288"/>
            <a:chOff x="4085" y="10338"/>
            <a:chExt cx="2215" cy="1079"/>
          </a:xfrm>
        </p:grpSpPr>
        <p:sp>
          <p:nvSpPr>
            <p:cNvPr id="557065" name="Text Box 9"/>
            <p:cNvSpPr txBox="1">
              <a:spLocks noChangeArrowheads="1"/>
            </p:cNvSpPr>
            <p:nvPr/>
          </p:nvSpPr>
          <p:spPr bwMode="auto">
            <a:xfrm>
              <a:off x="4680" y="10607"/>
              <a:ext cx="540" cy="288"/>
            </a:xfrm>
            <a:prstGeom prst="rect">
              <a:avLst/>
            </a:prstGeom>
            <a:noFill/>
            <a:ln w="9525">
              <a:noFill/>
              <a:miter lim="800000"/>
              <a:headEnd/>
              <a:tailEnd/>
            </a:ln>
          </p:spPr>
          <p:txBody>
            <a:bodyPr lIns="74295" tIns="8890" rIns="74295" bIns="8890"/>
            <a:lstStyle/>
            <a:p>
              <a:pPr>
                <a:defRPr/>
              </a:pPr>
              <a:r>
                <a:rPr lang="en-GB" altLang="ja-JP" sz="1600" b="1">
                  <a:effectLst>
                    <a:outerShdw blurRad="38100" dist="38100" dir="2700000" algn="tl">
                      <a:srgbClr val="C0C0C0"/>
                    </a:outerShdw>
                  </a:effectLst>
                  <a:latin typeface="Arial" charset="0"/>
                  <a:ea typeface="ＭＳ 明朝" pitchFamily="17" charset="-128"/>
                  <a:cs typeface="Arial" charset="0"/>
                </a:rPr>
                <a:t>=</a:t>
              </a:r>
              <a:endParaRPr lang="en-GB" altLang="ja-JP" sz="1600" b="1">
                <a:effectLst>
                  <a:outerShdw blurRad="38100" dist="38100" dir="2700000" algn="tl">
                    <a:srgbClr val="C0C0C0"/>
                  </a:outerShdw>
                </a:effectLst>
                <a:latin typeface="Arial" charset="0"/>
                <a:ea typeface="ＭＳ Ｐゴシック" pitchFamily="50" charset="-128"/>
                <a:cs typeface="Arial" charset="0"/>
              </a:endParaRPr>
            </a:p>
          </p:txBody>
        </p:sp>
        <p:sp>
          <p:nvSpPr>
            <p:cNvPr id="557064" name="Text Box 8"/>
            <p:cNvSpPr txBox="1">
              <a:spLocks noChangeArrowheads="1"/>
            </p:cNvSpPr>
            <p:nvPr/>
          </p:nvSpPr>
          <p:spPr bwMode="auto">
            <a:xfrm>
              <a:off x="4085" y="10618"/>
              <a:ext cx="540" cy="538"/>
            </a:xfrm>
            <a:prstGeom prst="rect">
              <a:avLst/>
            </a:prstGeom>
            <a:noFill/>
            <a:ln w="9525">
              <a:noFill/>
              <a:miter lim="800000"/>
              <a:headEnd/>
              <a:tailEnd/>
            </a:ln>
          </p:spPr>
          <p:txBody>
            <a:bodyPr lIns="74295" tIns="8890" rIns="74295" bIns="8890"/>
            <a:lstStyle/>
            <a:p>
              <a:pPr>
                <a:defRPr/>
              </a:pPr>
              <a:r>
                <a:rPr lang="en-GB" altLang="ja-JP" sz="1600" b="1">
                  <a:effectLst>
                    <a:outerShdw blurRad="38100" dist="38100" dir="2700000" algn="tl">
                      <a:srgbClr val="C0C0C0"/>
                    </a:outerShdw>
                  </a:effectLst>
                  <a:latin typeface="Arial" charset="0"/>
                  <a:ea typeface="ＭＳ 明朝" pitchFamily="17" charset="-128"/>
                  <a:cs typeface="Arial" charset="0"/>
                </a:rPr>
                <a:t>R</a:t>
              </a:r>
              <a:endParaRPr lang="en-GB" altLang="ja-JP" sz="1600">
                <a:effectLst>
                  <a:outerShdw blurRad="38100" dist="38100" dir="2700000" algn="tl">
                    <a:srgbClr val="C0C0C0"/>
                  </a:outerShdw>
                </a:effectLst>
                <a:latin typeface="Arial" charset="0"/>
                <a:ea typeface="ＭＳ Ｐゴシック" pitchFamily="50" charset="-128"/>
                <a:cs typeface="Arial" charset="0"/>
              </a:endParaRPr>
            </a:p>
          </p:txBody>
        </p:sp>
        <p:sp>
          <p:nvSpPr>
            <p:cNvPr id="557063" name="Text Box 7"/>
            <p:cNvSpPr txBox="1">
              <a:spLocks noChangeArrowheads="1"/>
            </p:cNvSpPr>
            <p:nvPr/>
          </p:nvSpPr>
          <p:spPr bwMode="auto">
            <a:xfrm>
              <a:off x="5220" y="10338"/>
              <a:ext cx="1080" cy="1079"/>
            </a:xfrm>
            <a:prstGeom prst="rect">
              <a:avLst/>
            </a:prstGeom>
            <a:noFill/>
            <a:ln w="9525">
              <a:noFill/>
              <a:miter lim="800000"/>
              <a:headEnd/>
              <a:tailEnd/>
            </a:ln>
          </p:spPr>
          <p:txBody>
            <a:bodyPr lIns="74295" tIns="8890" rIns="74295" bIns="8890"/>
            <a:lstStyle/>
            <a:p>
              <a:pPr algn="ctr">
                <a:defRPr/>
              </a:pPr>
              <a:r>
                <a:rPr lang="en-GB" altLang="ja-JP" sz="1600" b="1">
                  <a:effectLst>
                    <a:outerShdw blurRad="38100" dist="38100" dir="2700000" algn="tl">
                      <a:srgbClr val="C0C0C0"/>
                    </a:outerShdw>
                  </a:effectLst>
                  <a:latin typeface="Arial" charset="0"/>
                  <a:ea typeface="ＭＳ 明朝" pitchFamily="17" charset="-128"/>
                  <a:cs typeface="Arial" charset="0"/>
                </a:rPr>
                <a:t>V</a:t>
              </a:r>
              <a:endParaRPr lang="en-US" altLang="ja-JP" sz="1600" b="1">
                <a:effectLst>
                  <a:outerShdw blurRad="38100" dist="38100" dir="2700000" algn="tl">
                    <a:srgbClr val="C0C0C0"/>
                  </a:outerShdw>
                </a:effectLst>
                <a:latin typeface="Arial" charset="0"/>
                <a:ea typeface="ＭＳ Ｐゴシック" pitchFamily="50" charset="-128"/>
                <a:cs typeface="Arial" charset="0"/>
              </a:endParaRPr>
            </a:p>
            <a:p>
              <a:pPr algn="ctr">
                <a:defRPr/>
              </a:pPr>
              <a:r>
                <a:rPr lang="en-GB" altLang="ja-JP" sz="1600" b="1">
                  <a:effectLst>
                    <a:outerShdw blurRad="38100" dist="38100" dir="2700000" algn="tl">
                      <a:srgbClr val="C0C0C0"/>
                    </a:outerShdw>
                  </a:effectLst>
                  <a:latin typeface="Arial" charset="0"/>
                  <a:ea typeface="ＭＳ 明朝" pitchFamily="17" charset="-128"/>
                  <a:cs typeface="Arial" charset="0"/>
                </a:rPr>
                <a:t>I</a:t>
              </a:r>
              <a:endParaRPr lang="en-GB" altLang="ja-JP" sz="1600" b="1">
                <a:effectLst>
                  <a:outerShdw blurRad="38100" dist="38100" dir="2700000" algn="tl">
                    <a:srgbClr val="C0C0C0"/>
                  </a:outerShdw>
                </a:effectLst>
                <a:latin typeface="Arial" charset="0"/>
                <a:ea typeface="ＭＳ Ｐゴシック" pitchFamily="50" charset="-128"/>
              </a:endParaRPr>
            </a:p>
          </p:txBody>
        </p:sp>
        <p:sp>
          <p:nvSpPr>
            <p:cNvPr id="107533" name="Line 6"/>
            <p:cNvSpPr>
              <a:spLocks noChangeShapeType="1"/>
            </p:cNvSpPr>
            <p:nvPr/>
          </p:nvSpPr>
          <p:spPr bwMode="auto">
            <a:xfrm>
              <a:off x="5443" y="10767"/>
              <a:ext cx="7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525" name="Group 15"/>
          <p:cNvGrpSpPr>
            <a:grpSpLocks/>
          </p:cNvGrpSpPr>
          <p:nvPr/>
        </p:nvGrpSpPr>
        <p:grpSpPr bwMode="auto">
          <a:xfrm>
            <a:off x="4868863" y="5480050"/>
            <a:ext cx="1371600" cy="685800"/>
            <a:chOff x="4140" y="13581"/>
            <a:chExt cx="2160" cy="1079"/>
          </a:xfrm>
        </p:grpSpPr>
        <p:sp>
          <p:nvSpPr>
            <p:cNvPr id="557072" name="Text Box 16"/>
            <p:cNvSpPr txBox="1">
              <a:spLocks noChangeArrowheads="1"/>
            </p:cNvSpPr>
            <p:nvPr/>
          </p:nvSpPr>
          <p:spPr bwMode="auto">
            <a:xfrm>
              <a:off x="4860" y="13861"/>
              <a:ext cx="540" cy="287"/>
            </a:xfrm>
            <a:prstGeom prst="rect">
              <a:avLst/>
            </a:prstGeom>
            <a:noFill/>
            <a:ln w="9525">
              <a:noFill/>
              <a:miter lim="800000"/>
              <a:headEnd/>
              <a:tailEnd/>
            </a:ln>
          </p:spPr>
          <p:txBody>
            <a:bodyPr lIns="74295" tIns="8890" rIns="74295" bIns="8890"/>
            <a:lstStyle/>
            <a:p>
              <a:pPr algn="just" eaLnBrk="1" hangingPunct="1">
                <a:defRPr/>
              </a:pPr>
              <a:r>
                <a:rPr lang="en-US" altLang="ja-JP" sz="1600" b="1">
                  <a:effectLst>
                    <a:outerShdw blurRad="38100" dist="38100" dir="2700000" algn="tl">
                      <a:srgbClr val="C0C0C0"/>
                    </a:outerShdw>
                  </a:effectLst>
                  <a:latin typeface="Arial" charset="0"/>
                  <a:ea typeface="ＭＳ 明朝" pitchFamily="17" charset="-128"/>
                </a:rPr>
                <a:t>=</a:t>
              </a:r>
              <a:endParaRPr lang="en-US" altLang="ja-JP" sz="1600" b="1">
                <a:effectLst>
                  <a:outerShdw blurRad="38100" dist="38100" dir="2700000" algn="tl">
                    <a:srgbClr val="C0C0C0"/>
                  </a:outerShdw>
                </a:effectLst>
                <a:latin typeface="Arial" charset="0"/>
                <a:ea typeface="ＭＳ Ｐゴシック" pitchFamily="50" charset="-128"/>
              </a:endParaRPr>
            </a:p>
          </p:txBody>
        </p:sp>
        <p:sp>
          <p:nvSpPr>
            <p:cNvPr id="557073" name="Text Box 17"/>
            <p:cNvSpPr txBox="1">
              <a:spLocks noChangeArrowheads="1"/>
            </p:cNvSpPr>
            <p:nvPr/>
          </p:nvSpPr>
          <p:spPr bwMode="auto">
            <a:xfrm>
              <a:off x="4140" y="13861"/>
              <a:ext cx="540" cy="540"/>
            </a:xfrm>
            <a:prstGeom prst="rect">
              <a:avLst/>
            </a:prstGeom>
            <a:noFill/>
            <a:ln w="9525">
              <a:noFill/>
              <a:miter lim="800000"/>
              <a:headEnd/>
              <a:tailEnd/>
            </a:ln>
          </p:spPr>
          <p:txBody>
            <a:bodyPr lIns="74295" tIns="8890" rIns="74295" bIns="8890"/>
            <a:lstStyle/>
            <a:p>
              <a:pPr algn="just" eaLnBrk="1" hangingPunct="1">
                <a:defRPr/>
              </a:pPr>
              <a:r>
                <a:rPr lang="en-US" altLang="ja-JP" sz="1600" b="1">
                  <a:effectLst>
                    <a:outerShdw blurRad="38100" dist="38100" dir="2700000" algn="tl">
                      <a:srgbClr val="C0C0C0"/>
                    </a:outerShdw>
                  </a:effectLst>
                  <a:latin typeface="Arial" charset="0"/>
                  <a:ea typeface="ＭＳ 明朝" pitchFamily="17" charset="-128"/>
                </a:rPr>
                <a:t>R</a:t>
              </a:r>
              <a:endParaRPr lang="en-US" altLang="ja-JP" sz="1600" b="1">
                <a:effectLst>
                  <a:outerShdw blurRad="38100" dist="38100" dir="2700000" algn="tl">
                    <a:srgbClr val="C0C0C0"/>
                  </a:outerShdw>
                </a:effectLst>
                <a:latin typeface="Arial" charset="0"/>
                <a:ea typeface="ＭＳ Ｐゴシック" pitchFamily="50" charset="-128"/>
              </a:endParaRPr>
            </a:p>
          </p:txBody>
        </p:sp>
        <p:sp>
          <p:nvSpPr>
            <p:cNvPr id="557074" name="Text Box 18"/>
            <p:cNvSpPr txBox="1">
              <a:spLocks noChangeArrowheads="1"/>
            </p:cNvSpPr>
            <p:nvPr/>
          </p:nvSpPr>
          <p:spPr bwMode="auto">
            <a:xfrm>
              <a:off x="5220" y="13581"/>
              <a:ext cx="1080" cy="1079"/>
            </a:xfrm>
            <a:prstGeom prst="rect">
              <a:avLst/>
            </a:prstGeom>
            <a:noFill/>
            <a:ln w="9525">
              <a:noFill/>
              <a:miter lim="800000"/>
              <a:headEnd/>
              <a:tailEnd/>
            </a:ln>
          </p:spPr>
          <p:txBody>
            <a:bodyPr lIns="74295" tIns="8890" rIns="74295" bIns="8890"/>
            <a:lstStyle/>
            <a:p>
              <a:pPr algn="ctr" eaLnBrk="1" hangingPunct="1">
                <a:defRPr/>
              </a:pPr>
              <a:r>
                <a:rPr lang="en-US" altLang="ja-JP" sz="1600" b="1">
                  <a:effectLst>
                    <a:outerShdw blurRad="38100" dist="38100" dir="2700000" algn="tl">
                      <a:srgbClr val="C0C0C0"/>
                    </a:outerShdw>
                  </a:effectLst>
                  <a:latin typeface="Arial" charset="0"/>
                  <a:ea typeface="ＭＳ 明朝" pitchFamily="17" charset="-128"/>
                </a:rPr>
                <a:t>ρ L</a:t>
              </a:r>
            </a:p>
            <a:p>
              <a:pPr algn="ctr" eaLnBrk="1" hangingPunct="1">
                <a:defRPr/>
              </a:pPr>
              <a:r>
                <a:rPr lang="en-US" altLang="ja-JP" sz="1600" b="1">
                  <a:effectLst>
                    <a:outerShdw blurRad="38100" dist="38100" dir="2700000" algn="tl">
                      <a:srgbClr val="C0C0C0"/>
                    </a:outerShdw>
                  </a:effectLst>
                  <a:latin typeface="Arial" charset="0"/>
                  <a:ea typeface="ＭＳ 明朝" pitchFamily="17" charset="-128"/>
                </a:rPr>
                <a:t>A</a:t>
              </a:r>
              <a:endParaRPr lang="en-US" altLang="ja-JP" sz="1600" b="1">
                <a:effectLst>
                  <a:outerShdw blurRad="38100" dist="38100" dir="2700000" algn="tl">
                    <a:srgbClr val="C0C0C0"/>
                  </a:outerShdw>
                </a:effectLst>
                <a:latin typeface="Arial" charset="0"/>
                <a:ea typeface="ＭＳ Ｐゴシック" pitchFamily="50" charset="-128"/>
              </a:endParaRPr>
            </a:p>
          </p:txBody>
        </p:sp>
        <p:sp>
          <p:nvSpPr>
            <p:cNvPr id="107529" name="Line 19"/>
            <p:cNvSpPr>
              <a:spLocks noChangeShapeType="1"/>
            </p:cNvSpPr>
            <p:nvPr/>
          </p:nvSpPr>
          <p:spPr bwMode="auto">
            <a:xfrm>
              <a:off x="5400" y="14040"/>
              <a:ext cx="7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en-US"/>
            </a:p>
          </p:txBody>
        </p:sp>
      </p:grpSp>
    </p:spTree>
    <p:extLst>
      <p:ext uri="{BB962C8B-B14F-4D97-AF65-F5344CB8AC3E}">
        <p14:creationId xmlns:p14="http://schemas.microsoft.com/office/powerpoint/2010/main" val="727945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idx="4294967295"/>
          </p:nvPr>
        </p:nvSpPr>
        <p:spPr>
          <a:xfrm>
            <a:off x="249382" y="221673"/>
            <a:ext cx="9809018" cy="679740"/>
          </a:xfrm>
        </p:spPr>
        <p:txBody>
          <a:bodyPr/>
          <a:lstStyle/>
          <a:p>
            <a:pPr algn="l" eaLnBrk="1" hangingPunct="1">
              <a:lnSpc>
                <a:spcPct val="70000"/>
              </a:lnSpc>
            </a:pPr>
            <a:r>
              <a:rPr lang="en-US" altLang="ja-JP" sz="2800" b="1" dirty="0">
                <a:solidFill>
                  <a:srgbClr val="00B0F0"/>
                </a:solidFill>
              </a:rPr>
              <a:t>The theory of operation of D.C resistivity</a:t>
            </a:r>
          </a:p>
        </p:txBody>
      </p:sp>
      <p:sp>
        <p:nvSpPr>
          <p:cNvPr id="444426" name="Rectangle 10"/>
          <p:cNvSpPr>
            <a:spLocks noChangeArrowheads="1"/>
          </p:cNvSpPr>
          <p:nvPr/>
        </p:nvSpPr>
        <p:spPr bwMode="auto">
          <a:xfrm>
            <a:off x="147783" y="781394"/>
            <a:ext cx="11924144" cy="2862322"/>
          </a:xfrm>
          <a:prstGeom prst="rect">
            <a:avLst/>
          </a:prstGeom>
          <a:noFill/>
          <a:ln w="19050">
            <a:solidFill>
              <a:schemeClr val="tx1"/>
            </a:solidFill>
            <a:prstDash val="dash"/>
            <a:miter lim="800000"/>
            <a:headEnd/>
            <a:tailEnd/>
          </a:ln>
          <a:effectLst/>
        </p:spPr>
        <p:txBody>
          <a:bodyPr wrap="square" anchor="ctr">
            <a:spAutoFit/>
          </a:bodyPr>
          <a:lstStyle/>
          <a:p>
            <a:pPr marL="285750" indent="-285750" algn="just">
              <a:buFont typeface="Wingdings" panose="05000000000000000000" pitchFamily="2" charset="2"/>
              <a:buChar char="q"/>
              <a:defRPr/>
            </a:pPr>
            <a:r>
              <a:rPr lang="en-GB" altLang="ja-JP" b="1" dirty="0">
                <a:effectLst>
                  <a:outerShdw blurRad="38100" dist="38100" dir="2700000" algn="tl">
                    <a:srgbClr val="C0C0C0"/>
                  </a:outerShdw>
                </a:effectLst>
                <a:latin typeface="Arial" charset="0"/>
                <a:ea typeface="ＭＳ Ｐゴシック" pitchFamily="50" charset="-128"/>
              </a:rPr>
              <a:t>The figures below are schematic diagrams showing the basic principle of Direct Current (D.C) resistivity measurements. Two short metallic stakes (electrodes) are driven about 1 foot into the earth to apply the current to the ground. </a:t>
            </a:r>
          </a:p>
          <a:p>
            <a:pPr marL="285750" indent="-285750" algn="just">
              <a:buFont typeface="Wingdings" panose="05000000000000000000" pitchFamily="2" charset="2"/>
              <a:buChar char="q"/>
              <a:defRPr/>
            </a:pPr>
            <a:r>
              <a:rPr lang="en-GB" altLang="ja-JP" b="1" dirty="0">
                <a:effectLst>
                  <a:outerShdw blurRad="38100" dist="38100" dir="2700000" algn="tl">
                    <a:srgbClr val="C0C0C0"/>
                  </a:outerShdw>
                </a:effectLst>
                <a:latin typeface="Arial" charset="0"/>
                <a:ea typeface="ＭＳ Ｐゴシック" pitchFamily="50" charset="-128"/>
              </a:rPr>
              <a:t>Two additional electrodes are used to measure the earth voltage (or electrical potential) generated by the current. </a:t>
            </a:r>
          </a:p>
          <a:p>
            <a:pPr marL="285750" indent="-285750" algn="just">
              <a:buFont typeface="Wingdings" panose="05000000000000000000" pitchFamily="2" charset="2"/>
              <a:buChar char="q"/>
              <a:defRPr/>
            </a:pPr>
            <a:r>
              <a:rPr lang="en-GB" altLang="ja-JP" b="1" dirty="0">
                <a:effectLst>
                  <a:outerShdw blurRad="38100" dist="38100" dir="2700000" algn="tl">
                    <a:srgbClr val="C0C0C0"/>
                  </a:outerShdw>
                </a:effectLst>
                <a:latin typeface="Arial" charset="0"/>
                <a:ea typeface="ＭＳ Ｐゴシック" pitchFamily="50" charset="-128"/>
              </a:rPr>
              <a:t>The depth of investigation is a function of the electrode spacing. The greater the spacing between the outer current electrodes, the deeper the electrical currents will flow in the earth, hence the greater the depth of exploration. </a:t>
            </a:r>
          </a:p>
          <a:p>
            <a:pPr marL="285750" indent="-285750" algn="just">
              <a:buFont typeface="Wingdings" panose="05000000000000000000" pitchFamily="2" charset="2"/>
              <a:buChar char="q"/>
              <a:defRPr/>
            </a:pPr>
            <a:r>
              <a:rPr lang="en-GB" altLang="ja-JP" b="1" dirty="0">
                <a:effectLst>
                  <a:outerShdw blurRad="38100" dist="38100" dir="2700000" algn="tl">
                    <a:srgbClr val="C0C0C0"/>
                  </a:outerShdw>
                </a:effectLst>
                <a:latin typeface="Arial" charset="0"/>
                <a:ea typeface="ＭＳ Ｐゴシック" pitchFamily="50" charset="-128"/>
              </a:rPr>
              <a:t>The depth of investigation is generally 20% to 40% of the outer electrode spacing, depending on the earth resistivity structure.</a:t>
            </a:r>
            <a:endParaRPr lang="en-US" altLang="ja-JP" b="1" dirty="0">
              <a:effectLst>
                <a:outerShdw blurRad="38100" dist="38100" dir="2700000" algn="tl">
                  <a:srgbClr val="C0C0C0"/>
                </a:outerShdw>
              </a:effectLst>
              <a:latin typeface="Arial" charset="0"/>
              <a:ea typeface="ＭＳ Ｐゴシック" pitchFamily="50" charset="-128"/>
            </a:endParaRPr>
          </a:p>
        </p:txBody>
      </p:sp>
      <p:pic>
        <p:nvPicPr>
          <p:cNvPr id="11264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1599"/>
            <a:ext cx="6013019" cy="29407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13018" y="3911599"/>
            <a:ext cx="6185069" cy="2945416"/>
          </a:xfrm>
          <a:prstGeom prst="rect">
            <a:avLst/>
          </a:prstGeom>
        </p:spPr>
      </p:pic>
    </p:spTree>
    <p:extLst>
      <p:ext uri="{BB962C8B-B14F-4D97-AF65-F5344CB8AC3E}">
        <p14:creationId xmlns:p14="http://schemas.microsoft.com/office/powerpoint/2010/main" val="1483498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110836" y="166261"/>
            <a:ext cx="11979564" cy="735158"/>
          </a:xfrm>
        </p:spPr>
        <p:txBody>
          <a:bodyPr/>
          <a:lstStyle/>
          <a:p>
            <a:pPr algn="ctr" eaLnBrk="1" hangingPunct="1">
              <a:lnSpc>
                <a:spcPct val="70000"/>
              </a:lnSpc>
            </a:pPr>
            <a:r>
              <a:rPr lang="en-US" altLang="ja-JP" sz="2800" b="1" dirty="0">
                <a:solidFill>
                  <a:srgbClr val="00B0F0"/>
                </a:solidFill>
              </a:rPr>
              <a:t>Some electrode array configuration for carrying out electrical resistivity survey during groundwater investigation</a:t>
            </a:r>
          </a:p>
        </p:txBody>
      </p:sp>
      <p:sp>
        <p:nvSpPr>
          <p:cNvPr id="563203" name="Rectangle 3"/>
          <p:cNvSpPr>
            <a:spLocks noChangeArrowheads="1"/>
          </p:cNvSpPr>
          <p:nvPr/>
        </p:nvSpPr>
        <p:spPr bwMode="auto">
          <a:xfrm>
            <a:off x="1265380" y="6291540"/>
            <a:ext cx="9491231" cy="369332"/>
          </a:xfrm>
          <a:prstGeom prst="rect">
            <a:avLst/>
          </a:prstGeom>
          <a:noFill/>
          <a:ln w="19050">
            <a:solidFill>
              <a:schemeClr val="tx1"/>
            </a:solidFill>
            <a:prstDash val="dash"/>
            <a:miter lim="800000"/>
            <a:headEnd/>
            <a:tailEnd/>
          </a:ln>
          <a:effectLst/>
        </p:spPr>
        <p:txBody>
          <a:bodyPr wrap="square" anchor="ctr">
            <a:spAutoFit/>
          </a:bodyPr>
          <a:lstStyle/>
          <a:p>
            <a:pPr algn="ctr" eaLnBrk="1" hangingPunct="1">
              <a:defRPr/>
            </a:pPr>
            <a:r>
              <a:rPr lang="en-GB" altLang="ja-JP" b="1" dirty="0">
                <a:effectLst>
                  <a:outerShdw blurRad="38100" dist="38100" dir="2700000" algn="tl">
                    <a:srgbClr val="C0C0C0"/>
                  </a:outerShdw>
                </a:effectLst>
                <a:latin typeface="Arial" charset="0"/>
                <a:ea typeface="ＭＳ Ｐゴシック" pitchFamily="50" charset="-128"/>
              </a:rPr>
              <a:t>Figures show </a:t>
            </a:r>
            <a:r>
              <a:rPr lang="en-GB" altLang="ja-JP" b="1" dirty="0" err="1">
                <a:effectLst>
                  <a:outerShdw blurRad="38100" dist="38100" dir="2700000" algn="tl">
                    <a:srgbClr val="C0C0C0"/>
                  </a:outerShdw>
                </a:effectLst>
                <a:latin typeface="Arial" charset="0"/>
                <a:ea typeface="ＭＳ Ｐゴシック" pitchFamily="50" charset="-128"/>
              </a:rPr>
              <a:t>Wenner</a:t>
            </a:r>
            <a:r>
              <a:rPr lang="en-GB" altLang="ja-JP" b="1" dirty="0">
                <a:effectLst>
                  <a:outerShdw blurRad="38100" dist="38100" dir="2700000" algn="tl">
                    <a:srgbClr val="C0C0C0"/>
                  </a:outerShdw>
                </a:effectLst>
                <a:latin typeface="Arial" charset="0"/>
                <a:ea typeface="ＭＳ Ｐゴシック" pitchFamily="50" charset="-128"/>
              </a:rPr>
              <a:t>, Schlumberger and dipole-dipole arrays from top to the bottom</a:t>
            </a:r>
            <a:endParaRPr lang="en-US" altLang="ja-JP" b="1" dirty="0">
              <a:effectLst>
                <a:outerShdw blurRad="38100" dist="38100" dir="2700000" algn="tl">
                  <a:srgbClr val="C0C0C0"/>
                </a:outerShdw>
              </a:effectLst>
              <a:latin typeface="Arial" charset="0"/>
              <a:ea typeface="ＭＳ Ｐゴシック" pitchFamily="50" charset="-128"/>
            </a:endParaRPr>
          </a:p>
        </p:txBody>
      </p:sp>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25538"/>
            <a:ext cx="11018982" cy="5040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07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idx="4294967295"/>
          </p:nvPr>
        </p:nvSpPr>
        <p:spPr>
          <a:xfrm>
            <a:off x="240146" y="321831"/>
            <a:ext cx="10972800" cy="503238"/>
          </a:xfrm>
        </p:spPr>
        <p:txBody>
          <a:bodyPr/>
          <a:lstStyle/>
          <a:p>
            <a:pPr>
              <a:lnSpc>
                <a:spcPct val="70000"/>
              </a:lnSpc>
            </a:pPr>
            <a:r>
              <a:rPr lang="en-US" altLang="ja-JP" sz="4000" b="1" dirty="0">
                <a:solidFill>
                  <a:srgbClr val="00B0F0"/>
                </a:solidFill>
              </a:rPr>
              <a:t>Typical survey point and survey line arrangements</a:t>
            </a:r>
          </a:p>
        </p:txBody>
      </p:sp>
      <p:pic>
        <p:nvPicPr>
          <p:cNvPr id="111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45" y="1477818"/>
            <a:ext cx="11647055" cy="4791363"/>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80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93964" y="277093"/>
            <a:ext cx="7065818" cy="480003"/>
          </a:xfrm>
        </p:spPr>
        <p:txBody>
          <a:bodyPr/>
          <a:lstStyle/>
          <a:p>
            <a:pPr eaLnBrk="1" hangingPunct="1">
              <a:defRPr/>
            </a:pPr>
            <a:r>
              <a:rPr lang="en-US" altLang="ja-JP" sz="3200" b="1" dirty="0">
                <a:solidFill>
                  <a:srgbClr val="00B0F0"/>
                </a:solidFill>
                <a:effectLst>
                  <a:outerShdw blurRad="38100" dist="38100" dir="2700000" algn="tl">
                    <a:srgbClr val="C0C0C0"/>
                  </a:outerShdw>
                </a:effectLst>
              </a:rPr>
              <a:t>Vertical Electrical Sounding </a:t>
            </a:r>
            <a:endParaRPr lang="ja-JP" altLang="en-US" sz="3200" b="1" dirty="0">
              <a:solidFill>
                <a:srgbClr val="00B0F0"/>
              </a:solidFill>
              <a:effectLst>
                <a:outerShdw blurRad="38100" dist="38100" dir="2700000" algn="tl">
                  <a:srgbClr val="C0C0C0"/>
                </a:outerShdw>
              </a:effectLst>
            </a:endParaRPr>
          </a:p>
        </p:txBody>
      </p:sp>
      <p:pic>
        <p:nvPicPr>
          <p:cNvPr id="109571" name="Picture 6" descr="SANY009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894418" y="1052514"/>
            <a:ext cx="3769782" cy="2827336"/>
          </a:xfrm>
          <a:noFill/>
        </p:spPr>
      </p:pic>
      <p:pic>
        <p:nvPicPr>
          <p:cNvPr id="109572" name="Picture 7" descr="SANY0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2" y="1052514"/>
            <a:ext cx="3675929" cy="263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9" descr="SANY0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3933826"/>
            <a:ext cx="367592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55" name="Rectangle 2"/>
          <p:cNvSpPr>
            <a:spLocks noChangeArrowheads="1"/>
          </p:cNvSpPr>
          <p:nvPr/>
        </p:nvSpPr>
        <p:spPr bwMode="auto">
          <a:xfrm>
            <a:off x="2208213" y="477839"/>
            <a:ext cx="9817531" cy="719137"/>
          </a:xfrm>
          <a:prstGeom prst="rect">
            <a:avLst/>
          </a:prstGeom>
          <a:noFill/>
          <a:ln w="9525">
            <a:noFill/>
            <a:miter lim="800000"/>
            <a:headEnd/>
            <a:tailEnd/>
          </a:ln>
          <a:effectLst/>
        </p:spPr>
        <p:txBody>
          <a:bodyPr anchor="ctr"/>
          <a:lstStyle/>
          <a:p>
            <a:pPr eaLnBrk="1" hangingPunct="1">
              <a:lnSpc>
                <a:spcPct val="70000"/>
              </a:lnSpc>
              <a:defRPr/>
            </a:pPr>
            <a:endParaRPr lang="en-US" altLang="ja-JP" sz="2000" b="1" dirty="0">
              <a:solidFill>
                <a:srgbClr val="0033CC"/>
              </a:solidFill>
              <a:latin typeface="Arial" charset="0"/>
              <a:ea typeface="ＭＳ Ｐゴシック" pitchFamily="50" charset="-128"/>
            </a:endParaRPr>
          </a:p>
        </p:txBody>
      </p:sp>
      <p:sp>
        <p:nvSpPr>
          <p:cNvPr id="364556" name="Rectangle 2"/>
          <p:cNvSpPr>
            <a:spLocks noChangeArrowheads="1"/>
          </p:cNvSpPr>
          <p:nvPr/>
        </p:nvSpPr>
        <p:spPr bwMode="auto">
          <a:xfrm>
            <a:off x="2495551" y="3862389"/>
            <a:ext cx="3059113" cy="287337"/>
          </a:xfrm>
          <a:prstGeom prst="rect">
            <a:avLst/>
          </a:prstGeom>
          <a:noFill/>
          <a:ln w="9525">
            <a:noFill/>
            <a:miter lim="800000"/>
            <a:headEnd/>
            <a:tailEnd/>
          </a:ln>
          <a:effectLst/>
        </p:spPr>
        <p:txBody>
          <a:bodyPr anchor="ctr"/>
          <a:lstStyle/>
          <a:p>
            <a:pPr algn="ctr" eaLnBrk="1" hangingPunct="1">
              <a:lnSpc>
                <a:spcPct val="70000"/>
              </a:lnSpc>
              <a:defRPr/>
            </a:pPr>
            <a:r>
              <a:rPr lang="en-US" altLang="ja-JP" sz="1200" b="1">
                <a:effectLst>
                  <a:outerShdw blurRad="38100" dist="38100" dir="2700000" algn="tl">
                    <a:srgbClr val="C0C0C0"/>
                  </a:outerShdw>
                </a:effectLst>
                <a:latin typeface="Times New Roman" pitchFamily="18" charset="0"/>
                <a:ea typeface="ＭＳ Ｐゴシック" pitchFamily="50" charset="-128"/>
              </a:rPr>
              <a:t>McOHM, OYO Corporation</a:t>
            </a:r>
            <a:endParaRPr lang="ja-JP" altLang="en-US" sz="1200" b="1">
              <a:latin typeface="Times New Roman" pitchFamily="18" charset="0"/>
              <a:ea typeface="ＭＳ Ｐゴシック" pitchFamily="50" charset="-128"/>
            </a:endParaRPr>
          </a:p>
        </p:txBody>
      </p:sp>
      <p:pic>
        <p:nvPicPr>
          <p:cNvPr id="109576" name="Picture 14" descr="CIMG03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364" y="4365626"/>
            <a:ext cx="4047836" cy="226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60" name="Rectangle 2"/>
          <p:cNvSpPr>
            <a:spLocks noChangeArrowheads="1"/>
          </p:cNvSpPr>
          <p:nvPr/>
        </p:nvSpPr>
        <p:spPr bwMode="auto">
          <a:xfrm>
            <a:off x="2532063" y="6308725"/>
            <a:ext cx="3059112" cy="287338"/>
          </a:xfrm>
          <a:prstGeom prst="rect">
            <a:avLst/>
          </a:prstGeom>
          <a:noFill/>
          <a:ln w="9525">
            <a:noFill/>
            <a:miter lim="800000"/>
            <a:headEnd/>
            <a:tailEnd/>
          </a:ln>
          <a:effectLst/>
        </p:spPr>
        <p:txBody>
          <a:bodyPr anchor="ctr"/>
          <a:lstStyle/>
          <a:p>
            <a:pPr algn="ctr" eaLnBrk="1" hangingPunct="1">
              <a:lnSpc>
                <a:spcPct val="70000"/>
              </a:lnSpc>
              <a:defRPr/>
            </a:pPr>
            <a:r>
              <a:rPr lang="en-US" altLang="ja-JP" sz="1200" b="1">
                <a:effectLst>
                  <a:outerShdw blurRad="38100" dist="38100" dir="2700000" algn="tl">
                    <a:srgbClr val="C0C0C0"/>
                  </a:outerShdw>
                </a:effectLst>
                <a:latin typeface="Times New Roman" pitchFamily="18" charset="0"/>
                <a:ea typeface="ＭＳ Ｐゴシック" pitchFamily="50" charset="-128"/>
              </a:rPr>
              <a:t>STING R1, </a:t>
            </a:r>
            <a:r>
              <a:rPr lang="en-US" altLang="ja-JP" sz="1200" b="1">
                <a:solidFill>
                  <a:schemeClr val="tx2"/>
                </a:solidFill>
                <a:effectLst>
                  <a:outerShdw blurRad="38100" dist="38100" dir="2700000" algn="tl">
                    <a:srgbClr val="C0C0C0"/>
                  </a:outerShdw>
                </a:effectLst>
                <a:latin typeface="Times New Roman" pitchFamily="18" charset="0"/>
                <a:ea typeface="ＭＳ Ｐゴシック" pitchFamily="50" charset="-128"/>
              </a:rPr>
              <a:t>Advanced Geosciences Inc</a:t>
            </a:r>
            <a:endParaRPr lang="ja-JP" altLang="en-US" sz="4400">
              <a:solidFill>
                <a:schemeClr val="tx2"/>
              </a:solidFill>
              <a:latin typeface="Arial" charset="0"/>
              <a:ea typeface="ＭＳ Ｐゴシック" pitchFamily="50" charset="-128"/>
            </a:endParaRPr>
          </a:p>
        </p:txBody>
      </p:sp>
      <p:sp>
        <p:nvSpPr>
          <p:cNvPr id="364561" name="Rectangle 2"/>
          <p:cNvSpPr>
            <a:spLocks noChangeArrowheads="1"/>
          </p:cNvSpPr>
          <p:nvPr/>
        </p:nvSpPr>
        <p:spPr bwMode="auto">
          <a:xfrm>
            <a:off x="6600826" y="6454775"/>
            <a:ext cx="3059113" cy="287338"/>
          </a:xfrm>
          <a:prstGeom prst="rect">
            <a:avLst/>
          </a:prstGeom>
          <a:noFill/>
          <a:ln w="9525">
            <a:noFill/>
            <a:miter lim="800000"/>
            <a:headEnd/>
            <a:tailEnd/>
          </a:ln>
          <a:effectLst/>
        </p:spPr>
        <p:txBody>
          <a:bodyPr anchor="ctr"/>
          <a:lstStyle/>
          <a:p>
            <a:pPr algn="ctr" eaLnBrk="1" hangingPunct="1">
              <a:lnSpc>
                <a:spcPct val="70000"/>
              </a:lnSpc>
              <a:defRPr/>
            </a:pPr>
            <a:r>
              <a:rPr lang="en-US" altLang="ja-JP" sz="1200" b="1">
                <a:effectLst>
                  <a:outerShdw blurRad="38100" dist="38100" dir="2700000" algn="tl">
                    <a:srgbClr val="C0C0C0"/>
                  </a:outerShdw>
                </a:effectLst>
                <a:latin typeface="Times New Roman" pitchFamily="18" charset="0"/>
                <a:ea typeface="ＭＳ Ｐゴシック" pitchFamily="50" charset="-128"/>
              </a:rPr>
              <a:t>SYSCAL R2</a:t>
            </a:r>
            <a:endParaRPr lang="ja-JP" altLang="en-US" sz="4400">
              <a:solidFill>
                <a:schemeClr val="tx2"/>
              </a:solidFill>
              <a:latin typeface="Arial" charset="0"/>
              <a:ea typeface="ＭＳ Ｐゴシック" pitchFamily="50" charset="-128"/>
            </a:endParaRPr>
          </a:p>
        </p:txBody>
      </p:sp>
      <p:sp>
        <p:nvSpPr>
          <p:cNvPr id="364562" name="Rectangle 2"/>
          <p:cNvSpPr>
            <a:spLocks noChangeArrowheads="1"/>
          </p:cNvSpPr>
          <p:nvPr/>
        </p:nvSpPr>
        <p:spPr bwMode="auto">
          <a:xfrm>
            <a:off x="6672263" y="3573463"/>
            <a:ext cx="3059112" cy="360362"/>
          </a:xfrm>
          <a:prstGeom prst="rect">
            <a:avLst/>
          </a:prstGeom>
          <a:noFill/>
          <a:ln w="9525">
            <a:noFill/>
            <a:miter lim="800000"/>
            <a:headEnd/>
            <a:tailEnd/>
          </a:ln>
          <a:effectLst/>
        </p:spPr>
        <p:txBody>
          <a:bodyPr anchor="ctr"/>
          <a:lstStyle/>
          <a:p>
            <a:pPr algn="ctr" eaLnBrk="1" hangingPunct="1">
              <a:lnSpc>
                <a:spcPct val="70000"/>
              </a:lnSpc>
              <a:defRPr/>
            </a:pPr>
            <a:r>
              <a:rPr lang="en-US" altLang="ja-JP" sz="1200" b="1">
                <a:effectLst>
                  <a:outerShdw blurRad="38100" dist="38100" dir="2700000" algn="tl">
                    <a:srgbClr val="C0C0C0"/>
                  </a:outerShdw>
                </a:effectLst>
                <a:latin typeface="Times New Roman" pitchFamily="18" charset="0"/>
                <a:ea typeface="ＭＳ Ｐゴシック" pitchFamily="50" charset="-128"/>
              </a:rPr>
              <a:t>ABEM Terrameter SAS300B</a:t>
            </a:r>
            <a:endParaRPr lang="ja-JP" altLang="en-US" sz="1200" b="1">
              <a:latin typeface="Times New Roman" pitchFamily="18" charset="0"/>
              <a:ea typeface="ＭＳ Ｐゴシック" pitchFamily="50" charset="-128"/>
            </a:endParaRPr>
          </a:p>
        </p:txBody>
      </p:sp>
    </p:spTree>
    <p:extLst>
      <p:ext uri="{BB962C8B-B14F-4D97-AF65-F5344CB8AC3E}">
        <p14:creationId xmlns:p14="http://schemas.microsoft.com/office/powerpoint/2010/main" val="3345730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ctrTitle" idx="4294967295"/>
          </p:nvPr>
        </p:nvSpPr>
        <p:spPr>
          <a:xfrm>
            <a:off x="101600" y="216842"/>
            <a:ext cx="11998036" cy="719137"/>
          </a:xfrm>
        </p:spPr>
        <p:txBody>
          <a:bodyPr/>
          <a:lstStyle/>
          <a:p>
            <a:pPr algn="l" eaLnBrk="1" hangingPunct="1">
              <a:lnSpc>
                <a:spcPct val="70000"/>
              </a:lnSpc>
              <a:defRPr/>
            </a:pPr>
            <a:r>
              <a:rPr lang="en-US" altLang="ja-JP" sz="3200" b="1" dirty="0">
                <a:solidFill>
                  <a:srgbClr val="00B0F0"/>
                </a:solidFill>
                <a:effectLst>
                  <a:outerShdw blurRad="38100" dist="38100" dir="2700000" algn="tl">
                    <a:srgbClr val="C0C0C0"/>
                  </a:outerShdw>
                </a:effectLst>
              </a:rPr>
              <a:t>Theory and Practical operations the electrical resistivity method</a:t>
            </a:r>
          </a:p>
        </p:txBody>
      </p:sp>
      <p:pic>
        <p:nvPicPr>
          <p:cNvPr id="119811" name="Picture 3" descr="SANY0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1844676"/>
            <a:ext cx="136683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4" descr="SANY0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96975"/>
            <a:ext cx="1582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SANY07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9" y="4956176"/>
            <a:ext cx="19018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6" descr="SANY0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988" y="4141788"/>
            <a:ext cx="193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7" descr="CIMG03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789" y="1196976"/>
            <a:ext cx="24479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8" name="Rectangle 3"/>
          <p:cNvSpPr>
            <a:spLocks noChangeArrowheads="1"/>
          </p:cNvSpPr>
          <p:nvPr/>
        </p:nvSpPr>
        <p:spPr bwMode="auto">
          <a:xfrm>
            <a:off x="5232401" y="2873376"/>
            <a:ext cx="2087563" cy="358775"/>
          </a:xfrm>
          <a:prstGeom prst="rect">
            <a:avLst/>
          </a:prstGeom>
          <a:noFill/>
          <a:ln w="9525">
            <a:noFill/>
            <a:miter lim="800000"/>
            <a:headEnd/>
            <a:tailEnd/>
          </a:ln>
          <a:effectLst/>
        </p:spPr>
        <p:txBody>
          <a:bodyPr anchor="ctr"/>
          <a:lstStyle/>
          <a:p>
            <a:pPr algn="ctr" eaLnBrk="1" hangingPunct="1">
              <a:spcBef>
                <a:spcPct val="20000"/>
              </a:spcBef>
              <a:defRPr/>
            </a:pPr>
            <a:r>
              <a:rPr lang="en-US" altLang="ja-JP" sz="1400" b="1">
                <a:effectLst>
                  <a:outerShdw blurRad="38100" dist="38100" dir="2700000" algn="tl">
                    <a:srgbClr val="C0C0C0"/>
                  </a:outerShdw>
                </a:effectLst>
                <a:latin typeface="Times New Roman" pitchFamily="18" charset="0"/>
                <a:ea typeface="ＭＳ Ｐゴシック" pitchFamily="50" charset="-128"/>
              </a:rPr>
              <a:t>Electrode installation</a:t>
            </a:r>
            <a:endParaRPr lang="en-US" altLang="ja-JP" sz="1400" b="1">
              <a:latin typeface="Times New Roman" pitchFamily="18" charset="0"/>
              <a:ea typeface="ＭＳ Ｐゴシック" pitchFamily="50" charset="-128"/>
            </a:endParaRPr>
          </a:p>
        </p:txBody>
      </p:sp>
      <p:pic>
        <p:nvPicPr>
          <p:cNvPr id="119817" name="Picture 9" descr="CIMG04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0" y="1267619"/>
            <a:ext cx="2849563"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Rectangle 3"/>
          <p:cNvSpPr>
            <a:spLocks noChangeArrowheads="1"/>
          </p:cNvSpPr>
          <p:nvPr/>
        </p:nvSpPr>
        <p:spPr bwMode="auto">
          <a:xfrm>
            <a:off x="1992314" y="2852739"/>
            <a:ext cx="24479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ja-JP" sz="1400" b="1">
                <a:latin typeface="Times New Roman" panose="02020603050405020304" pitchFamily="18" charset="0"/>
              </a:rPr>
              <a:t>Survey points selection</a:t>
            </a:r>
            <a:endParaRPr lang="en-US" altLang="ja-JP"/>
          </a:p>
        </p:txBody>
      </p:sp>
      <p:sp>
        <p:nvSpPr>
          <p:cNvPr id="481291" name="Rectangle 3"/>
          <p:cNvSpPr>
            <a:spLocks noChangeArrowheads="1"/>
          </p:cNvSpPr>
          <p:nvPr/>
        </p:nvSpPr>
        <p:spPr bwMode="auto">
          <a:xfrm>
            <a:off x="7753351" y="2708276"/>
            <a:ext cx="2735263" cy="358775"/>
          </a:xfrm>
          <a:prstGeom prst="rect">
            <a:avLst/>
          </a:prstGeom>
          <a:noFill/>
          <a:ln w="9525">
            <a:noFill/>
            <a:miter lim="800000"/>
            <a:headEnd/>
            <a:tailEnd/>
          </a:ln>
          <a:effectLst/>
        </p:spPr>
        <p:txBody>
          <a:bodyPr anchor="ctr"/>
          <a:lstStyle/>
          <a:p>
            <a:pPr eaLnBrk="1" hangingPunct="1">
              <a:spcBef>
                <a:spcPct val="20000"/>
              </a:spcBef>
              <a:defRPr/>
            </a:pPr>
            <a:r>
              <a:rPr lang="en-US" altLang="ja-JP" sz="1400" b="1">
                <a:effectLst>
                  <a:outerShdw blurRad="38100" dist="38100" dir="2700000" algn="tl">
                    <a:srgbClr val="C0C0C0"/>
                  </a:outerShdw>
                </a:effectLst>
                <a:latin typeface="Times New Roman" pitchFamily="18" charset="0"/>
                <a:ea typeface="ＭＳ Ｐゴシック" pitchFamily="50" charset="-128"/>
              </a:rPr>
              <a:t>Watering of electrodes to reduce contact resistance</a:t>
            </a:r>
            <a:endParaRPr lang="en-US" altLang="ja-JP" sz="1400" b="1">
              <a:latin typeface="Times New Roman" pitchFamily="18" charset="0"/>
              <a:ea typeface="ＭＳ Ｐゴシック" pitchFamily="50" charset="-128"/>
            </a:endParaRPr>
          </a:p>
        </p:txBody>
      </p:sp>
      <p:sp>
        <p:nvSpPr>
          <p:cNvPr id="481292" name="Rectangle 3"/>
          <p:cNvSpPr>
            <a:spLocks noChangeArrowheads="1"/>
          </p:cNvSpPr>
          <p:nvPr/>
        </p:nvSpPr>
        <p:spPr bwMode="auto">
          <a:xfrm>
            <a:off x="7104064" y="6310314"/>
            <a:ext cx="2879725" cy="358775"/>
          </a:xfrm>
          <a:prstGeom prst="rect">
            <a:avLst/>
          </a:prstGeom>
          <a:noFill/>
          <a:ln w="9525">
            <a:noFill/>
            <a:miter lim="800000"/>
            <a:headEnd/>
            <a:tailEnd/>
          </a:ln>
          <a:effectLst/>
        </p:spPr>
        <p:txBody>
          <a:bodyPr anchor="ctr"/>
          <a:lstStyle/>
          <a:p>
            <a:pPr eaLnBrk="1" hangingPunct="1">
              <a:spcBef>
                <a:spcPct val="20000"/>
              </a:spcBef>
              <a:defRPr/>
            </a:pPr>
            <a:r>
              <a:rPr lang="en-US" altLang="ja-JP" sz="1400" b="1">
                <a:effectLst>
                  <a:outerShdw blurRad="38100" dist="38100" dir="2700000" algn="tl">
                    <a:srgbClr val="C0C0C0"/>
                  </a:outerShdw>
                </a:effectLst>
                <a:latin typeface="Times New Roman" pitchFamily="18" charset="0"/>
                <a:ea typeface="ＭＳ Ｐゴシック" pitchFamily="50" charset="-128"/>
              </a:rPr>
              <a:t>Electric investigation measurement</a:t>
            </a:r>
            <a:endParaRPr lang="en-US" altLang="ja-JP" sz="1400" b="1">
              <a:latin typeface="Times New Roman" pitchFamily="18" charset="0"/>
              <a:ea typeface="ＭＳ Ｐゴシック" pitchFamily="50" charset="-128"/>
            </a:endParaRPr>
          </a:p>
        </p:txBody>
      </p:sp>
      <p:pic>
        <p:nvPicPr>
          <p:cNvPr id="11982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850" y="3390901"/>
            <a:ext cx="194468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7850" y="5283201"/>
            <a:ext cx="2076450" cy="1241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9823"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7363" y="5168901"/>
            <a:ext cx="2159000" cy="1355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9824" name="Rectangle 3"/>
          <p:cNvSpPr>
            <a:spLocks noChangeArrowheads="1"/>
          </p:cNvSpPr>
          <p:nvPr/>
        </p:nvSpPr>
        <p:spPr bwMode="auto">
          <a:xfrm>
            <a:off x="4583114" y="6453189"/>
            <a:ext cx="15843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ja-JP" sz="1400" b="1">
                <a:latin typeface="Times New Roman" panose="02020603050405020304" pitchFamily="18" charset="0"/>
              </a:rPr>
              <a:t>Analytic example</a:t>
            </a:r>
          </a:p>
        </p:txBody>
      </p:sp>
      <p:pic>
        <p:nvPicPr>
          <p:cNvPr id="11982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1313" y="3460751"/>
            <a:ext cx="2303462" cy="14065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9826" name="Rectangle 3"/>
          <p:cNvSpPr>
            <a:spLocks noChangeArrowheads="1"/>
          </p:cNvSpPr>
          <p:nvPr/>
        </p:nvSpPr>
        <p:spPr bwMode="auto">
          <a:xfrm>
            <a:off x="1985964" y="4897439"/>
            <a:ext cx="15843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ja-JP" sz="1400" b="1">
                <a:latin typeface="Times New Roman" panose="02020603050405020304" pitchFamily="18" charset="0"/>
              </a:rPr>
              <a:t>Location map</a:t>
            </a:r>
          </a:p>
        </p:txBody>
      </p:sp>
      <p:sp>
        <p:nvSpPr>
          <p:cNvPr id="119827" name="Rectangle 3"/>
          <p:cNvSpPr>
            <a:spLocks noChangeArrowheads="1"/>
          </p:cNvSpPr>
          <p:nvPr/>
        </p:nvSpPr>
        <p:spPr bwMode="auto">
          <a:xfrm>
            <a:off x="1847850" y="6499226"/>
            <a:ext cx="194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ja-JP" sz="1400" b="1">
                <a:latin typeface="Times New Roman" panose="02020603050405020304" pitchFamily="18" charset="0"/>
              </a:rPr>
              <a:t>Cross-section</a:t>
            </a:r>
          </a:p>
        </p:txBody>
      </p:sp>
      <p:sp>
        <p:nvSpPr>
          <p:cNvPr id="481300" name="Rectangle 3"/>
          <p:cNvSpPr>
            <a:spLocks noChangeArrowheads="1"/>
          </p:cNvSpPr>
          <p:nvPr/>
        </p:nvSpPr>
        <p:spPr bwMode="auto">
          <a:xfrm>
            <a:off x="3954463" y="4832350"/>
            <a:ext cx="2520950" cy="287338"/>
          </a:xfrm>
          <a:prstGeom prst="rect">
            <a:avLst/>
          </a:prstGeom>
          <a:noFill/>
          <a:ln w="9525">
            <a:noFill/>
            <a:miter lim="800000"/>
            <a:headEnd/>
            <a:tailEnd/>
          </a:ln>
          <a:effectLst/>
        </p:spPr>
        <p:txBody>
          <a:bodyPr anchor="ctr"/>
          <a:lstStyle/>
          <a:p>
            <a:pPr algn="ctr" eaLnBrk="1" hangingPunct="1">
              <a:spcBef>
                <a:spcPct val="20000"/>
              </a:spcBef>
              <a:defRPr/>
            </a:pPr>
            <a:r>
              <a:rPr lang="en-US" altLang="ja-JP" sz="1400" b="1">
                <a:effectLst>
                  <a:outerShdw blurRad="38100" dist="38100" dir="2700000" algn="tl">
                    <a:srgbClr val="C0C0C0"/>
                  </a:outerShdw>
                </a:effectLst>
                <a:latin typeface="Times New Roman" pitchFamily="18" charset="0"/>
                <a:ea typeface="ＭＳ Ｐゴシック" pitchFamily="50" charset="-128"/>
              </a:rPr>
              <a:t>Apparent resistivity profile</a:t>
            </a:r>
            <a:endParaRPr lang="en-US" altLang="ja-JP" sz="1400" b="1">
              <a:latin typeface="Times New Roman" pitchFamily="18" charset="0"/>
              <a:ea typeface="ＭＳ Ｐゴシック" pitchFamily="50" charset="-128"/>
            </a:endParaRPr>
          </a:p>
        </p:txBody>
      </p:sp>
      <p:sp>
        <p:nvSpPr>
          <p:cNvPr id="119829" name="AutoShape 21"/>
          <p:cNvSpPr>
            <a:spLocks noChangeArrowheads="1"/>
          </p:cNvSpPr>
          <p:nvPr/>
        </p:nvSpPr>
        <p:spPr bwMode="auto">
          <a:xfrm>
            <a:off x="4640263" y="2952750"/>
            <a:ext cx="360362" cy="21748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9830" name="AutoShape 22"/>
          <p:cNvSpPr>
            <a:spLocks noChangeArrowheads="1"/>
          </p:cNvSpPr>
          <p:nvPr/>
        </p:nvSpPr>
        <p:spPr bwMode="auto">
          <a:xfrm>
            <a:off x="7175501" y="3141664"/>
            <a:ext cx="360363" cy="2174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9831" name="AutoShape 23"/>
          <p:cNvSpPr>
            <a:spLocks noChangeArrowheads="1"/>
          </p:cNvSpPr>
          <p:nvPr/>
        </p:nvSpPr>
        <p:spPr bwMode="auto">
          <a:xfrm rot="5400000">
            <a:off x="9191626" y="3140076"/>
            <a:ext cx="360362" cy="2174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9832" name="AutoShape 24"/>
          <p:cNvSpPr>
            <a:spLocks noChangeArrowheads="1"/>
          </p:cNvSpPr>
          <p:nvPr/>
        </p:nvSpPr>
        <p:spPr bwMode="auto">
          <a:xfrm rot="10800000">
            <a:off x="7391401" y="5875339"/>
            <a:ext cx="360363" cy="2174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9833" name="Picture 25" descr="CIMG06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3138" y="3500439"/>
            <a:ext cx="16065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6" name="Rectangle 3"/>
          <p:cNvSpPr>
            <a:spLocks noChangeArrowheads="1"/>
          </p:cNvSpPr>
          <p:nvPr/>
        </p:nvSpPr>
        <p:spPr bwMode="auto">
          <a:xfrm>
            <a:off x="8759826" y="4365626"/>
            <a:ext cx="1800225" cy="358775"/>
          </a:xfrm>
          <a:prstGeom prst="rect">
            <a:avLst/>
          </a:prstGeom>
          <a:noFill/>
          <a:ln w="9525">
            <a:noFill/>
            <a:miter lim="800000"/>
            <a:headEnd/>
            <a:tailEnd/>
          </a:ln>
          <a:effectLst/>
        </p:spPr>
        <p:txBody>
          <a:bodyPr anchor="ctr"/>
          <a:lstStyle/>
          <a:p>
            <a:pPr eaLnBrk="1" hangingPunct="1">
              <a:spcBef>
                <a:spcPct val="20000"/>
              </a:spcBef>
              <a:defRPr/>
            </a:pPr>
            <a:r>
              <a:rPr lang="en-US" altLang="ja-JP" sz="1400" b="1">
                <a:effectLst>
                  <a:outerShdw blurRad="38100" dist="38100" dir="2700000" algn="tl">
                    <a:srgbClr val="C0C0C0"/>
                  </a:outerShdw>
                </a:effectLst>
                <a:latin typeface="Times New Roman" pitchFamily="18" charset="0"/>
                <a:ea typeface="ＭＳ Ｐゴシック" pitchFamily="50" charset="-128"/>
              </a:rPr>
              <a:t>Electrode spreading</a:t>
            </a:r>
            <a:endParaRPr lang="en-US" altLang="ja-JP" sz="1400" b="1">
              <a:latin typeface="Times New Roman" pitchFamily="18" charset="0"/>
              <a:ea typeface="ＭＳ Ｐゴシック" pitchFamily="50" charset="-128"/>
            </a:endParaRPr>
          </a:p>
        </p:txBody>
      </p:sp>
    </p:spTree>
    <p:extLst>
      <p:ext uri="{BB962C8B-B14F-4D97-AF65-F5344CB8AC3E}">
        <p14:creationId xmlns:p14="http://schemas.microsoft.com/office/powerpoint/2010/main" val="405127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58760"/>
            <a:ext cx="9404723" cy="1400530"/>
          </a:xfrm>
        </p:spPr>
        <p:txBody>
          <a:bodyPr/>
          <a:lstStyle/>
          <a:p>
            <a:r>
              <a:rPr lang="en-US" b="1" dirty="0">
                <a:solidFill>
                  <a:srgbClr val="00B0F0"/>
                </a:solidFill>
              </a:rPr>
              <a:t>Overview of Geology of Nigeria</a:t>
            </a:r>
          </a:p>
        </p:txBody>
      </p:sp>
      <p:pic>
        <p:nvPicPr>
          <p:cNvPr id="5" name="Content Placeholder 4" descr="C:\Users\Omogbemi Yaya\Downloads\Geological-map-of-Nigeria-The-studied-area-lies-within-the-crystalline-basement-complex.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7928" y="1136074"/>
            <a:ext cx="5606472" cy="4775200"/>
          </a:xfrm>
          <a:prstGeom prst="rect">
            <a:avLst/>
          </a:prstGeom>
          <a:noFill/>
          <a:ln>
            <a:noFill/>
          </a:ln>
        </p:spPr>
      </p:pic>
      <p:sp>
        <p:nvSpPr>
          <p:cNvPr id="7" name="Rectangle 2"/>
          <p:cNvSpPr>
            <a:spLocks noChangeArrowheads="1"/>
          </p:cNvSpPr>
          <p:nvPr/>
        </p:nvSpPr>
        <p:spPr bwMode="auto">
          <a:xfrm>
            <a:off x="6336145" y="1136074"/>
            <a:ext cx="5800001" cy="5495635"/>
          </a:xfrm>
          <a:prstGeom prst="rect">
            <a:avLst/>
          </a:prstGeom>
          <a:noFill/>
          <a:ln w="158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l" eaLnBrk="1" hangingPunct="1"/>
            <a:r>
              <a:rPr lang="en-GB" altLang="ja-JP" sz="2400" b="1" dirty="0">
                <a:solidFill>
                  <a:srgbClr val="CC6600"/>
                </a:solidFill>
              </a:rPr>
              <a:t>ROCK TYPES/CYCLES</a:t>
            </a:r>
            <a:r>
              <a:rPr lang="en-GB" altLang="ja-JP" sz="2400" dirty="0">
                <a:solidFill>
                  <a:srgbClr val="CC6600"/>
                </a:solidFill>
              </a:rPr>
              <a:t>; </a:t>
            </a:r>
            <a:br>
              <a:rPr lang="en-US" altLang="ja-JP" sz="2400" dirty="0">
                <a:solidFill>
                  <a:srgbClr val="CC6600"/>
                </a:solidFill>
              </a:rPr>
            </a:br>
            <a:r>
              <a:rPr lang="en-GB" altLang="ja-JP" sz="2400" b="1" dirty="0">
                <a:solidFill>
                  <a:schemeClr val="tx2"/>
                </a:solidFill>
              </a:rPr>
              <a:t>☆Igneous Rocks</a:t>
            </a:r>
            <a:br>
              <a:rPr lang="en-GB" altLang="ja-JP" sz="2400" dirty="0">
                <a:solidFill>
                  <a:schemeClr val="tx2"/>
                </a:solidFill>
              </a:rPr>
            </a:br>
            <a:r>
              <a:rPr lang="en-GB" altLang="ja-JP" sz="2400" dirty="0">
                <a:solidFill>
                  <a:schemeClr val="tx2"/>
                </a:solidFill>
              </a:rPr>
              <a:t>Those which are formed by the molten rock materials (Magma). e.g. Granite, basalt, dolerite, diorite, gabbro </a:t>
            </a:r>
            <a:r>
              <a:rPr lang="en-GB" altLang="ja-JP" sz="2400" dirty="0" err="1">
                <a:solidFill>
                  <a:schemeClr val="tx2"/>
                </a:solidFill>
              </a:rPr>
              <a:t>e.t.c</a:t>
            </a:r>
            <a:r>
              <a:rPr lang="en-GB" altLang="ja-JP" sz="2400" dirty="0">
                <a:solidFill>
                  <a:schemeClr val="tx2"/>
                </a:solidFill>
              </a:rPr>
              <a:t>.</a:t>
            </a:r>
            <a:br>
              <a:rPr lang="en-GB" altLang="ja-JP" sz="2400" b="1" dirty="0">
                <a:solidFill>
                  <a:schemeClr val="tx2"/>
                </a:solidFill>
              </a:rPr>
            </a:br>
            <a:r>
              <a:rPr lang="en-GB" altLang="ja-JP" sz="2400" b="1" dirty="0">
                <a:solidFill>
                  <a:schemeClr val="tx2"/>
                </a:solidFill>
              </a:rPr>
              <a:t>☆Sedimentary Rocks</a:t>
            </a:r>
            <a:br>
              <a:rPr lang="en-GB" altLang="ja-JP" sz="2400" dirty="0">
                <a:solidFill>
                  <a:schemeClr val="tx2"/>
                </a:solidFill>
              </a:rPr>
            </a:br>
            <a:r>
              <a:rPr lang="en-GB" altLang="ja-JP" sz="2400" dirty="0">
                <a:solidFill>
                  <a:schemeClr val="tx2"/>
                </a:solidFill>
              </a:rPr>
              <a:t>Those which are produced by the deposition and accumulation of debris transported by rivers, ice, wind </a:t>
            </a:r>
            <a:r>
              <a:rPr lang="en-GB" altLang="ja-JP" sz="2400" dirty="0" err="1">
                <a:solidFill>
                  <a:schemeClr val="tx2"/>
                </a:solidFill>
              </a:rPr>
              <a:t>e.t.c</a:t>
            </a:r>
            <a:r>
              <a:rPr lang="en-GB" altLang="ja-JP" sz="2400" dirty="0">
                <a:solidFill>
                  <a:schemeClr val="tx2"/>
                </a:solidFill>
              </a:rPr>
              <a:t>. e.g. sandstones, </a:t>
            </a:r>
            <a:r>
              <a:rPr lang="en-GB" altLang="ja-JP" sz="2400" dirty="0" err="1">
                <a:solidFill>
                  <a:schemeClr val="tx2"/>
                </a:solidFill>
              </a:rPr>
              <a:t>limestones</a:t>
            </a:r>
            <a:r>
              <a:rPr lang="en-GB" altLang="ja-JP" sz="2400" dirty="0">
                <a:solidFill>
                  <a:schemeClr val="tx2"/>
                </a:solidFill>
              </a:rPr>
              <a:t>, </a:t>
            </a:r>
            <a:r>
              <a:rPr lang="en-GB" altLang="ja-JP" sz="2400" dirty="0" err="1">
                <a:solidFill>
                  <a:schemeClr val="tx2"/>
                </a:solidFill>
              </a:rPr>
              <a:t>shales</a:t>
            </a:r>
            <a:r>
              <a:rPr lang="en-GB" altLang="ja-JP" sz="2400" dirty="0">
                <a:solidFill>
                  <a:schemeClr val="tx2"/>
                </a:solidFill>
              </a:rPr>
              <a:t>,  </a:t>
            </a:r>
            <a:r>
              <a:rPr lang="en-GB" altLang="ja-JP" sz="2400" dirty="0" err="1">
                <a:solidFill>
                  <a:schemeClr val="tx2"/>
                </a:solidFill>
              </a:rPr>
              <a:t>e.t.c</a:t>
            </a:r>
            <a:r>
              <a:rPr lang="en-GB" altLang="ja-JP" sz="2400" dirty="0">
                <a:solidFill>
                  <a:schemeClr val="tx2"/>
                </a:solidFill>
              </a:rPr>
              <a:t>. </a:t>
            </a:r>
            <a:br>
              <a:rPr lang="en-GB" altLang="ja-JP" sz="2400" b="1" dirty="0">
                <a:solidFill>
                  <a:schemeClr val="tx2"/>
                </a:solidFill>
              </a:rPr>
            </a:br>
            <a:r>
              <a:rPr lang="en-GB" altLang="ja-JP" sz="2400" b="1" dirty="0">
                <a:solidFill>
                  <a:schemeClr val="tx2"/>
                </a:solidFill>
              </a:rPr>
              <a:t>☆Metamorphic Rocks</a:t>
            </a:r>
            <a:br>
              <a:rPr lang="en-GB" altLang="ja-JP" sz="2400" b="1" dirty="0">
                <a:solidFill>
                  <a:schemeClr val="tx2"/>
                </a:solidFill>
              </a:rPr>
            </a:br>
            <a:r>
              <a:rPr lang="en-GB" altLang="ja-JP" sz="2400" dirty="0">
                <a:solidFill>
                  <a:schemeClr val="tx2"/>
                </a:solidFill>
              </a:rPr>
              <a:t>Those which are formed from the alteration of igneous and sedimentary rocks by heat and pressure. e.g. gneisses, </a:t>
            </a:r>
            <a:r>
              <a:rPr lang="en-GB" altLang="ja-JP" sz="2400" dirty="0" err="1">
                <a:solidFill>
                  <a:schemeClr val="tx2"/>
                </a:solidFill>
              </a:rPr>
              <a:t>migmatites</a:t>
            </a:r>
            <a:r>
              <a:rPr lang="en-GB" altLang="ja-JP" sz="2400" dirty="0">
                <a:solidFill>
                  <a:schemeClr val="tx2"/>
                </a:solidFill>
              </a:rPr>
              <a:t>, slate, marble. </a:t>
            </a:r>
            <a:r>
              <a:rPr lang="en-GB" altLang="ja-JP" sz="2400" dirty="0" err="1">
                <a:solidFill>
                  <a:schemeClr val="tx2"/>
                </a:solidFill>
              </a:rPr>
              <a:t>e.t.c</a:t>
            </a:r>
            <a:r>
              <a:rPr lang="en-GB" altLang="ja-JP" sz="2400" dirty="0">
                <a:solidFill>
                  <a:schemeClr val="tx2"/>
                </a:solidFill>
              </a:rPr>
              <a:t>.</a:t>
            </a:r>
            <a:endParaRPr lang="en-US" altLang="ja-JP" sz="2400" dirty="0">
              <a:solidFill>
                <a:schemeClr val="tx2"/>
              </a:solidFill>
            </a:endParaRPr>
          </a:p>
        </p:txBody>
      </p:sp>
      <p:sp>
        <p:nvSpPr>
          <p:cNvPr id="3" name="TextBox 2"/>
          <p:cNvSpPr txBox="1"/>
          <p:nvPr/>
        </p:nvSpPr>
        <p:spPr>
          <a:xfrm>
            <a:off x="157018" y="6059064"/>
            <a:ext cx="6908799" cy="461665"/>
          </a:xfrm>
          <a:prstGeom prst="rect">
            <a:avLst/>
          </a:prstGeom>
          <a:noFill/>
        </p:spPr>
        <p:txBody>
          <a:bodyPr wrap="square" rtlCol="0">
            <a:spAutoFit/>
          </a:bodyPr>
          <a:lstStyle/>
          <a:p>
            <a:r>
              <a:rPr lang="en-US" sz="2400" dirty="0"/>
              <a:t>A generalized geological map of Nigeria</a:t>
            </a:r>
          </a:p>
        </p:txBody>
      </p:sp>
    </p:spTree>
    <p:extLst>
      <p:ext uri="{BB962C8B-B14F-4D97-AF65-F5344CB8AC3E}">
        <p14:creationId xmlns:p14="http://schemas.microsoft.com/office/powerpoint/2010/main" val="3938518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ChangeArrowheads="1"/>
          </p:cNvSpPr>
          <p:nvPr/>
        </p:nvSpPr>
        <p:spPr bwMode="auto">
          <a:xfrm>
            <a:off x="193965" y="696583"/>
            <a:ext cx="11859490" cy="71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nSpc>
                <a:spcPct val="70000"/>
              </a:lnSpc>
              <a:buNone/>
            </a:pPr>
            <a:r>
              <a:rPr lang="en-US" altLang="ja-JP" sz="2800" b="1" dirty="0">
                <a:solidFill>
                  <a:srgbClr val="00B0F0"/>
                </a:solidFill>
              </a:rPr>
              <a:t>The plots below show resistivity distribution of 3 layer structures and appearances of resistivity curves -  </a:t>
            </a:r>
            <a:r>
              <a:rPr lang="en-US" altLang="ja-JP" sz="2800" b="1" dirty="0">
                <a:solidFill>
                  <a:srgbClr val="FFC000"/>
                </a:solidFill>
              </a:rPr>
              <a:t>Rough visualization of  structure can be estimated as shown in the figures from the resistivity curves. </a:t>
            </a:r>
          </a:p>
          <a:p>
            <a:pPr eaLnBrk="1" hangingPunct="1">
              <a:lnSpc>
                <a:spcPct val="70000"/>
              </a:lnSpc>
              <a:buFontTx/>
              <a:buNone/>
            </a:pPr>
            <a:endParaRPr lang="en-US" altLang="ja-JP" sz="2800" b="1" dirty="0">
              <a:solidFill>
                <a:srgbClr val="00B0F0"/>
              </a:solidFill>
            </a:endParaRPr>
          </a:p>
        </p:txBody>
      </p:sp>
      <p:pic>
        <p:nvPicPr>
          <p:cNvPr id="121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63" y="1703672"/>
            <a:ext cx="11463688" cy="4940101"/>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01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ctrTitle" idx="4294967295"/>
          </p:nvPr>
        </p:nvSpPr>
        <p:spPr>
          <a:xfrm>
            <a:off x="134754" y="516338"/>
            <a:ext cx="12057246" cy="719137"/>
          </a:xfrm>
        </p:spPr>
        <p:txBody>
          <a:bodyPr/>
          <a:lstStyle/>
          <a:p>
            <a:pPr>
              <a:lnSpc>
                <a:spcPct val="70000"/>
              </a:lnSpc>
              <a:defRPr/>
            </a:pPr>
            <a:r>
              <a:rPr lang="en-US" altLang="ja-JP" sz="3600" b="1" dirty="0">
                <a:solidFill>
                  <a:srgbClr val="00B0F0"/>
                </a:solidFill>
                <a:effectLst>
                  <a:outerShdw blurRad="38100" dist="38100" dir="2700000" algn="tl">
                    <a:srgbClr val="C0C0C0"/>
                  </a:outerShdw>
                </a:effectLst>
              </a:rPr>
              <a:t>Report writing - </a:t>
            </a:r>
            <a:r>
              <a:rPr lang="en-US" altLang="ja-JP" sz="3600" b="1" dirty="0">
                <a:solidFill>
                  <a:srgbClr val="FFC000"/>
                </a:solidFill>
                <a:effectLst>
                  <a:outerShdw blurRad="38100" dist="38100" dir="2700000" algn="tl">
                    <a:srgbClr val="C0C0C0"/>
                  </a:outerShdw>
                </a:effectLst>
              </a:rPr>
              <a:t>Example of </a:t>
            </a:r>
            <a:r>
              <a:rPr lang="en-US" altLang="ja-JP" sz="3600" b="1" dirty="0" err="1">
                <a:solidFill>
                  <a:srgbClr val="FFC000"/>
                </a:solidFill>
                <a:effectLst>
                  <a:outerShdw blurRad="38100" dist="38100" dir="2700000" algn="tl">
                    <a:srgbClr val="C0C0C0"/>
                  </a:outerShdw>
                </a:effectLst>
              </a:rPr>
              <a:t>georesistivity</a:t>
            </a:r>
            <a:r>
              <a:rPr lang="en-US" altLang="ja-JP" sz="3600" b="1" dirty="0">
                <a:solidFill>
                  <a:srgbClr val="FFC000"/>
                </a:solidFill>
                <a:effectLst>
                  <a:outerShdw blurRad="38100" dist="38100" dir="2700000" algn="tl">
                    <a:srgbClr val="C0C0C0"/>
                  </a:outerShdw>
                </a:effectLst>
              </a:rPr>
              <a:t> cross-sections </a:t>
            </a:r>
          </a:p>
        </p:txBody>
      </p:sp>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9" y="1654846"/>
            <a:ext cx="6495633" cy="425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892" y="2070659"/>
            <a:ext cx="5024139" cy="3290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96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41" y="81835"/>
            <a:ext cx="6059059" cy="3576637"/>
          </a:xfrm>
          <a:prstGeom prst="rect">
            <a:avLst/>
          </a:prstGeom>
        </p:spPr>
      </p:pic>
      <p:pic>
        <p:nvPicPr>
          <p:cNvPr id="5" name="Picture 4"/>
          <p:cNvPicPr>
            <a:picLocks noChangeAspect="1"/>
          </p:cNvPicPr>
          <p:nvPr/>
        </p:nvPicPr>
        <p:blipFill>
          <a:blip r:embed="rId3"/>
          <a:stretch>
            <a:fillRect/>
          </a:stretch>
        </p:blipFill>
        <p:spPr>
          <a:xfrm>
            <a:off x="286327" y="3805382"/>
            <a:ext cx="5911273" cy="2854035"/>
          </a:xfrm>
          <a:prstGeom prst="rect">
            <a:avLst/>
          </a:prstGeom>
        </p:spPr>
      </p:pic>
      <p:pic>
        <p:nvPicPr>
          <p:cNvPr id="6" name="Picture 5"/>
          <p:cNvPicPr>
            <a:picLocks noChangeAspect="1"/>
          </p:cNvPicPr>
          <p:nvPr/>
        </p:nvPicPr>
        <p:blipFill>
          <a:blip r:embed="rId4"/>
          <a:stretch>
            <a:fillRect/>
          </a:stretch>
        </p:blipFill>
        <p:spPr>
          <a:xfrm>
            <a:off x="6276704" y="81835"/>
            <a:ext cx="4663352" cy="2855329"/>
          </a:xfrm>
          <a:prstGeom prst="rect">
            <a:avLst/>
          </a:prstGeom>
        </p:spPr>
      </p:pic>
      <p:pic>
        <p:nvPicPr>
          <p:cNvPr id="7" name="Picture 6"/>
          <p:cNvPicPr>
            <a:picLocks noChangeAspect="1"/>
          </p:cNvPicPr>
          <p:nvPr/>
        </p:nvPicPr>
        <p:blipFill>
          <a:blip r:embed="rId5"/>
          <a:stretch>
            <a:fillRect/>
          </a:stretch>
        </p:blipFill>
        <p:spPr>
          <a:xfrm>
            <a:off x="6276704" y="2937164"/>
            <a:ext cx="5425769" cy="3871086"/>
          </a:xfrm>
          <a:prstGeom prst="rect">
            <a:avLst/>
          </a:prstGeom>
        </p:spPr>
      </p:pic>
    </p:spTree>
    <p:extLst>
      <p:ext uri="{BB962C8B-B14F-4D97-AF65-F5344CB8AC3E}">
        <p14:creationId xmlns:p14="http://schemas.microsoft.com/office/powerpoint/2010/main" val="1083544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8" y="120078"/>
            <a:ext cx="11767127" cy="683486"/>
          </a:xfrm>
        </p:spPr>
        <p:txBody>
          <a:bodyPr/>
          <a:lstStyle/>
          <a:p>
            <a:r>
              <a:rPr lang="en-US" sz="2800" b="1" dirty="0">
                <a:solidFill>
                  <a:srgbClr val="00B0F0"/>
                </a:solidFill>
              </a:rPr>
              <a:t>Procedures for Groundwater Development through boreholes</a:t>
            </a:r>
          </a:p>
        </p:txBody>
      </p:sp>
      <p:sp>
        <p:nvSpPr>
          <p:cNvPr id="3" name="Content Placeholder 2"/>
          <p:cNvSpPr>
            <a:spLocks noGrp="1"/>
          </p:cNvSpPr>
          <p:nvPr>
            <p:ph idx="1"/>
          </p:nvPr>
        </p:nvSpPr>
        <p:spPr>
          <a:xfrm>
            <a:off x="157019" y="738908"/>
            <a:ext cx="11942618" cy="4179451"/>
          </a:xfrm>
        </p:spPr>
        <p:txBody>
          <a:bodyPr>
            <a:noAutofit/>
          </a:bodyPr>
          <a:lstStyle/>
          <a:p>
            <a:r>
              <a:rPr lang="en-US" dirty="0"/>
              <a:t>Borehole drilling point sited</a:t>
            </a:r>
          </a:p>
          <a:p>
            <a:r>
              <a:rPr lang="en-US" dirty="0"/>
              <a:t>Mobilization of drilling equipment and accessories</a:t>
            </a:r>
          </a:p>
          <a:p>
            <a:r>
              <a:rPr lang="en-US" dirty="0"/>
              <a:t>Site preparation (Equipment positioning and digging of mud mixing and cuttings settling pits)</a:t>
            </a:r>
          </a:p>
          <a:p>
            <a:r>
              <a:rPr lang="en-US" dirty="0"/>
              <a:t>Drilling proper to the required depth using rotary or Down the Hole Hammering or both</a:t>
            </a:r>
          </a:p>
          <a:p>
            <a:r>
              <a:rPr lang="en-US" dirty="0"/>
              <a:t>Design of the borehole structure</a:t>
            </a:r>
          </a:p>
          <a:p>
            <a:r>
              <a:rPr lang="en-US" dirty="0"/>
              <a:t>Installation of casings and screens (</a:t>
            </a:r>
            <a:r>
              <a:rPr lang="en-US" dirty="0" err="1"/>
              <a:t>pVC</a:t>
            </a:r>
            <a:r>
              <a:rPr lang="en-US" dirty="0"/>
              <a:t> or steel or stainless steel)</a:t>
            </a:r>
          </a:p>
          <a:p>
            <a:r>
              <a:rPr lang="en-US" dirty="0"/>
              <a:t>Gravel packing (preferably, river sands and not rock chippings)</a:t>
            </a:r>
          </a:p>
          <a:p>
            <a:r>
              <a:rPr lang="en-US" dirty="0"/>
              <a:t>Borehole development (by backwashing, </a:t>
            </a:r>
            <a:r>
              <a:rPr lang="en-US" dirty="0" err="1"/>
              <a:t>overpumping</a:t>
            </a:r>
            <a:r>
              <a:rPr lang="en-US" dirty="0"/>
              <a:t>, surging </a:t>
            </a:r>
            <a:r>
              <a:rPr lang="en-US" dirty="0" err="1"/>
              <a:t>etc</a:t>
            </a:r>
            <a:r>
              <a:rPr lang="en-US" dirty="0"/>
              <a:t>)</a:t>
            </a:r>
          </a:p>
          <a:p>
            <a:r>
              <a:rPr lang="en-US" dirty="0"/>
              <a:t>Grouting of the top annular space with concrete mixture</a:t>
            </a:r>
          </a:p>
          <a:p>
            <a:r>
              <a:rPr lang="en-US" dirty="0"/>
              <a:t>Pumping test (Step drawdown test, constant discharge test and recovery test)</a:t>
            </a:r>
          </a:p>
          <a:p>
            <a:r>
              <a:rPr lang="en-US" dirty="0"/>
              <a:t>Water quality tests (</a:t>
            </a:r>
            <a:r>
              <a:rPr lang="en-US" dirty="0" err="1"/>
              <a:t>Physico</a:t>
            </a:r>
            <a:r>
              <a:rPr lang="en-US" dirty="0"/>
              <a:t>-chemical and microbiological examinations using appropriate field protocols for sample collections and accredited laboratory for analyses)</a:t>
            </a:r>
          </a:p>
          <a:p>
            <a:r>
              <a:rPr lang="en-US" dirty="0"/>
              <a:t>Report writing</a:t>
            </a:r>
          </a:p>
          <a:p>
            <a:r>
              <a:rPr lang="en-US" dirty="0"/>
              <a:t>Commissioning of the scheme</a:t>
            </a:r>
          </a:p>
          <a:p>
            <a:endParaRPr lang="en-US" dirty="0"/>
          </a:p>
          <a:p>
            <a:endParaRPr lang="en-US" dirty="0"/>
          </a:p>
        </p:txBody>
      </p:sp>
    </p:spTree>
    <p:extLst>
      <p:ext uri="{BB962C8B-B14F-4D97-AF65-F5344CB8AC3E}">
        <p14:creationId xmlns:p14="http://schemas.microsoft.com/office/powerpoint/2010/main" val="65675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43" y="-9235"/>
            <a:ext cx="3971630" cy="2965520"/>
          </a:xfrm>
          <a:prstGeom prst="rect">
            <a:avLst/>
          </a:prstGeom>
        </p:spPr>
      </p:pic>
      <p:pic>
        <p:nvPicPr>
          <p:cNvPr id="3" name="Picture 2"/>
          <p:cNvPicPr>
            <a:picLocks noChangeAspect="1"/>
          </p:cNvPicPr>
          <p:nvPr/>
        </p:nvPicPr>
        <p:blipFill>
          <a:blip r:embed="rId3"/>
          <a:stretch>
            <a:fillRect/>
          </a:stretch>
        </p:blipFill>
        <p:spPr>
          <a:xfrm>
            <a:off x="4090388" y="18471"/>
            <a:ext cx="4157685" cy="2965520"/>
          </a:xfrm>
          <a:prstGeom prst="rect">
            <a:avLst/>
          </a:prstGeom>
        </p:spPr>
      </p:pic>
      <p:pic>
        <p:nvPicPr>
          <p:cNvPr id="4" name="Picture 3"/>
          <p:cNvPicPr>
            <a:picLocks noChangeAspect="1"/>
          </p:cNvPicPr>
          <p:nvPr/>
        </p:nvPicPr>
        <p:blipFill>
          <a:blip r:embed="rId4"/>
          <a:stretch>
            <a:fillRect/>
          </a:stretch>
        </p:blipFill>
        <p:spPr>
          <a:xfrm>
            <a:off x="8340430" y="-18475"/>
            <a:ext cx="3851570" cy="2974759"/>
          </a:xfrm>
          <a:prstGeom prst="rect">
            <a:avLst/>
          </a:prstGeom>
        </p:spPr>
      </p:pic>
      <p:pic>
        <p:nvPicPr>
          <p:cNvPr id="5" name="Picture 4"/>
          <p:cNvPicPr>
            <a:picLocks noChangeAspect="1"/>
          </p:cNvPicPr>
          <p:nvPr/>
        </p:nvPicPr>
        <p:blipFill>
          <a:blip r:embed="rId5"/>
          <a:stretch>
            <a:fillRect/>
          </a:stretch>
        </p:blipFill>
        <p:spPr>
          <a:xfrm>
            <a:off x="20522" y="3965134"/>
            <a:ext cx="4069866" cy="2888243"/>
          </a:xfrm>
          <a:prstGeom prst="rect">
            <a:avLst/>
          </a:prstGeom>
        </p:spPr>
      </p:pic>
      <p:pic>
        <p:nvPicPr>
          <p:cNvPr id="6" name="Picture 5"/>
          <p:cNvPicPr>
            <a:picLocks noChangeAspect="1"/>
          </p:cNvPicPr>
          <p:nvPr/>
        </p:nvPicPr>
        <p:blipFill>
          <a:blip r:embed="rId6"/>
          <a:stretch>
            <a:fillRect/>
          </a:stretch>
        </p:blipFill>
        <p:spPr>
          <a:xfrm>
            <a:off x="4156364" y="3974369"/>
            <a:ext cx="4172785" cy="2883635"/>
          </a:xfrm>
          <a:prstGeom prst="rect">
            <a:avLst/>
          </a:prstGeom>
        </p:spPr>
      </p:pic>
      <p:pic>
        <p:nvPicPr>
          <p:cNvPr id="7" name="Picture 6"/>
          <p:cNvPicPr>
            <a:picLocks noChangeAspect="1"/>
          </p:cNvPicPr>
          <p:nvPr/>
        </p:nvPicPr>
        <p:blipFill>
          <a:blip r:embed="rId7"/>
          <a:stretch>
            <a:fillRect/>
          </a:stretch>
        </p:blipFill>
        <p:spPr>
          <a:xfrm>
            <a:off x="8377385" y="3965132"/>
            <a:ext cx="3823859" cy="2888249"/>
          </a:xfrm>
          <a:prstGeom prst="rect">
            <a:avLst/>
          </a:prstGeom>
        </p:spPr>
      </p:pic>
    </p:spTree>
    <p:extLst>
      <p:ext uri="{BB962C8B-B14F-4D97-AF65-F5344CB8AC3E}">
        <p14:creationId xmlns:p14="http://schemas.microsoft.com/office/powerpoint/2010/main" val="157420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272" y="330655"/>
            <a:ext cx="11536218" cy="6189757"/>
          </a:xfrm>
          <a:prstGeom prst="rect">
            <a:avLst/>
          </a:prstGeom>
        </p:spPr>
      </p:pic>
    </p:spTree>
    <p:extLst>
      <p:ext uri="{BB962C8B-B14F-4D97-AF65-F5344CB8AC3E}">
        <p14:creationId xmlns:p14="http://schemas.microsoft.com/office/powerpoint/2010/main" val="1775463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100CANON\IMG_0540.JPG"/>
          <p:cNvPicPr/>
          <p:nvPr/>
        </p:nvPicPr>
        <p:blipFill>
          <a:blip r:embed="rId2">
            <a:extLst>
              <a:ext uri="{28A0092B-C50C-407E-A947-70E740481C1C}">
                <a14:useLocalDpi xmlns:a14="http://schemas.microsoft.com/office/drawing/2010/main" val="0"/>
              </a:ext>
            </a:extLst>
          </a:blip>
          <a:srcRect/>
          <a:stretch>
            <a:fillRect/>
          </a:stretch>
        </p:blipFill>
        <p:spPr bwMode="auto">
          <a:xfrm>
            <a:off x="332509" y="258619"/>
            <a:ext cx="4091709" cy="3195781"/>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490" y="258620"/>
            <a:ext cx="3778438" cy="31957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018" y="3492388"/>
            <a:ext cx="4094200" cy="3102360"/>
          </a:xfrm>
          <a:prstGeom prst="rect">
            <a:avLst/>
          </a:prstGeom>
        </p:spPr>
      </p:pic>
      <p:pic>
        <p:nvPicPr>
          <p:cNvPr id="5" name="Picture 4" descr="D:\100CANON\IMG_0539.JPG"/>
          <p:cNvPicPr/>
          <p:nvPr/>
        </p:nvPicPr>
        <p:blipFill>
          <a:blip r:embed="rId5">
            <a:extLst>
              <a:ext uri="{28A0092B-C50C-407E-A947-70E740481C1C}">
                <a14:useLocalDpi xmlns:a14="http://schemas.microsoft.com/office/drawing/2010/main" val="0"/>
              </a:ext>
            </a:extLst>
          </a:blip>
          <a:srcRect/>
          <a:stretch>
            <a:fillRect/>
          </a:stretch>
        </p:blipFill>
        <p:spPr bwMode="auto">
          <a:xfrm>
            <a:off x="4737489" y="3620655"/>
            <a:ext cx="3778439" cy="2974093"/>
          </a:xfrm>
          <a:prstGeom prst="rect">
            <a:avLst/>
          </a:prstGeom>
          <a:noFill/>
          <a:ln>
            <a:noFill/>
          </a:ln>
        </p:spPr>
      </p:pic>
      <p:pic>
        <p:nvPicPr>
          <p:cNvPr id="6" name="Picture 5" descr="D:\100CANON\IMG_0541.JPG"/>
          <p:cNvPicPr/>
          <p:nvPr/>
        </p:nvPicPr>
        <p:blipFill>
          <a:blip r:embed="rId6">
            <a:extLst>
              <a:ext uri="{28A0092B-C50C-407E-A947-70E740481C1C}">
                <a14:useLocalDpi xmlns:a14="http://schemas.microsoft.com/office/drawing/2010/main" val="0"/>
              </a:ext>
            </a:extLst>
          </a:blip>
          <a:srcRect/>
          <a:stretch>
            <a:fillRect/>
          </a:stretch>
        </p:blipFill>
        <p:spPr bwMode="auto">
          <a:xfrm>
            <a:off x="8788190" y="258620"/>
            <a:ext cx="3182137" cy="3131126"/>
          </a:xfrm>
          <a:prstGeom prst="rect">
            <a:avLst/>
          </a:prstGeom>
          <a:noFill/>
          <a:ln>
            <a:noFill/>
          </a:ln>
        </p:spPr>
      </p:pic>
      <p:pic>
        <p:nvPicPr>
          <p:cNvPr id="7" name="Picture 6" descr="D:\100CANON\IMG_0545.JPG"/>
          <p:cNvPicPr/>
          <p:nvPr/>
        </p:nvPicPr>
        <p:blipFill>
          <a:blip r:embed="rId7">
            <a:extLst>
              <a:ext uri="{28A0092B-C50C-407E-A947-70E740481C1C}">
                <a14:useLocalDpi xmlns:a14="http://schemas.microsoft.com/office/drawing/2010/main" val="0"/>
              </a:ext>
            </a:extLst>
          </a:blip>
          <a:srcRect/>
          <a:stretch>
            <a:fillRect/>
          </a:stretch>
        </p:blipFill>
        <p:spPr bwMode="auto">
          <a:xfrm>
            <a:off x="8788191" y="3620656"/>
            <a:ext cx="3182136" cy="2974092"/>
          </a:xfrm>
          <a:prstGeom prst="rect">
            <a:avLst/>
          </a:prstGeom>
          <a:noFill/>
          <a:ln>
            <a:noFill/>
          </a:ln>
        </p:spPr>
      </p:pic>
    </p:spTree>
    <p:extLst>
      <p:ext uri="{BB962C8B-B14F-4D97-AF65-F5344CB8AC3E}">
        <p14:creationId xmlns:p14="http://schemas.microsoft.com/office/powerpoint/2010/main" val="130444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7068" y="-1725"/>
            <a:ext cx="6855691" cy="5141768"/>
          </a:xfrm>
          <a:prstGeom prst="rect">
            <a:avLst/>
          </a:prstGeom>
        </p:spPr>
      </p:pic>
      <p:pic>
        <p:nvPicPr>
          <p:cNvPr id="3" name="Picture 2"/>
          <p:cNvPicPr>
            <a:picLocks noChangeAspect="1"/>
          </p:cNvPicPr>
          <p:nvPr/>
        </p:nvPicPr>
        <p:blipFill>
          <a:blip r:embed="rId3"/>
          <a:stretch>
            <a:fillRect/>
          </a:stretch>
        </p:blipFill>
        <p:spPr>
          <a:xfrm>
            <a:off x="6930" y="0"/>
            <a:ext cx="5691912" cy="4498109"/>
          </a:xfrm>
          <a:prstGeom prst="rect">
            <a:avLst/>
          </a:prstGeom>
        </p:spPr>
      </p:pic>
      <p:pic>
        <p:nvPicPr>
          <p:cNvPr id="4" name="Picture 3"/>
          <p:cNvPicPr>
            <a:picLocks noChangeAspect="1"/>
          </p:cNvPicPr>
          <p:nvPr/>
        </p:nvPicPr>
        <p:blipFill>
          <a:blip r:embed="rId4"/>
          <a:stretch>
            <a:fillRect/>
          </a:stretch>
        </p:blipFill>
        <p:spPr>
          <a:xfrm>
            <a:off x="0" y="3222630"/>
            <a:ext cx="4862180" cy="3640861"/>
          </a:xfrm>
          <a:prstGeom prst="rect">
            <a:avLst/>
          </a:prstGeom>
        </p:spPr>
      </p:pic>
      <p:sp>
        <p:nvSpPr>
          <p:cNvPr id="5" name="TextBox 4"/>
          <p:cNvSpPr txBox="1"/>
          <p:nvPr/>
        </p:nvSpPr>
        <p:spPr>
          <a:xfrm>
            <a:off x="170103" y="6262255"/>
            <a:ext cx="4965318" cy="646331"/>
          </a:xfrm>
          <a:prstGeom prst="rect">
            <a:avLst/>
          </a:prstGeom>
          <a:noFill/>
        </p:spPr>
        <p:txBody>
          <a:bodyPr wrap="square" rtlCol="0">
            <a:spAutoFit/>
          </a:bodyPr>
          <a:lstStyle/>
          <a:p>
            <a:r>
              <a:rPr lang="en-US" dirty="0"/>
              <a:t>Most shallow wells are found in the valley bottom</a:t>
            </a:r>
          </a:p>
        </p:txBody>
      </p:sp>
      <p:pic>
        <p:nvPicPr>
          <p:cNvPr id="6" name="Picture 5"/>
          <p:cNvPicPr>
            <a:picLocks noChangeAspect="1"/>
          </p:cNvPicPr>
          <p:nvPr/>
        </p:nvPicPr>
        <p:blipFill>
          <a:blip r:embed="rId5"/>
          <a:stretch>
            <a:fillRect/>
          </a:stretch>
        </p:blipFill>
        <p:spPr>
          <a:xfrm>
            <a:off x="4876796" y="3222630"/>
            <a:ext cx="4294913" cy="3639993"/>
          </a:xfrm>
          <a:prstGeom prst="rect">
            <a:avLst/>
          </a:prstGeom>
        </p:spPr>
      </p:pic>
      <p:sp>
        <p:nvSpPr>
          <p:cNvPr id="9" name="TextBox 8"/>
          <p:cNvSpPr txBox="1"/>
          <p:nvPr/>
        </p:nvSpPr>
        <p:spPr>
          <a:xfrm>
            <a:off x="4812144" y="6317849"/>
            <a:ext cx="6548582" cy="369332"/>
          </a:xfrm>
          <a:prstGeom prst="rect">
            <a:avLst/>
          </a:prstGeom>
          <a:noFill/>
        </p:spPr>
        <p:txBody>
          <a:bodyPr wrap="square" rtlCol="0">
            <a:spAutoFit/>
          </a:bodyPr>
          <a:lstStyle/>
          <a:p>
            <a:r>
              <a:rPr lang="en-US" dirty="0"/>
              <a:t>Water collection mainly by children</a:t>
            </a:r>
          </a:p>
        </p:txBody>
      </p:sp>
    </p:spTree>
    <p:extLst>
      <p:ext uri="{BB962C8B-B14F-4D97-AF65-F5344CB8AC3E}">
        <p14:creationId xmlns:p14="http://schemas.microsoft.com/office/powerpoint/2010/main" val="35248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218" y="277091"/>
            <a:ext cx="5604423" cy="3435927"/>
          </a:xfrm>
          <a:prstGeom prst="rect">
            <a:avLst/>
          </a:prstGeom>
        </p:spPr>
      </p:pic>
      <p:pic>
        <p:nvPicPr>
          <p:cNvPr id="3" name="Picture 2"/>
          <p:cNvPicPr>
            <a:picLocks noChangeAspect="1"/>
          </p:cNvPicPr>
          <p:nvPr/>
        </p:nvPicPr>
        <p:blipFill>
          <a:blip r:embed="rId3"/>
          <a:stretch>
            <a:fillRect/>
          </a:stretch>
        </p:blipFill>
        <p:spPr>
          <a:xfrm>
            <a:off x="6382327" y="277091"/>
            <a:ext cx="5514109" cy="3435927"/>
          </a:xfrm>
          <a:prstGeom prst="rect">
            <a:avLst/>
          </a:prstGeom>
        </p:spPr>
      </p:pic>
      <p:pic>
        <p:nvPicPr>
          <p:cNvPr id="4" name="Picture 3"/>
          <p:cNvPicPr>
            <a:picLocks noChangeAspect="1"/>
          </p:cNvPicPr>
          <p:nvPr/>
        </p:nvPicPr>
        <p:blipFill>
          <a:blip r:embed="rId4"/>
          <a:stretch>
            <a:fillRect/>
          </a:stretch>
        </p:blipFill>
        <p:spPr>
          <a:xfrm>
            <a:off x="360218" y="3713018"/>
            <a:ext cx="5595181" cy="2977765"/>
          </a:xfrm>
          <a:prstGeom prst="rect">
            <a:avLst/>
          </a:prstGeom>
        </p:spPr>
      </p:pic>
      <p:pic>
        <p:nvPicPr>
          <p:cNvPr id="5" name="Picture 4"/>
          <p:cNvPicPr>
            <a:picLocks noChangeAspect="1"/>
          </p:cNvPicPr>
          <p:nvPr/>
        </p:nvPicPr>
        <p:blipFill>
          <a:blip r:embed="rId5"/>
          <a:stretch>
            <a:fillRect/>
          </a:stretch>
        </p:blipFill>
        <p:spPr>
          <a:xfrm>
            <a:off x="6382327" y="3713018"/>
            <a:ext cx="5514109" cy="3191178"/>
          </a:xfrm>
          <a:prstGeom prst="rect">
            <a:avLst/>
          </a:prstGeom>
        </p:spPr>
      </p:pic>
    </p:spTree>
    <p:extLst>
      <p:ext uri="{BB962C8B-B14F-4D97-AF65-F5344CB8AC3E}">
        <p14:creationId xmlns:p14="http://schemas.microsoft.com/office/powerpoint/2010/main" val="4051726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
            <a:ext cx="11471999" cy="1409903"/>
          </a:xfrm>
        </p:spPr>
        <p:txBody>
          <a:bodyPr/>
          <a:lstStyle/>
          <a:p>
            <a:r>
              <a:rPr lang="en-US" b="1" dirty="0">
                <a:solidFill>
                  <a:srgbClr val="00B0F0"/>
                </a:solidFill>
              </a:rPr>
              <a:t>Hydraulic relationship between surface and groundwater</a:t>
            </a:r>
          </a:p>
        </p:txBody>
      </p:sp>
      <p:sp>
        <p:nvSpPr>
          <p:cNvPr id="3" name="Content Placeholder 2"/>
          <p:cNvSpPr>
            <a:spLocks noGrp="1"/>
          </p:cNvSpPr>
          <p:nvPr>
            <p:ph idx="1"/>
          </p:nvPr>
        </p:nvSpPr>
        <p:spPr>
          <a:xfrm>
            <a:off x="230910" y="1591099"/>
            <a:ext cx="11887200" cy="5003665"/>
          </a:xfrm>
        </p:spPr>
        <p:txBody>
          <a:bodyPr>
            <a:noAutofit/>
          </a:bodyPr>
          <a:lstStyle/>
          <a:p>
            <a:r>
              <a:rPr lang="en-US" dirty="0"/>
              <a:t>Groundwater and surface water physically overlap at the groundwater/surface water interface through the exchange of water and chemicals. </a:t>
            </a:r>
          </a:p>
          <a:p>
            <a:r>
              <a:rPr lang="en-US" dirty="0"/>
              <a:t>This exchange is a critical part of the hydrologic cycle. Surface water supplies recharge to the underlying aquifer, where the groundwater can remain in storage for days, months, years, centuries, or even millennia. </a:t>
            </a:r>
          </a:p>
          <a:p>
            <a:r>
              <a:rPr lang="en-US" dirty="0"/>
              <a:t>Eventually the groundwater discharges back into the stream. Depending on how much time the water spends underground, and the geochemical conditions within the aquifer, the quality of the original recharge water can undergo profound changes before it discharges at the surface</a:t>
            </a:r>
          </a:p>
          <a:p>
            <a:r>
              <a:rPr lang="en-US" dirty="0"/>
              <a:t>Surface water and groundwater systems are connected in most landscapes. Streams interact with groundwater in three basic ways: streams gain water from inflow of groundwater through the streambed streams lose water by outflow through the streambed or they do both depending upon the location along the stream</a:t>
            </a:r>
            <a:r>
              <a:rPr lang="en-US" sz="2800" dirty="0"/>
              <a:t>.</a:t>
            </a:r>
          </a:p>
        </p:txBody>
      </p:sp>
    </p:spTree>
    <p:extLst>
      <p:ext uri="{BB962C8B-B14F-4D97-AF65-F5344CB8AC3E}">
        <p14:creationId xmlns:p14="http://schemas.microsoft.com/office/powerpoint/2010/main" val="181282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4719"/>
            <a:ext cx="12330545" cy="6986528"/>
          </a:xfrm>
          <a:prstGeom prst="rect">
            <a:avLst/>
          </a:prstGeom>
          <a:noFill/>
        </p:spPr>
        <p:txBody>
          <a:bodyPr wrap="square" rtlCol="0">
            <a:spAutoFit/>
          </a:bodyPr>
          <a:lstStyle/>
          <a:p>
            <a:pPr marL="285750" indent="-285750">
              <a:buFont typeface="Wingdings" panose="05000000000000000000" pitchFamily="2" charset="2"/>
              <a:buChar char="q"/>
            </a:pPr>
            <a:r>
              <a:rPr lang="en-US" sz="2800" dirty="0"/>
              <a:t>Geology broadly consists of Sedimentary and Crystalline Basement Complex Rocks</a:t>
            </a:r>
          </a:p>
          <a:p>
            <a:pPr marL="285750" indent="-285750">
              <a:buFont typeface="Wingdings" panose="05000000000000000000" pitchFamily="2" charset="2"/>
              <a:buChar char="q"/>
            </a:pPr>
            <a:r>
              <a:rPr lang="en-US" sz="2800" dirty="0"/>
              <a:t>Crystalline basement complex rocks dominantly underlay: North Central; South West; and some parts of Eastern flank while sedimentary rocks dominantly underlay: North East; South East; and South-South</a:t>
            </a:r>
          </a:p>
          <a:p>
            <a:pPr marL="285750" indent="-285750">
              <a:buFont typeface="Wingdings" panose="05000000000000000000" pitchFamily="2" charset="2"/>
              <a:buChar char="q"/>
            </a:pPr>
            <a:r>
              <a:rPr lang="en-US" sz="2800" dirty="0"/>
              <a:t>Continental Flood Plains define a Y shape on the map with Lokoja in central Nigeria as the confluence point of the international rivers</a:t>
            </a:r>
          </a:p>
          <a:p>
            <a:pPr marL="285750" indent="-285750">
              <a:buFont typeface="Wingdings" panose="05000000000000000000" pitchFamily="2" charset="2"/>
              <a:buChar char="q"/>
            </a:pPr>
            <a:r>
              <a:rPr lang="en-US" sz="2800" dirty="0"/>
              <a:t>Geology does not respect human defined or fixed boundaries and transboundary, crossing national and international boundaries.</a:t>
            </a:r>
          </a:p>
          <a:p>
            <a:pPr marL="285750" indent="-285750">
              <a:buFont typeface="Wingdings" panose="05000000000000000000" pitchFamily="2" charset="2"/>
              <a:buChar char="q"/>
            </a:pPr>
            <a:r>
              <a:rPr lang="en-US" sz="2800" dirty="0"/>
              <a:t>In the north west, these sedimentary rocks largely consist of Tertiary and Cretaceous rocks of the </a:t>
            </a:r>
            <a:r>
              <a:rPr lang="en-US" sz="2800" dirty="0" err="1"/>
              <a:t>Sokoto</a:t>
            </a:r>
            <a:r>
              <a:rPr lang="en-US" sz="2800" dirty="0"/>
              <a:t> Basin (the south eastern part of the </a:t>
            </a:r>
            <a:r>
              <a:rPr lang="en-US" sz="2800" dirty="0" err="1"/>
              <a:t>Iullemmeden</a:t>
            </a:r>
            <a:r>
              <a:rPr lang="en-US" sz="2800" dirty="0"/>
              <a:t> Basin), which are made up of varying amounts of sandstone and clay, with lesser amounts of limestone</a:t>
            </a:r>
          </a:p>
          <a:p>
            <a:pPr marL="285750" indent="-285750">
              <a:buFont typeface="Wingdings" panose="05000000000000000000" pitchFamily="2" charset="2"/>
              <a:buChar char="q"/>
            </a:pPr>
            <a:endParaRPr lang="en-US" sz="2800" dirty="0"/>
          </a:p>
          <a:p>
            <a:r>
              <a:rPr lang="en-US" sz="2800" dirty="0"/>
              <a:t> </a:t>
            </a:r>
          </a:p>
        </p:txBody>
      </p:sp>
    </p:spTree>
    <p:extLst>
      <p:ext uri="{BB962C8B-B14F-4D97-AF65-F5344CB8AC3E}">
        <p14:creationId xmlns:p14="http://schemas.microsoft.com/office/powerpoint/2010/main" val="3864355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5010" y="1477429"/>
            <a:ext cx="9245600" cy="3139321"/>
          </a:xfrm>
          <a:prstGeom prst="rect">
            <a:avLst/>
          </a:prstGeom>
          <a:noFill/>
        </p:spPr>
        <p:txBody>
          <a:bodyPr wrap="square" rtlCol="0">
            <a:spAutoFit/>
          </a:bodyPr>
          <a:lstStyle/>
          <a:p>
            <a:pPr algn="ctr"/>
            <a:r>
              <a:rPr lang="en-US" sz="6600" b="1" dirty="0">
                <a:solidFill>
                  <a:srgbClr val="7030A0"/>
                </a:solidFill>
              </a:rPr>
              <a:t>INTEGRATED WATER RESOURCES MANAGEMENT (IWRM)</a:t>
            </a:r>
          </a:p>
        </p:txBody>
      </p:sp>
    </p:spTree>
    <p:extLst>
      <p:ext uri="{BB962C8B-B14F-4D97-AF65-F5344CB8AC3E}">
        <p14:creationId xmlns:p14="http://schemas.microsoft.com/office/powerpoint/2010/main" val="469234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328" y="1542469"/>
            <a:ext cx="11619346" cy="5019963"/>
          </a:xfrm>
        </p:spPr>
        <p:txBody>
          <a:bodyPr>
            <a:noAutofit/>
          </a:bodyPr>
          <a:lstStyle/>
          <a:p>
            <a:r>
              <a:rPr lang="en-US" sz="4000" dirty="0"/>
              <a:t>IWRM is a process which promotes the </a:t>
            </a:r>
            <a:r>
              <a:rPr lang="en-US" sz="4000" dirty="0" err="1"/>
              <a:t>co-ordinated</a:t>
            </a:r>
            <a:r>
              <a:rPr lang="en-US" sz="4000" dirty="0"/>
              <a:t> development and management of water, land and related resources, in order to maximize the resultant economic and social welfare in an equitable manner without compromising the sustainability of vital ecosystems</a:t>
            </a:r>
          </a:p>
        </p:txBody>
      </p:sp>
      <p:sp>
        <p:nvSpPr>
          <p:cNvPr id="4" name="Title 1"/>
          <p:cNvSpPr>
            <a:spLocks noGrp="1"/>
          </p:cNvSpPr>
          <p:nvPr>
            <p:ph type="title"/>
          </p:nvPr>
        </p:nvSpPr>
        <p:spPr>
          <a:xfrm>
            <a:off x="1" y="452718"/>
            <a:ext cx="12034982" cy="1400530"/>
          </a:xfrm>
        </p:spPr>
        <p:txBody>
          <a:bodyPr>
            <a:noAutofit/>
          </a:bodyPr>
          <a:lstStyle/>
          <a:p>
            <a:pPr algn="ctr">
              <a:defRPr/>
            </a:pPr>
            <a:r>
              <a:rPr lang="en-US" sz="3200" b="1" dirty="0">
                <a:solidFill>
                  <a:srgbClr val="00B0F0"/>
                </a:solidFill>
              </a:rPr>
              <a:t>Integrated Water Resources Management (IWRM)</a:t>
            </a:r>
          </a:p>
        </p:txBody>
      </p:sp>
    </p:spTree>
    <p:extLst>
      <p:ext uri="{BB962C8B-B14F-4D97-AF65-F5344CB8AC3E}">
        <p14:creationId xmlns:p14="http://schemas.microsoft.com/office/powerpoint/2010/main" val="1755739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490" y="628069"/>
            <a:ext cx="7498730" cy="1140051"/>
          </a:xfrm>
          <a:prstGeom prst="rect">
            <a:avLst/>
          </a:prstGeom>
        </p:spPr>
      </p:pic>
      <p:pic>
        <p:nvPicPr>
          <p:cNvPr id="5" name="Content Placeholder 4"/>
          <p:cNvPicPr>
            <a:picLocks noGrp="1" noChangeAspect="1"/>
          </p:cNvPicPr>
          <p:nvPr>
            <p:ph idx="1"/>
          </p:nvPr>
        </p:nvPicPr>
        <p:blipFill>
          <a:blip r:embed="rId3"/>
          <a:stretch>
            <a:fillRect/>
          </a:stretch>
        </p:blipFill>
        <p:spPr>
          <a:xfrm>
            <a:off x="2389626" y="2052638"/>
            <a:ext cx="6374524" cy="4195762"/>
          </a:xfrm>
          <a:prstGeom prst="rect">
            <a:avLst/>
          </a:prstGeom>
        </p:spPr>
      </p:pic>
    </p:spTree>
    <p:extLst>
      <p:ext uri="{BB962C8B-B14F-4D97-AF65-F5344CB8AC3E}">
        <p14:creationId xmlns:p14="http://schemas.microsoft.com/office/powerpoint/2010/main" val="196675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573"/>
            <a:ext cx="9404723" cy="1400530"/>
          </a:xfrm>
        </p:spPr>
        <p:txBody>
          <a:bodyPr/>
          <a:lstStyle/>
          <a:p>
            <a:r>
              <a:rPr lang="en-GB" sz="4400" b="1" dirty="0">
                <a:solidFill>
                  <a:srgbClr val="00B0F0"/>
                </a:solidFill>
                <a:ea typeface="ＭＳ Ｐゴシック" panose="020B0600070205080204" pitchFamily="34" charset="-128"/>
                <a:cs typeface="Times New Roman" panose="02020603050405020304" pitchFamily="18" charset="0"/>
              </a:rPr>
              <a:t>Challenges and Constraints</a:t>
            </a:r>
            <a:br>
              <a:rPr lang="en-GB" sz="3200" dirty="0">
                <a:ea typeface="ＭＳ Ｐゴシック" panose="020B0600070205080204" pitchFamily="34" charset="-128"/>
                <a:cs typeface="Times New Roman" panose="02020603050405020304" pitchFamily="18" charset="0"/>
              </a:rPr>
            </a:br>
            <a:endParaRPr lang="en-US" dirty="0"/>
          </a:p>
        </p:txBody>
      </p:sp>
      <p:sp>
        <p:nvSpPr>
          <p:cNvPr id="3" name="Content Placeholder 2"/>
          <p:cNvSpPr>
            <a:spLocks noGrp="1"/>
          </p:cNvSpPr>
          <p:nvPr>
            <p:ph idx="1"/>
          </p:nvPr>
        </p:nvSpPr>
        <p:spPr>
          <a:xfrm>
            <a:off x="0" y="990736"/>
            <a:ext cx="12127345" cy="5945771"/>
          </a:xfrm>
        </p:spPr>
        <p:txBody>
          <a:bodyPr>
            <a:noAutofit/>
          </a:bodyPr>
          <a:lstStyle/>
          <a:p>
            <a:pPr marL="370332">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Developing appropriate legislative instruments and inadequate enforcement of laws  </a:t>
            </a:r>
          </a:p>
          <a:p>
            <a:pPr marL="370332">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Setting up institutional management framework in a River Basin requires time and tact  </a:t>
            </a:r>
          </a:p>
          <a:p>
            <a:pPr marL="370332">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Capacity building within the Local Government Assemblies for effective participation in IWRM is limited and not easy to retain </a:t>
            </a:r>
          </a:p>
          <a:p>
            <a:pPr marL="370332">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Public awareness needs to be sustained and requires a lot of financial resources </a:t>
            </a:r>
          </a:p>
          <a:p>
            <a:pPr marL="370332" algn="just">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Establishing cost effective and sustained data collection and monitoring</a:t>
            </a:r>
          </a:p>
          <a:p>
            <a:pPr marL="370332" algn="just">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Ensuring sustained funding for effective implementation of integrated management of water resources plans</a:t>
            </a:r>
          </a:p>
          <a:p>
            <a:pPr marL="370332">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Poor attitudes towards the handling of the natural environment</a:t>
            </a:r>
          </a:p>
          <a:p>
            <a:pPr marL="370332">
              <a:lnSpc>
                <a:spcPct val="90000"/>
              </a:lnSpc>
              <a:spcBef>
                <a:spcPct val="45000"/>
              </a:spcBef>
              <a:buSzPct val="110000"/>
              <a:buFont typeface="Arial" panose="020B0604020202020204" pitchFamily="34" charset="0"/>
              <a:buChar char="•"/>
              <a:defRPr/>
            </a:pPr>
            <a:r>
              <a:rPr lang="en-GB" sz="2400" dirty="0">
                <a:ea typeface="ＭＳ Ｐゴシック" panose="020B0600070205080204" pitchFamily="34" charset="-128"/>
                <a:cs typeface="Times New Roman" panose="02020603050405020304" pitchFamily="18" charset="0"/>
              </a:rPr>
              <a:t>Political interference/manipulation</a:t>
            </a:r>
          </a:p>
          <a:p>
            <a:endParaRPr lang="en-US" sz="2400" dirty="0"/>
          </a:p>
        </p:txBody>
      </p:sp>
    </p:spTree>
    <p:extLst>
      <p:ext uri="{BB962C8B-B14F-4D97-AF65-F5344CB8AC3E}">
        <p14:creationId xmlns:p14="http://schemas.microsoft.com/office/powerpoint/2010/main" val="3759020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624945" cy="4045527"/>
          </a:xfrm>
          <a:prstGeom prst="rect">
            <a:avLst/>
          </a:prstGeom>
        </p:spPr>
      </p:pic>
      <p:pic>
        <p:nvPicPr>
          <p:cNvPr id="3" name="Picture 2"/>
          <p:cNvPicPr>
            <a:picLocks noChangeAspect="1"/>
          </p:cNvPicPr>
          <p:nvPr/>
        </p:nvPicPr>
        <p:blipFill>
          <a:blip r:embed="rId3"/>
          <a:stretch>
            <a:fillRect/>
          </a:stretch>
        </p:blipFill>
        <p:spPr>
          <a:xfrm>
            <a:off x="5624945" y="-24980"/>
            <a:ext cx="6567055" cy="4015089"/>
          </a:xfrm>
          <a:prstGeom prst="rect">
            <a:avLst/>
          </a:prstGeom>
        </p:spPr>
      </p:pic>
      <p:pic>
        <p:nvPicPr>
          <p:cNvPr id="4" name="Picture 3"/>
          <p:cNvPicPr>
            <a:picLocks noChangeAspect="1"/>
          </p:cNvPicPr>
          <p:nvPr/>
        </p:nvPicPr>
        <p:blipFill>
          <a:blip r:embed="rId4"/>
          <a:stretch>
            <a:fillRect/>
          </a:stretch>
        </p:blipFill>
        <p:spPr>
          <a:xfrm>
            <a:off x="0" y="4045527"/>
            <a:ext cx="5735782" cy="2829586"/>
          </a:xfrm>
          <a:prstGeom prst="rect">
            <a:avLst/>
          </a:prstGeom>
        </p:spPr>
      </p:pic>
      <p:pic>
        <p:nvPicPr>
          <p:cNvPr id="6" name="Picture 5"/>
          <p:cNvPicPr>
            <a:picLocks noChangeAspect="1"/>
          </p:cNvPicPr>
          <p:nvPr/>
        </p:nvPicPr>
        <p:blipFill>
          <a:blip r:embed="rId5"/>
          <a:stretch>
            <a:fillRect/>
          </a:stretch>
        </p:blipFill>
        <p:spPr>
          <a:xfrm>
            <a:off x="5624945" y="3916218"/>
            <a:ext cx="6567056" cy="2933915"/>
          </a:xfrm>
          <a:prstGeom prst="rect">
            <a:avLst/>
          </a:prstGeom>
        </p:spPr>
      </p:pic>
    </p:spTree>
    <p:extLst>
      <p:ext uri="{BB962C8B-B14F-4D97-AF65-F5344CB8AC3E}">
        <p14:creationId xmlns:p14="http://schemas.microsoft.com/office/powerpoint/2010/main" val="3435975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6" y="27711"/>
            <a:ext cx="11905673" cy="1460094"/>
          </a:xfrm>
        </p:spPr>
        <p:txBody>
          <a:bodyPr/>
          <a:lstStyle/>
          <a:p>
            <a:r>
              <a:rPr lang="en-GB" sz="4400" b="1" dirty="0">
                <a:solidFill>
                  <a:srgbClr val="00B0F0"/>
                </a:solidFill>
                <a:ea typeface="ＭＳ Ｐゴシック" panose="020B0600070205080204" pitchFamily="34" charset="-128"/>
              </a:rPr>
              <a:t>Challenges and Constraints (Continuation)</a:t>
            </a:r>
            <a:endParaRPr lang="en-US" dirty="0">
              <a:solidFill>
                <a:srgbClr val="00B0F0"/>
              </a:solidFill>
            </a:endParaRPr>
          </a:p>
        </p:txBody>
      </p:sp>
      <p:sp>
        <p:nvSpPr>
          <p:cNvPr id="3" name="Content Placeholder 2"/>
          <p:cNvSpPr>
            <a:spLocks noGrp="1"/>
          </p:cNvSpPr>
          <p:nvPr>
            <p:ph idx="1"/>
          </p:nvPr>
        </p:nvSpPr>
        <p:spPr>
          <a:xfrm>
            <a:off x="-738909" y="889138"/>
            <a:ext cx="13171054" cy="4195481"/>
          </a:xfrm>
        </p:spPr>
        <p:txBody>
          <a:bodyPr>
            <a:noAutofit/>
          </a:bodyPr>
          <a:lstStyle/>
          <a:p>
            <a:pPr lvl="2"/>
            <a:r>
              <a:rPr lang="en-US" sz="1800" dirty="0"/>
              <a:t>Climate change and climate variability impacts on water and other natural resources are inadequately described and insufficiently incorporated in </a:t>
            </a:r>
            <a:r>
              <a:rPr lang="en-US" sz="1800" dirty="0" err="1"/>
              <a:t>sectoral</a:t>
            </a:r>
            <a:r>
              <a:rPr lang="en-US" sz="1800" dirty="0"/>
              <a:t> water management strategies</a:t>
            </a:r>
          </a:p>
          <a:p>
            <a:pPr lvl="2"/>
            <a:endParaRPr lang="en-US" sz="1800" dirty="0"/>
          </a:p>
          <a:p>
            <a:pPr lvl="2"/>
            <a:r>
              <a:rPr lang="en-US" sz="1800" dirty="0"/>
              <a:t>Many activities in river basins leading to catchment degradation and poor water quality are unregulated</a:t>
            </a:r>
          </a:p>
          <a:p>
            <a:pPr lvl="2"/>
            <a:endParaRPr lang="en-US" sz="1800" dirty="0"/>
          </a:p>
          <a:p>
            <a:pPr lvl="2"/>
            <a:r>
              <a:rPr lang="en-US" sz="1800" dirty="0"/>
              <a:t>Inadequate data and information on surface and groundwater quantity as well as quality</a:t>
            </a:r>
          </a:p>
          <a:p>
            <a:pPr lvl="2"/>
            <a:endParaRPr lang="en-US" sz="1800" dirty="0"/>
          </a:p>
          <a:p>
            <a:pPr lvl="2"/>
            <a:r>
              <a:rPr lang="en-US" sz="1800" dirty="0"/>
              <a:t>Inadequate skilled human resources for IWRM at all levels</a:t>
            </a:r>
          </a:p>
          <a:p>
            <a:pPr lvl="2"/>
            <a:endParaRPr lang="en-US" sz="1800" dirty="0"/>
          </a:p>
          <a:p>
            <a:pPr lvl="2"/>
            <a:r>
              <a:rPr lang="en-US" sz="1800" dirty="0"/>
              <a:t>Inadequate regulations on control of discharge of effluent from industrial and domestic sources</a:t>
            </a:r>
          </a:p>
          <a:p>
            <a:pPr lvl="2"/>
            <a:endParaRPr lang="en-US" sz="1800" dirty="0"/>
          </a:p>
          <a:p>
            <a:pPr lvl="2"/>
            <a:r>
              <a:rPr lang="en-US" sz="1800" dirty="0"/>
              <a:t>Systems for early warning and mitigation of effects from floods and droughts are inadequate</a:t>
            </a:r>
          </a:p>
          <a:p>
            <a:pPr lvl="2"/>
            <a:endParaRPr lang="en-US" sz="1800" dirty="0"/>
          </a:p>
          <a:p>
            <a:pPr lvl="2"/>
            <a:r>
              <a:rPr lang="en-US" sz="1800" dirty="0"/>
              <a:t>New protocols on the joint management of on shared groundwater resources</a:t>
            </a:r>
          </a:p>
        </p:txBody>
      </p:sp>
    </p:spTree>
    <p:extLst>
      <p:ext uri="{BB962C8B-B14F-4D97-AF65-F5344CB8AC3E}">
        <p14:creationId xmlns:p14="http://schemas.microsoft.com/office/powerpoint/2010/main" val="3199744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IRBM Key activities</a:t>
            </a:r>
          </a:p>
        </p:txBody>
      </p:sp>
      <p:sp>
        <p:nvSpPr>
          <p:cNvPr id="3" name="Text Placeholder 2"/>
          <p:cNvSpPr>
            <a:spLocks noGrp="1"/>
          </p:cNvSpPr>
          <p:nvPr>
            <p:ph type="body" idx="1"/>
          </p:nvPr>
        </p:nvSpPr>
        <p:spPr>
          <a:xfrm>
            <a:off x="631993" y="2008910"/>
            <a:ext cx="2946866" cy="586508"/>
          </a:xfrm>
        </p:spPr>
        <p:txBody>
          <a:bodyPr/>
          <a:lstStyle/>
          <a:p>
            <a:r>
              <a:rPr lang="en-US" sz="1800" b="1" dirty="0">
                <a:solidFill>
                  <a:schemeClr val="accent2">
                    <a:lumMod val="75000"/>
                  </a:schemeClr>
                </a:solidFill>
              </a:rPr>
              <a:t>Water Resources Development</a:t>
            </a:r>
          </a:p>
        </p:txBody>
      </p:sp>
      <p:sp>
        <p:nvSpPr>
          <p:cNvPr id="4" name="Text Placeholder 3"/>
          <p:cNvSpPr>
            <a:spLocks noGrp="1"/>
          </p:cNvSpPr>
          <p:nvPr>
            <p:ph type="body" sz="half" idx="15"/>
          </p:nvPr>
        </p:nvSpPr>
        <p:spPr/>
        <p:txBody>
          <a:bodyPr>
            <a:noAutofit/>
          </a:bodyPr>
          <a:lstStyle/>
          <a:p>
            <a:r>
              <a:rPr lang="en-US" sz="1600" dirty="0"/>
              <a:t>Water Resources Management Studies</a:t>
            </a:r>
          </a:p>
          <a:p>
            <a:r>
              <a:rPr lang="en-US" sz="1600" dirty="0"/>
              <a:t>Master Planning and Policy Development</a:t>
            </a:r>
          </a:p>
          <a:p>
            <a:r>
              <a:rPr lang="en-US" sz="1600" dirty="0"/>
              <a:t>Investment Planning and Feasibility Studies</a:t>
            </a:r>
          </a:p>
          <a:p>
            <a:r>
              <a:rPr lang="en-US" sz="1600" dirty="0"/>
              <a:t>Soil erosion assessment and planning of control strategies</a:t>
            </a:r>
          </a:p>
          <a:p>
            <a:r>
              <a:rPr lang="en-US" sz="1600" dirty="0"/>
              <a:t>Water supply and demand assessment</a:t>
            </a:r>
          </a:p>
          <a:p>
            <a:r>
              <a:rPr lang="en-US" sz="1600" dirty="0"/>
              <a:t>Water resources system modeling</a:t>
            </a:r>
          </a:p>
        </p:txBody>
      </p:sp>
      <p:sp>
        <p:nvSpPr>
          <p:cNvPr id="5" name="Text Placeholder 4"/>
          <p:cNvSpPr>
            <a:spLocks noGrp="1"/>
          </p:cNvSpPr>
          <p:nvPr>
            <p:ph type="body" sz="quarter" idx="3"/>
          </p:nvPr>
        </p:nvSpPr>
        <p:spPr/>
        <p:txBody>
          <a:bodyPr/>
          <a:lstStyle/>
          <a:p>
            <a:r>
              <a:rPr lang="en-US" sz="1800" b="1" dirty="0">
                <a:solidFill>
                  <a:srgbClr val="00B0F0"/>
                </a:solidFill>
              </a:rPr>
              <a:t>Environmental Management</a:t>
            </a:r>
          </a:p>
        </p:txBody>
      </p:sp>
      <p:sp>
        <p:nvSpPr>
          <p:cNvPr id="6" name="Text Placeholder 5"/>
          <p:cNvSpPr>
            <a:spLocks noGrp="1"/>
          </p:cNvSpPr>
          <p:nvPr>
            <p:ph type="body" sz="half" idx="16"/>
          </p:nvPr>
        </p:nvSpPr>
        <p:spPr/>
        <p:txBody>
          <a:bodyPr>
            <a:normAutofit/>
          </a:bodyPr>
          <a:lstStyle/>
          <a:p>
            <a:r>
              <a:rPr lang="en-US" sz="2000" dirty="0"/>
              <a:t>Environmental impact assessment</a:t>
            </a:r>
          </a:p>
          <a:p>
            <a:r>
              <a:rPr lang="en-US" sz="2000" dirty="0"/>
              <a:t>River and floodplain ecology and rehabilitation</a:t>
            </a:r>
          </a:p>
        </p:txBody>
      </p:sp>
      <p:sp>
        <p:nvSpPr>
          <p:cNvPr id="7" name="Text Placeholder 6"/>
          <p:cNvSpPr>
            <a:spLocks noGrp="1"/>
          </p:cNvSpPr>
          <p:nvPr>
            <p:ph type="body" sz="quarter" idx="13"/>
          </p:nvPr>
        </p:nvSpPr>
        <p:spPr>
          <a:xfrm>
            <a:off x="7124700" y="1981200"/>
            <a:ext cx="2932113" cy="576262"/>
          </a:xfrm>
        </p:spPr>
        <p:txBody>
          <a:bodyPr/>
          <a:lstStyle/>
          <a:p>
            <a:r>
              <a:rPr lang="en-US" sz="1800" b="1" dirty="0">
                <a:solidFill>
                  <a:srgbClr val="FFFF00"/>
                </a:solidFill>
              </a:rPr>
              <a:t>Database Management</a:t>
            </a:r>
          </a:p>
        </p:txBody>
      </p:sp>
      <p:sp>
        <p:nvSpPr>
          <p:cNvPr id="8" name="Text Placeholder 7"/>
          <p:cNvSpPr>
            <a:spLocks noGrp="1"/>
          </p:cNvSpPr>
          <p:nvPr>
            <p:ph type="body" sz="half" idx="17"/>
          </p:nvPr>
        </p:nvSpPr>
        <p:spPr/>
        <p:txBody>
          <a:bodyPr>
            <a:normAutofit/>
          </a:bodyPr>
          <a:lstStyle/>
          <a:p>
            <a:r>
              <a:rPr lang="en-US" sz="2000" dirty="0"/>
              <a:t>Database development</a:t>
            </a:r>
          </a:p>
          <a:p>
            <a:r>
              <a:rPr lang="en-US" sz="2000" dirty="0"/>
              <a:t>Design of decision support systems</a:t>
            </a:r>
          </a:p>
        </p:txBody>
      </p:sp>
    </p:spTree>
    <p:extLst>
      <p:ext uri="{BB962C8B-B14F-4D97-AF65-F5344CB8AC3E}">
        <p14:creationId xmlns:p14="http://schemas.microsoft.com/office/powerpoint/2010/main" val="2554713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8727" y="2059709"/>
            <a:ext cx="9180946" cy="2585323"/>
          </a:xfrm>
          <a:prstGeom prst="rect">
            <a:avLst/>
          </a:prstGeom>
          <a:noFill/>
        </p:spPr>
        <p:txBody>
          <a:bodyPr wrap="square" rtlCol="0">
            <a:spAutoFit/>
          </a:bodyPr>
          <a:lstStyle/>
          <a:p>
            <a:pPr algn="ctr"/>
            <a:r>
              <a:rPr lang="en-US" sz="5400" b="1" dirty="0">
                <a:solidFill>
                  <a:srgbClr val="7030A0"/>
                </a:solidFill>
              </a:rPr>
              <a:t>ECOHYDROLOGY FOR ENVIRONMENTAL SUSTAINABILITY</a:t>
            </a:r>
          </a:p>
        </p:txBody>
      </p:sp>
    </p:spTree>
    <p:extLst>
      <p:ext uri="{BB962C8B-B14F-4D97-AF65-F5344CB8AC3E}">
        <p14:creationId xmlns:p14="http://schemas.microsoft.com/office/powerpoint/2010/main" val="2426292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491" y="-15548"/>
            <a:ext cx="7139709" cy="7417415"/>
          </a:xfrm>
          <a:prstGeom prst="rect">
            <a:avLst/>
          </a:prstGeom>
        </p:spPr>
        <p:txBody>
          <a:bodyPr wrap="square">
            <a:spAutoFit/>
          </a:bodyPr>
          <a:lstStyle/>
          <a:p>
            <a:r>
              <a:rPr lang="en-US" sz="2800" dirty="0"/>
              <a:t>The world is faced with challenges related to water resources quantity and quality;</a:t>
            </a:r>
          </a:p>
          <a:p>
            <a:endParaRPr lang="en-US" sz="2800" dirty="0"/>
          </a:p>
          <a:p>
            <a:r>
              <a:rPr lang="en-US" sz="2800" dirty="0"/>
              <a:t>Global scenarios suggest that almost two-thirds of the world's population will experience some water stress by 2025 which will accelerate water and environmental degradation to a unimaginable scale;</a:t>
            </a:r>
          </a:p>
          <a:p>
            <a:endParaRPr lang="en-US" sz="2800" dirty="0"/>
          </a:p>
          <a:p>
            <a:r>
              <a:rPr lang="en-US" sz="2800" dirty="0"/>
              <a:t>Consequently, provision of water for societal and environmental needs will no doubt become a major challenge toward achieving sustainable management of water resources. </a:t>
            </a:r>
          </a:p>
          <a:p>
            <a:endParaRPr lang="en-US" sz="2800" dirty="0"/>
          </a:p>
        </p:txBody>
      </p:sp>
      <p:pic>
        <p:nvPicPr>
          <p:cNvPr id="1026" name="Picture 2" descr="https://lh5.googleusercontent.com/D2HzsWGZaNmoMgJ1JYQylFV_Qpk2tSmPneAtuypS2cHt_DmOBDGeEQzBwPLB702_PlIY4B5njPwSKGEMP4JjdR3nTWQ7Lv8ZhNOzUnzJgkSGWBoXRWM5czvX0k8VdKdOZbKtTbhKDd-GdQ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363" y="36945"/>
            <a:ext cx="4589814" cy="40951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IT6iXqxuK_AIiceuk6vZamKMseZtuPvWn_lZZgjm2khp10TRLlzsS7x2EWGUx5vL6epXYcd4_c8jwDDpsB9sCgw2LDY136sBgxKB1HX7nj0F_iWb7aO6-S3_Fb-52eYpHWqDeT3S3yiMPUQ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363" y="4156364"/>
            <a:ext cx="4597592" cy="262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22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27" y="147783"/>
            <a:ext cx="11831782" cy="1400666"/>
          </a:xfrm>
        </p:spPr>
        <p:txBody>
          <a:bodyPr/>
          <a:lstStyle/>
          <a:p>
            <a:r>
              <a:rPr lang="en-US" b="1" dirty="0">
                <a:solidFill>
                  <a:srgbClr val="00B0F0"/>
                </a:solidFill>
              </a:rPr>
              <a:t>Ecohydrology </a:t>
            </a:r>
          </a:p>
        </p:txBody>
      </p:sp>
      <p:sp>
        <p:nvSpPr>
          <p:cNvPr id="3" name="Content Placeholder 2"/>
          <p:cNvSpPr>
            <a:spLocks noGrp="1"/>
          </p:cNvSpPr>
          <p:nvPr>
            <p:ph idx="1"/>
          </p:nvPr>
        </p:nvSpPr>
        <p:spPr>
          <a:xfrm>
            <a:off x="64655" y="1173019"/>
            <a:ext cx="12127345" cy="4211782"/>
          </a:xfrm>
        </p:spPr>
        <p:txBody>
          <a:bodyPr>
            <a:noAutofit/>
          </a:bodyPr>
          <a:lstStyle/>
          <a:p>
            <a:r>
              <a:rPr lang="en-US" sz="2400" dirty="0"/>
              <a:t>Under the umbrella of IWRM, </a:t>
            </a:r>
            <a:r>
              <a:rPr lang="en-US" sz="2400" b="1" dirty="0">
                <a:solidFill>
                  <a:srgbClr val="FFFF00"/>
                </a:solidFill>
              </a:rPr>
              <a:t>Ecohydrology</a:t>
            </a:r>
            <a:r>
              <a:rPr lang="en-US" sz="2400" dirty="0"/>
              <a:t> is a </a:t>
            </a:r>
            <a:r>
              <a:rPr lang="en-US" sz="2400" dirty="0" err="1"/>
              <a:t>subdiscipline</a:t>
            </a:r>
            <a:r>
              <a:rPr lang="en-US" sz="2400" dirty="0"/>
              <a:t> of </a:t>
            </a:r>
            <a:r>
              <a:rPr lang="en-US" sz="2400" b="1" dirty="0">
                <a:solidFill>
                  <a:srgbClr val="FFFF00"/>
                </a:solidFill>
              </a:rPr>
              <a:t>Hydrology</a:t>
            </a:r>
            <a:r>
              <a:rPr lang="en-US" sz="2400" dirty="0"/>
              <a:t>, that scientifically produces a series of proven </a:t>
            </a:r>
            <a:r>
              <a:rPr lang="en-US" sz="2400" b="1" dirty="0">
                <a:solidFill>
                  <a:srgbClr val="FFFF00"/>
                </a:solidFill>
              </a:rPr>
              <a:t>management tools</a:t>
            </a:r>
            <a:r>
              <a:rPr lang="en-US" sz="2400" dirty="0"/>
              <a:t> in the field and uses ecosystem processes to achieve the goals of freshwater resource management from a watershed perspective.</a:t>
            </a:r>
          </a:p>
          <a:p>
            <a:r>
              <a:rPr lang="en-US" sz="2400" dirty="0"/>
              <a:t>Just as </a:t>
            </a:r>
            <a:r>
              <a:rPr lang="en-US" sz="2400" b="1" dirty="0">
                <a:solidFill>
                  <a:schemeClr val="accent1">
                    <a:lumMod val="40000"/>
                    <a:lumOff val="60000"/>
                  </a:schemeClr>
                </a:solidFill>
              </a:rPr>
              <a:t>Hydrologists must be trained within a multidisciplinary context</a:t>
            </a:r>
            <a:r>
              <a:rPr lang="en-US" sz="2400" dirty="0"/>
              <a:t>, so that they acquire the skills and abilities that allow them to participate and lead efforts that search for the solution to environmental problems, </a:t>
            </a:r>
          </a:p>
          <a:p>
            <a:r>
              <a:rPr lang="en-US" sz="2400" b="1" dirty="0">
                <a:solidFill>
                  <a:srgbClr val="C00000"/>
                </a:solidFill>
              </a:rPr>
              <a:t>Aquatic ecologists must be adequately trained in hydrological principles</a:t>
            </a:r>
            <a:r>
              <a:rPr lang="en-US" sz="2400" dirty="0"/>
              <a:t>, which can be used during all phases of the management of rivers, lakes, and other aquatic ecosystems.</a:t>
            </a:r>
          </a:p>
          <a:p>
            <a:r>
              <a:rPr lang="en-US" sz="2400" dirty="0"/>
              <a:t>The result will be </a:t>
            </a:r>
            <a:r>
              <a:rPr lang="en-US" sz="2400" b="1" dirty="0">
                <a:solidFill>
                  <a:srgbClr val="FFC000"/>
                </a:solidFill>
              </a:rPr>
              <a:t>an </a:t>
            </a:r>
            <a:r>
              <a:rPr lang="en-US" sz="2400" b="1" dirty="0" err="1">
                <a:solidFill>
                  <a:srgbClr val="FFC000"/>
                </a:solidFill>
              </a:rPr>
              <a:t>ecohydrologist</a:t>
            </a:r>
            <a:r>
              <a:rPr lang="en-US" sz="2400" b="1" dirty="0">
                <a:solidFill>
                  <a:srgbClr val="FFC000"/>
                </a:solidFill>
              </a:rPr>
              <a:t> with a holistic vision and systemic thinking</a:t>
            </a:r>
            <a:r>
              <a:rPr lang="en-US" sz="2400" dirty="0"/>
              <a:t>, which will allow him or her to </a:t>
            </a:r>
            <a:r>
              <a:rPr lang="en-US" sz="2400" b="1" dirty="0">
                <a:solidFill>
                  <a:srgbClr val="FFC000"/>
                </a:solidFill>
              </a:rPr>
              <a:t>develop solutions to the socio-environmental problems related to water</a:t>
            </a:r>
            <a:r>
              <a:rPr lang="en-US" sz="2400" dirty="0"/>
              <a:t>.</a:t>
            </a:r>
          </a:p>
          <a:p>
            <a:endParaRPr lang="en-US" sz="2400" dirty="0"/>
          </a:p>
        </p:txBody>
      </p:sp>
    </p:spTree>
    <p:extLst>
      <p:ext uri="{BB962C8B-B14F-4D97-AF65-F5344CB8AC3E}">
        <p14:creationId xmlns:p14="http://schemas.microsoft.com/office/powerpoint/2010/main" val="402367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015" y="785090"/>
            <a:ext cx="11737000" cy="5310909"/>
          </a:xfrm>
          <a:prstGeom prst="rect">
            <a:avLst/>
          </a:prstGeom>
        </p:spPr>
      </p:pic>
    </p:spTree>
    <p:extLst>
      <p:ext uri="{BB962C8B-B14F-4D97-AF65-F5344CB8AC3E}">
        <p14:creationId xmlns:p14="http://schemas.microsoft.com/office/powerpoint/2010/main" val="1068086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b="1" dirty="0">
                <a:solidFill>
                  <a:srgbClr val="0070C0"/>
                </a:solidFill>
              </a:rPr>
              <a:t>About </a:t>
            </a:r>
            <a:r>
              <a:rPr lang="en-US" b="1" dirty="0" err="1">
                <a:solidFill>
                  <a:srgbClr val="0070C0"/>
                </a:solidFill>
              </a:rPr>
              <a:t>Jabi</a:t>
            </a:r>
            <a:r>
              <a:rPr lang="en-US" b="1" dirty="0">
                <a:solidFill>
                  <a:srgbClr val="0070C0"/>
                </a:solidFill>
              </a:rPr>
              <a:t> Lake</a:t>
            </a:r>
          </a:p>
        </p:txBody>
      </p:sp>
      <p:sp>
        <p:nvSpPr>
          <p:cNvPr id="3" name="Content Placeholder 2"/>
          <p:cNvSpPr>
            <a:spLocks noGrp="1"/>
          </p:cNvSpPr>
          <p:nvPr>
            <p:ph sz="half" idx="1"/>
          </p:nvPr>
        </p:nvSpPr>
        <p:spPr>
          <a:xfrm>
            <a:off x="397164" y="914399"/>
            <a:ext cx="4978400" cy="5622127"/>
          </a:xfrm>
        </p:spPr>
        <p:txBody>
          <a:bodyPr>
            <a:normAutofit fontScale="77500" lnSpcReduction="20000"/>
          </a:bodyPr>
          <a:lstStyle/>
          <a:p>
            <a:pPr marL="0" indent="0">
              <a:buNone/>
            </a:pPr>
            <a:r>
              <a:rPr lang="en-US" b="1" u="sng" dirty="0" err="1"/>
              <a:t>Jabi</a:t>
            </a:r>
            <a:r>
              <a:rPr lang="en-US" b="1" u="sng" dirty="0"/>
              <a:t> Lake</a:t>
            </a:r>
          </a:p>
          <a:p>
            <a:endParaRPr lang="en-US" dirty="0"/>
          </a:p>
          <a:p>
            <a:r>
              <a:rPr lang="en-US" sz="2900" dirty="0" err="1"/>
              <a:t>Jabi</a:t>
            </a:r>
            <a:r>
              <a:rPr lang="en-US" sz="2900" dirty="0"/>
              <a:t> Lake is an inland water body located in the heart of Abuja City in Nigeria;</a:t>
            </a:r>
          </a:p>
          <a:p>
            <a:pPr marL="0" indent="0">
              <a:buNone/>
            </a:pPr>
            <a:endParaRPr lang="en-US" sz="2900" dirty="0"/>
          </a:p>
          <a:p>
            <a:r>
              <a:rPr lang="en-US" sz="2900" dirty="0"/>
              <a:t>It is a man-made lake that covers a total surface area of about 130 hectares;</a:t>
            </a:r>
          </a:p>
          <a:p>
            <a:endParaRPr lang="en-US" sz="2900" dirty="0"/>
          </a:p>
          <a:p>
            <a:r>
              <a:rPr lang="en-US" sz="2900" dirty="0"/>
              <a:t>The lake was developed for the purpose of water supply to Abuja City but later abandoned;</a:t>
            </a:r>
          </a:p>
          <a:p>
            <a:pPr marL="0" indent="0">
              <a:buNone/>
            </a:pPr>
            <a:endParaRPr lang="en-US" sz="2900" dirty="0"/>
          </a:p>
          <a:p>
            <a:r>
              <a:rPr lang="en-US" sz="2900" dirty="0"/>
              <a:t>It is now being used for un-organized fishing and recreational activities.</a:t>
            </a:r>
          </a:p>
        </p:txBody>
      </p:sp>
      <p:sp>
        <p:nvSpPr>
          <p:cNvPr id="4" name="Slide Number Placeholder 3"/>
          <p:cNvSpPr>
            <a:spLocks noGrp="1"/>
          </p:cNvSpPr>
          <p:nvPr>
            <p:ph type="sldNum" sz="quarter" idx="12"/>
          </p:nvPr>
        </p:nvSpPr>
        <p:spPr/>
        <p:txBody>
          <a:bodyPr/>
          <a:lstStyle/>
          <a:p>
            <a:fld id="{0C3BBC20-F4D1-418B-B6CF-EE3F5B50DEB4}" type="slidenum">
              <a:rPr lang="en-US" smtClean="0"/>
              <a:t>50</a:t>
            </a:fld>
            <a:endParaRPr lang="en-US"/>
          </a:p>
        </p:txBody>
      </p:sp>
      <p:pic>
        <p:nvPicPr>
          <p:cNvPr id="1032" name="Picture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38800" y="1063415"/>
            <a:ext cx="4713740" cy="285183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8"/>
          <p:cNvPicPr>
            <a:picLocks/>
          </p:cNvPicPr>
          <p:nvPr/>
        </p:nvPicPr>
        <p:blipFill>
          <a:blip r:embed="rId3"/>
          <a:stretch>
            <a:fillRect/>
          </a:stretch>
        </p:blipFill>
        <p:spPr>
          <a:xfrm>
            <a:off x="5638800" y="3884767"/>
            <a:ext cx="4713740" cy="2651759"/>
          </a:xfrm>
          <a:prstGeom prst="rect">
            <a:avLst/>
          </a:prstGeom>
          <a:ln w="28575">
            <a:solidFill>
              <a:schemeClr val="tx1"/>
            </a:solidFill>
          </a:ln>
        </p:spPr>
      </p:pic>
      <p:sp>
        <p:nvSpPr>
          <p:cNvPr id="5" name="Rectangle 4"/>
          <p:cNvSpPr/>
          <p:nvPr/>
        </p:nvSpPr>
        <p:spPr>
          <a:xfrm>
            <a:off x="5921358" y="6536528"/>
            <a:ext cx="1854995" cy="276999"/>
          </a:xfrm>
          <a:prstGeom prst="rect">
            <a:avLst/>
          </a:prstGeom>
        </p:spPr>
        <p:txBody>
          <a:bodyPr wrap="none">
            <a:spAutoFit/>
          </a:bodyPr>
          <a:lstStyle/>
          <a:p>
            <a:r>
              <a:rPr lang="en-US" sz="1200" b="1" dirty="0"/>
              <a:t>Source: RC-IRBM, 2020</a:t>
            </a:r>
            <a:endParaRPr lang="en-US" sz="1200" dirty="0"/>
          </a:p>
        </p:txBody>
      </p:sp>
    </p:spTree>
    <p:extLst>
      <p:ext uri="{BB962C8B-B14F-4D97-AF65-F5344CB8AC3E}">
        <p14:creationId xmlns:p14="http://schemas.microsoft.com/office/powerpoint/2010/main" val="24349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2655" y="0"/>
            <a:ext cx="6842483" cy="4378036"/>
          </a:xfrm>
          <a:prstGeom prst="rect">
            <a:avLst/>
          </a:prstGeom>
        </p:spPr>
      </p:pic>
      <p:pic>
        <p:nvPicPr>
          <p:cNvPr id="3" name="Picture 2"/>
          <p:cNvPicPr>
            <a:picLocks noChangeAspect="1"/>
          </p:cNvPicPr>
          <p:nvPr/>
        </p:nvPicPr>
        <p:blipFill>
          <a:blip r:embed="rId3"/>
          <a:stretch>
            <a:fillRect/>
          </a:stretch>
        </p:blipFill>
        <p:spPr>
          <a:xfrm>
            <a:off x="0" y="0"/>
            <a:ext cx="6142173" cy="4199321"/>
          </a:xfrm>
          <a:prstGeom prst="rect">
            <a:avLst/>
          </a:prstGeom>
        </p:spPr>
      </p:pic>
      <p:pic>
        <p:nvPicPr>
          <p:cNvPr id="4" name="Picture 3"/>
          <p:cNvPicPr>
            <a:picLocks noChangeAspect="1"/>
          </p:cNvPicPr>
          <p:nvPr/>
        </p:nvPicPr>
        <p:blipFill>
          <a:blip r:embed="rId4"/>
          <a:stretch>
            <a:fillRect/>
          </a:stretch>
        </p:blipFill>
        <p:spPr>
          <a:xfrm>
            <a:off x="0" y="4199320"/>
            <a:ext cx="4326116" cy="2658680"/>
          </a:xfrm>
          <a:prstGeom prst="rect">
            <a:avLst/>
          </a:prstGeom>
        </p:spPr>
      </p:pic>
      <p:pic>
        <p:nvPicPr>
          <p:cNvPr id="7" name="Picture 6"/>
          <p:cNvPicPr>
            <a:picLocks noChangeAspect="1"/>
          </p:cNvPicPr>
          <p:nvPr/>
        </p:nvPicPr>
        <p:blipFill>
          <a:blip r:embed="rId5"/>
          <a:stretch>
            <a:fillRect/>
          </a:stretch>
        </p:blipFill>
        <p:spPr>
          <a:xfrm>
            <a:off x="4326116" y="4184079"/>
            <a:ext cx="3560373" cy="2673921"/>
          </a:xfrm>
          <a:prstGeom prst="rect">
            <a:avLst/>
          </a:prstGeom>
        </p:spPr>
      </p:pic>
      <p:pic>
        <p:nvPicPr>
          <p:cNvPr id="8" name="Picture 7"/>
          <p:cNvPicPr>
            <a:picLocks noChangeAspect="1"/>
          </p:cNvPicPr>
          <p:nvPr/>
        </p:nvPicPr>
        <p:blipFill>
          <a:blip r:embed="rId6"/>
          <a:stretch>
            <a:fillRect/>
          </a:stretch>
        </p:blipFill>
        <p:spPr>
          <a:xfrm>
            <a:off x="7886489" y="4184078"/>
            <a:ext cx="4305511" cy="2673922"/>
          </a:xfrm>
          <a:prstGeom prst="rect">
            <a:avLst/>
          </a:prstGeom>
        </p:spPr>
      </p:pic>
      <p:sp>
        <p:nvSpPr>
          <p:cNvPr id="9" name="Rectangle 8"/>
          <p:cNvSpPr/>
          <p:nvPr/>
        </p:nvSpPr>
        <p:spPr>
          <a:xfrm>
            <a:off x="83127" y="6467870"/>
            <a:ext cx="12025745" cy="369332"/>
          </a:xfrm>
          <a:prstGeom prst="rect">
            <a:avLst/>
          </a:prstGeom>
        </p:spPr>
        <p:txBody>
          <a:bodyPr wrap="square">
            <a:spAutoFit/>
          </a:bodyPr>
          <a:lstStyle/>
          <a:p>
            <a:pPr algn="ctr"/>
            <a:r>
              <a:rPr lang="en-US" dirty="0"/>
              <a:t>Effect of invasive aquatic plants especially on navigation and volume capacity of the lake</a:t>
            </a:r>
          </a:p>
        </p:txBody>
      </p:sp>
      <p:pic>
        <p:nvPicPr>
          <p:cNvPr id="11" name="Picture 10"/>
          <p:cNvPicPr>
            <a:picLocks noChangeAspect="1"/>
          </p:cNvPicPr>
          <p:nvPr/>
        </p:nvPicPr>
        <p:blipFill>
          <a:blip r:embed="rId7"/>
          <a:stretch>
            <a:fillRect/>
          </a:stretch>
        </p:blipFill>
        <p:spPr>
          <a:xfrm>
            <a:off x="5652655" y="817886"/>
            <a:ext cx="3766775" cy="3153750"/>
          </a:xfrm>
          <a:prstGeom prst="rect">
            <a:avLst/>
          </a:prstGeom>
        </p:spPr>
      </p:pic>
    </p:spTree>
    <p:extLst>
      <p:ext uri="{BB962C8B-B14F-4D97-AF65-F5344CB8AC3E}">
        <p14:creationId xmlns:p14="http://schemas.microsoft.com/office/powerpoint/2010/main" val="1706085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r>
              <a:rPr lang="en-US" b="1" dirty="0">
                <a:solidFill>
                  <a:srgbClr val="0070C0"/>
                </a:solidFill>
              </a:rPr>
              <a:t>Why EH for </a:t>
            </a:r>
            <a:r>
              <a:rPr lang="en-US" b="1" dirty="0" err="1">
                <a:solidFill>
                  <a:srgbClr val="0070C0"/>
                </a:solidFill>
              </a:rPr>
              <a:t>Jabi</a:t>
            </a:r>
            <a:r>
              <a:rPr lang="en-US" b="1" dirty="0">
                <a:solidFill>
                  <a:srgbClr val="0070C0"/>
                </a:solidFill>
              </a:rPr>
              <a:t> Lake?…</a:t>
            </a:r>
          </a:p>
        </p:txBody>
      </p:sp>
      <p:sp>
        <p:nvSpPr>
          <p:cNvPr id="4" name="Slide Number Placeholder 3"/>
          <p:cNvSpPr>
            <a:spLocks noGrp="1"/>
          </p:cNvSpPr>
          <p:nvPr>
            <p:ph type="sldNum" sz="quarter" idx="12"/>
          </p:nvPr>
        </p:nvSpPr>
        <p:spPr/>
        <p:txBody>
          <a:bodyPr/>
          <a:lstStyle/>
          <a:p>
            <a:fld id="{0C3BBC20-F4D1-418B-B6CF-EE3F5B50DEB4}" type="slidenum">
              <a:rPr lang="en-US" smtClean="0"/>
              <a:t>52</a:t>
            </a:fld>
            <a:endParaRPr lang="en-US"/>
          </a:p>
        </p:txBody>
      </p:sp>
      <p:pic>
        <p:nvPicPr>
          <p:cNvPr id="614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53018" y="1033952"/>
            <a:ext cx="5828165" cy="381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346516" y="1033952"/>
            <a:ext cx="5764762" cy="3817447"/>
          </a:xfrm>
          <a:prstGeom prst="rect">
            <a:avLst/>
          </a:prstGeom>
        </p:spPr>
      </p:pic>
      <p:pic>
        <p:nvPicPr>
          <p:cNvPr id="8" name="Picture 7"/>
          <p:cNvPicPr>
            <a:picLocks noChangeAspect="1"/>
          </p:cNvPicPr>
          <p:nvPr/>
        </p:nvPicPr>
        <p:blipFill>
          <a:blip r:embed="rId4"/>
          <a:stretch>
            <a:fillRect/>
          </a:stretch>
        </p:blipFill>
        <p:spPr>
          <a:xfrm>
            <a:off x="73891" y="4888051"/>
            <a:ext cx="12478327" cy="1725178"/>
          </a:xfrm>
          <a:prstGeom prst="rect">
            <a:avLst/>
          </a:prstGeom>
        </p:spPr>
      </p:pic>
      <p:pic>
        <p:nvPicPr>
          <p:cNvPr id="9" name="Picture 8"/>
          <p:cNvPicPr>
            <a:picLocks noChangeAspect="1"/>
          </p:cNvPicPr>
          <p:nvPr/>
        </p:nvPicPr>
        <p:blipFill>
          <a:blip r:embed="rId5"/>
          <a:stretch>
            <a:fillRect/>
          </a:stretch>
        </p:blipFill>
        <p:spPr>
          <a:xfrm>
            <a:off x="60437" y="5610714"/>
            <a:ext cx="12071126" cy="1843038"/>
          </a:xfrm>
          <a:prstGeom prst="rect">
            <a:avLst/>
          </a:prstGeom>
        </p:spPr>
      </p:pic>
    </p:spTree>
    <p:extLst>
      <p:ext uri="{BB962C8B-B14F-4D97-AF65-F5344CB8AC3E}">
        <p14:creationId xmlns:p14="http://schemas.microsoft.com/office/powerpoint/2010/main" val="20820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6459" y="0"/>
            <a:ext cx="3178282" cy="2383361"/>
          </a:xfrm>
          <a:prstGeom prst="rect">
            <a:avLst/>
          </a:prstGeom>
        </p:spPr>
      </p:pic>
      <p:pic>
        <p:nvPicPr>
          <p:cNvPr id="3" name="Picture 2"/>
          <p:cNvPicPr>
            <a:picLocks noChangeAspect="1"/>
          </p:cNvPicPr>
          <p:nvPr/>
        </p:nvPicPr>
        <p:blipFill>
          <a:blip r:embed="rId3"/>
          <a:stretch>
            <a:fillRect/>
          </a:stretch>
        </p:blipFill>
        <p:spPr>
          <a:xfrm>
            <a:off x="8797131" y="4599708"/>
            <a:ext cx="3330239" cy="2053617"/>
          </a:xfrm>
          <a:prstGeom prst="rect">
            <a:avLst/>
          </a:prstGeom>
        </p:spPr>
      </p:pic>
      <p:pic>
        <p:nvPicPr>
          <p:cNvPr id="4" name="Picture 3"/>
          <p:cNvPicPr>
            <a:picLocks noChangeAspect="1"/>
          </p:cNvPicPr>
          <p:nvPr/>
        </p:nvPicPr>
        <p:blipFill>
          <a:blip r:embed="rId4"/>
          <a:stretch>
            <a:fillRect/>
          </a:stretch>
        </p:blipFill>
        <p:spPr>
          <a:xfrm>
            <a:off x="8797131" y="2383361"/>
            <a:ext cx="3320984" cy="2299475"/>
          </a:xfrm>
          <a:prstGeom prst="rect">
            <a:avLst/>
          </a:prstGeom>
        </p:spPr>
      </p:pic>
      <p:pic>
        <p:nvPicPr>
          <p:cNvPr id="6" name="Picture 5"/>
          <p:cNvPicPr>
            <a:picLocks noChangeAspect="1"/>
          </p:cNvPicPr>
          <p:nvPr/>
        </p:nvPicPr>
        <p:blipFill>
          <a:blip r:embed="rId5"/>
          <a:stretch>
            <a:fillRect/>
          </a:stretch>
        </p:blipFill>
        <p:spPr>
          <a:xfrm>
            <a:off x="3610686" y="0"/>
            <a:ext cx="3996517" cy="2405867"/>
          </a:xfrm>
          <a:prstGeom prst="rect">
            <a:avLst/>
          </a:prstGeom>
        </p:spPr>
      </p:pic>
      <p:pic>
        <p:nvPicPr>
          <p:cNvPr id="8" name="Picture 7"/>
          <p:cNvPicPr>
            <a:picLocks noChangeAspect="1"/>
          </p:cNvPicPr>
          <p:nvPr/>
        </p:nvPicPr>
        <p:blipFill>
          <a:blip r:embed="rId6"/>
          <a:stretch>
            <a:fillRect/>
          </a:stretch>
        </p:blipFill>
        <p:spPr>
          <a:xfrm>
            <a:off x="0" y="0"/>
            <a:ext cx="3661761" cy="2746322"/>
          </a:xfrm>
          <a:prstGeom prst="rect">
            <a:avLst/>
          </a:prstGeom>
        </p:spPr>
      </p:pic>
      <p:pic>
        <p:nvPicPr>
          <p:cNvPr id="5" name="Picture 4"/>
          <p:cNvPicPr>
            <a:picLocks noChangeAspect="1"/>
          </p:cNvPicPr>
          <p:nvPr/>
        </p:nvPicPr>
        <p:blipFill>
          <a:blip r:embed="rId7"/>
          <a:stretch>
            <a:fillRect/>
          </a:stretch>
        </p:blipFill>
        <p:spPr>
          <a:xfrm>
            <a:off x="3661762" y="2405867"/>
            <a:ext cx="5126114" cy="3040292"/>
          </a:xfrm>
          <a:prstGeom prst="rect">
            <a:avLst/>
          </a:prstGeom>
        </p:spPr>
      </p:pic>
      <p:pic>
        <p:nvPicPr>
          <p:cNvPr id="7" name="Picture 6"/>
          <p:cNvPicPr>
            <a:picLocks noChangeAspect="1"/>
          </p:cNvPicPr>
          <p:nvPr/>
        </p:nvPicPr>
        <p:blipFill>
          <a:blip r:embed="rId8"/>
          <a:stretch>
            <a:fillRect/>
          </a:stretch>
        </p:blipFill>
        <p:spPr>
          <a:xfrm>
            <a:off x="27710" y="3985728"/>
            <a:ext cx="3624797" cy="2872272"/>
          </a:xfrm>
          <a:prstGeom prst="rect">
            <a:avLst/>
          </a:prstGeom>
        </p:spPr>
      </p:pic>
      <p:sp>
        <p:nvSpPr>
          <p:cNvPr id="9" name="TextBox 8"/>
          <p:cNvSpPr txBox="1"/>
          <p:nvPr/>
        </p:nvSpPr>
        <p:spPr>
          <a:xfrm>
            <a:off x="3661761" y="5717309"/>
            <a:ext cx="5126115" cy="646331"/>
          </a:xfrm>
          <a:prstGeom prst="rect">
            <a:avLst/>
          </a:prstGeom>
          <a:noFill/>
        </p:spPr>
        <p:txBody>
          <a:bodyPr wrap="square" rtlCol="0">
            <a:spAutoFit/>
          </a:bodyPr>
          <a:lstStyle/>
          <a:p>
            <a:r>
              <a:rPr lang="en-US" b="1" dirty="0"/>
              <a:t>Harnessing one of the economic potentials of </a:t>
            </a:r>
            <a:r>
              <a:rPr lang="en-US" b="1" dirty="0" err="1"/>
              <a:t>Jabi</a:t>
            </a:r>
            <a:r>
              <a:rPr lang="en-US" b="1" dirty="0"/>
              <a:t> Lake to empower youth and women </a:t>
            </a:r>
          </a:p>
        </p:txBody>
      </p:sp>
      <p:sp>
        <p:nvSpPr>
          <p:cNvPr id="10" name="TextBox 9"/>
          <p:cNvSpPr txBox="1"/>
          <p:nvPr/>
        </p:nvSpPr>
        <p:spPr>
          <a:xfrm>
            <a:off x="46186" y="2780152"/>
            <a:ext cx="3565237" cy="1200329"/>
          </a:xfrm>
          <a:prstGeom prst="rect">
            <a:avLst/>
          </a:prstGeom>
          <a:noFill/>
        </p:spPr>
        <p:txBody>
          <a:bodyPr wrap="square" rtlCol="0">
            <a:spAutoFit/>
          </a:bodyPr>
          <a:lstStyle/>
          <a:p>
            <a:r>
              <a:rPr lang="en-US" b="1" dirty="0"/>
              <a:t>Turning water hyacinth from being a menace to useful household product - </a:t>
            </a:r>
            <a:r>
              <a:rPr lang="en-US" b="1" dirty="0">
                <a:solidFill>
                  <a:schemeClr val="accent2">
                    <a:lumMod val="75000"/>
                  </a:schemeClr>
                </a:solidFill>
              </a:rPr>
              <a:t>A waste to wealth initiative</a:t>
            </a:r>
            <a:endParaRPr lang="en-US" b="1" dirty="0"/>
          </a:p>
        </p:txBody>
      </p:sp>
    </p:spTree>
    <p:extLst>
      <p:ext uri="{BB962C8B-B14F-4D97-AF65-F5344CB8AC3E}">
        <p14:creationId xmlns:p14="http://schemas.microsoft.com/office/powerpoint/2010/main" val="4252676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4691" y="2115127"/>
            <a:ext cx="9079345" cy="2585323"/>
          </a:xfrm>
          <a:prstGeom prst="rect">
            <a:avLst/>
          </a:prstGeom>
          <a:noFill/>
        </p:spPr>
        <p:txBody>
          <a:bodyPr wrap="square" rtlCol="0">
            <a:spAutoFit/>
          </a:bodyPr>
          <a:lstStyle/>
          <a:p>
            <a:pPr algn="ctr"/>
            <a:r>
              <a:rPr lang="en-US" sz="5400" b="1" dirty="0">
                <a:solidFill>
                  <a:schemeClr val="accent6">
                    <a:lumMod val="50000"/>
                  </a:schemeClr>
                </a:solidFill>
              </a:rPr>
              <a:t>TRANSBOUNDARY WATER COOPERATION AND WATER DIPLOMACY</a:t>
            </a:r>
          </a:p>
        </p:txBody>
      </p:sp>
    </p:spTree>
    <p:extLst>
      <p:ext uri="{BB962C8B-B14F-4D97-AF65-F5344CB8AC3E}">
        <p14:creationId xmlns:p14="http://schemas.microsoft.com/office/powerpoint/2010/main" val="2195717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09" y="175492"/>
            <a:ext cx="12062691" cy="1391430"/>
          </a:xfrm>
        </p:spPr>
        <p:txBody>
          <a:bodyPr/>
          <a:lstStyle/>
          <a:p>
            <a:r>
              <a:rPr lang="en-US" sz="2800" b="1" dirty="0">
                <a:solidFill>
                  <a:srgbClr val="FFC000"/>
                </a:solidFill>
              </a:rPr>
              <a:t>Cooperation over shared waters</a:t>
            </a:r>
            <a:endParaRPr lang="en-US" sz="2800" b="1" dirty="0">
              <a:solidFill>
                <a:srgbClr val="00B0F0"/>
              </a:solidFill>
            </a:endParaRPr>
          </a:p>
        </p:txBody>
      </p:sp>
      <p:sp>
        <p:nvSpPr>
          <p:cNvPr id="3" name="Content Placeholder 2"/>
          <p:cNvSpPr>
            <a:spLocks noGrp="1"/>
          </p:cNvSpPr>
          <p:nvPr>
            <p:ph idx="1"/>
          </p:nvPr>
        </p:nvSpPr>
        <p:spPr>
          <a:xfrm>
            <a:off x="129309" y="831273"/>
            <a:ext cx="11979563" cy="5828145"/>
          </a:xfrm>
        </p:spPr>
        <p:txBody>
          <a:bodyPr>
            <a:normAutofit/>
          </a:bodyPr>
          <a:lstStyle/>
          <a:p>
            <a:r>
              <a:rPr lang="en-US" dirty="0"/>
              <a:t>It is currently estimated that 2 billion people rely upon groundwater sourced from </a:t>
            </a:r>
            <a:r>
              <a:rPr lang="en-US" dirty="0" err="1"/>
              <a:t>transboundary</a:t>
            </a:r>
            <a:r>
              <a:rPr lang="en-US" dirty="0"/>
              <a:t> aquifers and 40 per cent of the global population depends on the world’s estimated 310 </a:t>
            </a:r>
            <a:r>
              <a:rPr lang="en-US" dirty="0" err="1"/>
              <a:t>transboundary</a:t>
            </a:r>
            <a:r>
              <a:rPr lang="en-US" dirty="0"/>
              <a:t> river basins.</a:t>
            </a:r>
          </a:p>
          <a:p>
            <a:r>
              <a:rPr lang="en-US" dirty="0"/>
              <a:t>Despite this, about two-thirds of the world’s </a:t>
            </a:r>
            <a:r>
              <a:rPr lang="en-US" dirty="0" err="1"/>
              <a:t>transboundary</a:t>
            </a:r>
            <a:r>
              <a:rPr lang="en-US" dirty="0"/>
              <a:t> rivers do not have a cooperative management framework, and cooperation on </a:t>
            </a:r>
            <a:r>
              <a:rPr lang="en-US" dirty="0" err="1"/>
              <a:t>transboundary</a:t>
            </a:r>
            <a:r>
              <a:rPr lang="en-US" dirty="0"/>
              <a:t> aquifers is lagging even more.</a:t>
            </a:r>
          </a:p>
          <a:p>
            <a:r>
              <a:rPr lang="en-US" dirty="0"/>
              <a:t>Cooperation over shared water resources is essential for environmental sustainability, climate change adaptation, regional peace and security, and economic growth. </a:t>
            </a:r>
            <a:r>
              <a:rPr lang="en-US" dirty="0" err="1"/>
              <a:t>Transboundary</a:t>
            </a:r>
            <a:r>
              <a:rPr lang="en-US" dirty="0"/>
              <a:t> water cooperation and water diplomacy processes, which support </a:t>
            </a:r>
            <a:r>
              <a:rPr lang="en-US" dirty="0" err="1"/>
              <a:t>transboundary</a:t>
            </a:r>
            <a:r>
              <a:rPr lang="en-US" dirty="0"/>
              <a:t> water cooperation, can create new opportunities for riparian states to sustainably develop their shared water resources while generating benefits beyond the water sector. </a:t>
            </a:r>
          </a:p>
          <a:p>
            <a:r>
              <a:rPr lang="en-US" dirty="0" err="1"/>
              <a:t>Transboundary</a:t>
            </a:r>
            <a:r>
              <a:rPr lang="en-US" dirty="0"/>
              <a:t> water cooperation seeks to establish, enhance, or lay the groundwork for formal or informal water dialogues, institutional arrangements, and/or technical processes for shared water management decision making. It further seeks to improve coordination of diplomatic and development efforts around shared waters.</a:t>
            </a:r>
          </a:p>
          <a:p>
            <a:r>
              <a:rPr lang="en-US" dirty="0"/>
              <a:t>Water cooperation engage in joint capacity building, experience sharing, knowledge exchange, and skills building activities, supporting development of women water experts in the region and enhanced regional water cooperation</a:t>
            </a:r>
          </a:p>
        </p:txBody>
      </p:sp>
    </p:spTree>
    <p:extLst>
      <p:ext uri="{BB962C8B-B14F-4D97-AF65-F5344CB8AC3E}">
        <p14:creationId xmlns:p14="http://schemas.microsoft.com/office/powerpoint/2010/main" val="4024584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rPr>
              <a:t>Goal</a:t>
            </a:r>
          </a:p>
        </p:txBody>
      </p:sp>
      <p:sp>
        <p:nvSpPr>
          <p:cNvPr id="3" name="Content Placeholder 2"/>
          <p:cNvSpPr>
            <a:spLocks noGrp="1"/>
          </p:cNvSpPr>
          <p:nvPr>
            <p:ph idx="1"/>
          </p:nvPr>
        </p:nvSpPr>
        <p:spPr>
          <a:xfrm>
            <a:off x="64655" y="1274619"/>
            <a:ext cx="12044217" cy="4188690"/>
          </a:xfrm>
        </p:spPr>
        <p:txBody>
          <a:bodyPr>
            <a:noAutofit/>
          </a:bodyPr>
          <a:lstStyle/>
          <a:p>
            <a:r>
              <a:rPr lang="en-US" sz="4400" dirty="0"/>
              <a:t>Support the effective and equitable allocation and development of water resources, and harmonization of water governance systems by supporting the application of integrated water resources and cooperative river basin management principles to shared water resources.</a:t>
            </a:r>
          </a:p>
        </p:txBody>
      </p:sp>
    </p:spTree>
    <p:extLst>
      <p:ext uri="{BB962C8B-B14F-4D97-AF65-F5344CB8AC3E}">
        <p14:creationId xmlns:p14="http://schemas.microsoft.com/office/powerpoint/2010/main" val="4132988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64656"/>
            <a:ext cx="9404723" cy="831272"/>
          </a:xfrm>
        </p:spPr>
        <p:txBody>
          <a:bodyPr/>
          <a:lstStyle/>
          <a:p>
            <a:r>
              <a:rPr lang="en-US" b="1" dirty="0">
                <a:solidFill>
                  <a:srgbClr val="FFC000"/>
                </a:solidFill>
              </a:rPr>
              <a:t>Challenge</a:t>
            </a:r>
          </a:p>
        </p:txBody>
      </p:sp>
      <p:sp>
        <p:nvSpPr>
          <p:cNvPr id="3" name="Content Placeholder 2"/>
          <p:cNvSpPr>
            <a:spLocks noGrp="1"/>
          </p:cNvSpPr>
          <p:nvPr>
            <p:ph idx="1"/>
          </p:nvPr>
        </p:nvSpPr>
        <p:spPr>
          <a:xfrm>
            <a:off x="166256" y="812799"/>
            <a:ext cx="11933380" cy="5966691"/>
          </a:xfrm>
        </p:spPr>
        <p:txBody>
          <a:bodyPr>
            <a:normAutofit fontScale="92500" lnSpcReduction="10000"/>
          </a:bodyPr>
          <a:lstStyle/>
          <a:p>
            <a:r>
              <a:rPr lang="en-US" dirty="0"/>
              <a:t>Stress on the world’s water resources is projected to continue to intensify in the near future and many of the most affected regions are also, in parallel, impacted by political tensions, armed violence, and internal water mismanagement.</a:t>
            </a:r>
          </a:p>
          <a:p>
            <a:r>
              <a:rPr lang="en-US" dirty="0"/>
              <a:t>Meeting the rising challenges to global water security will increasingly demand that policy makers at all levels improve </a:t>
            </a:r>
            <a:r>
              <a:rPr lang="en-US" dirty="0" err="1"/>
              <a:t>transboundary</a:t>
            </a:r>
            <a:r>
              <a:rPr lang="en-US" dirty="0"/>
              <a:t> water cooperation, develop benefit-sharing opportunities, and negotiate trade-offs among contending interests, risks, and opportunities by harnessing technical, political, and socio-economic knowledge.</a:t>
            </a:r>
          </a:p>
          <a:p>
            <a:r>
              <a:rPr lang="en-US" dirty="0"/>
              <a:t>Poor partnership support to stakeholders to overcome political, social, and capacity barriers to </a:t>
            </a:r>
            <a:r>
              <a:rPr lang="en-US" dirty="0" err="1"/>
              <a:t>transboundary</a:t>
            </a:r>
            <a:r>
              <a:rPr lang="en-US" dirty="0"/>
              <a:t> water cooperation so as to promote information and experience sharing, collaborative knowledge building, and joint problem solving in regions where water is or could become a source of conflict</a:t>
            </a:r>
          </a:p>
          <a:p>
            <a:r>
              <a:rPr lang="en-US" dirty="0"/>
              <a:t>Effectively managing </a:t>
            </a:r>
            <a:r>
              <a:rPr lang="en-US" dirty="0" err="1"/>
              <a:t>transboundary</a:t>
            </a:r>
            <a:r>
              <a:rPr lang="en-US" dirty="0"/>
              <a:t> water resources will require strengthening collaboration across states, sectors, and stakeholders at various levels.</a:t>
            </a:r>
          </a:p>
          <a:p>
            <a:r>
              <a:rPr lang="en-US" dirty="0"/>
              <a:t>Some of the main challenges to </a:t>
            </a:r>
            <a:r>
              <a:rPr lang="en-US" dirty="0" err="1"/>
              <a:t>transboundary</a:t>
            </a:r>
            <a:r>
              <a:rPr lang="en-US" dirty="0"/>
              <a:t> water cooperation are:</a:t>
            </a:r>
          </a:p>
          <a:p>
            <a:pPr>
              <a:buFont typeface="Wingdings" panose="05000000000000000000" pitchFamily="2" charset="2"/>
              <a:buChar char="v"/>
            </a:pPr>
            <a:r>
              <a:rPr lang="en-US" dirty="0">
                <a:solidFill>
                  <a:srgbClr val="FFFF00"/>
                </a:solidFill>
              </a:rPr>
              <a:t>Limited trust between riparian communities hindering political will to seek agreements</a:t>
            </a:r>
            <a:r>
              <a:rPr lang="en-US" dirty="0"/>
              <a:t>.</a:t>
            </a:r>
          </a:p>
          <a:p>
            <a:pPr>
              <a:buFont typeface="Wingdings" panose="05000000000000000000" pitchFamily="2" charset="2"/>
              <a:buChar char="v"/>
            </a:pPr>
            <a:r>
              <a:rPr lang="en-US" dirty="0">
                <a:solidFill>
                  <a:srgbClr val="00B050"/>
                </a:solidFill>
              </a:rPr>
              <a:t>Limited understanding of cooperation risks and benefits</a:t>
            </a:r>
            <a:r>
              <a:rPr lang="en-US" dirty="0"/>
              <a:t>.</a:t>
            </a:r>
          </a:p>
          <a:p>
            <a:pPr>
              <a:buFont typeface="Wingdings" panose="05000000000000000000" pitchFamily="2" charset="2"/>
              <a:buChar char="v"/>
            </a:pPr>
            <a:r>
              <a:rPr lang="en-US" dirty="0">
                <a:solidFill>
                  <a:srgbClr val="0070C0"/>
                </a:solidFill>
              </a:rPr>
              <a:t>Limited capacity among water management agencies and stakeholder groups</a:t>
            </a:r>
            <a:r>
              <a:rPr lang="en-US" dirty="0"/>
              <a:t>.</a:t>
            </a:r>
          </a:p>
          <a:p>
            <a:pPr>
              <a:buFont typeface="Wingdings" panose="05000000000000000000" pitchFamily="2" charset="2"/>
              <a:buChar char="v"/>
            </a:pPr>
            <a:r>
              <a:rPr lang="en-US" dirty="0">
                <a:solidFill>
                  <a:srgbClr val="FF0000"/>
                </a:solidFill>
              </a:rPr>
              <a:t>Limited coordination between donors, and between diplomatic and development efforts.</a:t>
            </a:r>
          </a:p>
          <a:p>
            <a:endParaRPr lang="en-US" dirty="0"/>
          </a:p>
        </p:txBody>
      </p:sp>
    </p:spTree>
    <p:extLst>
      <p:ext uri="{BB962C8B-B14F-4D97-AF65-F5344CB8AC3E}">
        <p14:creationId xmlns:p14="http://schemas.microsoft.com/office/powerpoint/2010/main" val="531197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37" y="397164"/>
            <a:ext cx="9838398" cy="526472"/>
          </a:xfrm>
        </p:spPr>
        <p:txBody>
          <a:bodyPr/>
          <a:lstStyle/>
          <a:p>
            <a:r>
              <a:rPr lang="en-US" sz="2800" b="1" dirty="0">
                <a:solidFill>
                  <a:srgbClr val="FFC000"/>
                </a:solidFill>
              </a:rPr>
              <a:t>APPROACH</a:t>
            </a:r>
          </a:p>
        </p:txBody>
      </p:sp>
      <p:sp>
        <p:nvSpPr>
          <p:cNvPr id="3" name="Content Placeholder 2"/>
          <p:cNvSpPr>
            <a:spLocks noGrp="1"/>
          </p:cNvSpPr>
          <p:nvPr>
            <p:ph idx="1"/>
          </p:nvPr>
        </p:nvSpPr>
        <p:spPr>
          <a:xfrm>
            <a:off x="0" y="1154544"/>
            <a:ext cx="12127345" cy="6733308"/>
          </a:xfrm>
        </p:spPr>
        <p:txBody>
          <a:bodyPr>
            <a:noAutofit/>
          </a:bodyPr>
          <a:lstStyle/>
          <a:p>
            <a:r>
              <a:rPr lang="en-US" dirty="0"/>
              <a:t>Leverage a multi-disciplinary approach to enhance </a:t>
            </a:r>
            <a:r>
              <a:rPr lang="en-US" dirty="0" err="1"/>
              <a:t>transboundary</a:t>
            </a:r>
            <a:r>
              <a:rPr lang="en-US" dirty="0"/>
              <a:t> water cooperation in conflict sensitive basins through:</a:t>
            </a:r>
          </a:p>
          <a:p>
            <a:pPr>
              <a:buFont typeface="Wingdings" panose="05000000000000000000" pitchFamily="2" charset="2"/>
              <a:buChar char="v"/>
            </a:pPr>
            <a:r>
              <a:rPr lang="en-US" dirty="0"/>
              <a:t>Applied research and tools: Critical analysis of new trends and approaches to </a:t>
            </a:r>
            <a:r>
              <a:rPr lang="en-US" dirty="0" err="1"/>
              <a:t>transboundary</a:t>
            </a:r>
            <a:r>
              <a:rPr lang="en-US" dirty="0"/>
              <a:t> water management. SWP develops tools and methods, such as water diplomacy, to unpack the development opportunities in a </a:t>
            </a:r>
            <a:r>
              <a:rPr lang="en-US" dirty="0" err="1"/>
              <a:t>transboundary</a:t>
            </a:r>
            <a:r>
              <a:rPr lang="en-US" dirty="0"/>
              <a:t> water setting.</a:t>
            </a:r>
          </a:p>
          <a:p>
            <a:pPr>
              <a:buFont typeface="Wingdings" panose="05000000000000000000" pitchFamily="2" charset="2"/>
              <a:buChar char="v"/>
            </a:pPr>
            <a:r>
              <a:rPr lang="en-US" dirty="0"/>
              <a:t>Facilitation of knowledge and experience sharing: Support engagement in </a:t>
            </a:r>
            <a:r>
              <a:rPr lang="en-US" dirty="0" err="1"/>
              <a:t>transboundary</a:t>
            </a:r>
            <a:r>
              <a:rPr lang="en-US" dirty="0"/>
              <a:t> processes with the long-term goal to promote both regional stability and development.  Encourages a holistic approach that incorporates relevant sectors.</a:t>
            </a:r>
          </a:p>
          <a:p>
            <a:pPr>
              <a:buFont typeface="Wingdings" panose="05000000000000000000" pitchFamily="2" charset="2"/>
              <a:buChar char="v"/>
            </a:pPr>
            <a:r>
              <a:rPr lang="en-US" dirty="0"/>
              <a:t>Promoting the formation of management frameworks for </a:t>
            </a:r>
            <a:r>
              <a:rPr lang="en-US" dirty="0" err="1"/>
              <a:t>transboundary</a:t>
            </a:r>
            <a:r>
              <a:rPr lang="en-US" dirty="0"/>
              <a:t> water: By outlining the incentives and benefits of deepening cooperation between parties sharing </a:t>
            </a:r>
            <a:r>
              <a:rPr lang="en-US" dirty="0" err="1"/>
              <a:t>transboundary</a:t>
            </a:r>
            <a:r>
              <a:rPr lang="en-US" dirty="0"/>
              <a:t> waters, SWP promotes the formation of regional management frameworks.</a:t>
            </a:r>
          </a:p>
          <a:p>
            <a:pPr>
              <a:buFont typeface="Wingdings" panose="05000000000000000000" pitchFamily="2" charset="2"/>
              <a:buChar char="v"/>
            </a:pPr>
            <a:r>
              <a:rPr lang="en-US" dirty="0"/>
              <a:t>Building capacity in partner organizations: Develops tailored capacity-building </a:t>
            </a:r>
            <a:r>
              <a:rPr lang="en-US" dirty="0" err="1"/>
              <a:t>programmes</a:t>
            </a:r>
            <a:r>
              <a:rPr lang="en-US" dirty="0"/>
              <a:t> built around innovative knowledge and tools, to better equip decision makers, organizations, and development partners of </a:t>
            </a:r>
            <a:r>
              <a:rPr lang="en-US" dirty="0" err="1"/>
              <a:t>transboundary</a:t>
            </a:r>
            <a:r>
              <a:rPr lang="en-US" dirty="0"/>
              <a:t> waters to work effectively, thereby also supporting improved cooperation in these basins.</a:t>
            </a:r>
          </a:p>
        </p:txBody>
      </p:sp>
    </p:spTree>
    <p:extLst>
      <p:ext uri="{BB962C8B-B14F-4D97-AF65-F5344CB8AC3E}">
        <p14:creationId xmlns:p14="http://schemas.microsoft.com/office/powerpoint/2010/main" val="3371039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8109" y="2964871"/>
            <a:ext cx="8608291" cy="830997"/>
          </a:xfrm>
          <a:prstGeom prst="rect">
            <a:avLst/>
          </a:prstGeom>
          <a:noFill/>
        </p:spPr>
        <p:txBody>
          <a:bodyPr wrap="square" rtlCol="0">
            <a:spAutoFit/>
          </a:bodyPr>
          <a:lstStyle/>
          <a:p>
            <a:pPr algn="ctr"/>
            <a:r>
              <a:rPr lang="en-US" sz="4800" dirty="0">
                <a:solidFill>
                  <a:srgbClr val="FFC000"/>
                </a:solidFill>
              </a:rPr>
              <a:t>THANKS YOU FOR LISTENING</a:t>
            </a:r>
          </a:p>
        </p:txBody>
      </p:sp>
    </p:spTree>
    <p:extLst>
      <p:ext uri="{BB962C8B-B14F-4D97-AF65-F5344CB8AC3E}">
        <p14:creationId xmlns:p14="http://schemas.microsoft.com/office/powerpoint/2010/main" val="3709641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68" y="387946"/>
            <a:ext cx="3796147" cy="2886378"/>
          </a:xfrm>
          <a:prstGeom prst="rect">
            <a:avLst/>
          </a:prstGeom>
        </p:spPr>
      </p:pic>
      <p:pic>
        <p:nvPicPr>
          <p:cNvPr id="3" name="Picture 2"/>
          <p:cNvPicPr>
            <a:picLocks noChangeAspect="1"/>
          </p:cNvPicPr>
          <p:nvPr/>
        </p:nvPicPr>
        <p:blipFill>
          <a:blip r:embed="rId3"/>
          <a:stretch>
            <a:fillRect/>
          </a:stretch>
        </p:blipFill>
        <p:spPr>
          <a:xfrm>
            <a:off x="4562941" y="387946"/>
            <a:ext cx="3869866" cy="2886378"/>
          </a:xfrm>
          <a:prstGeom prst="rect">
            <a:avLst/>
          </a:prstGeom>
        </p:spPr>
      </p:pic>
      <p:pic>
        <p:nvPicPr>
          <p:cNvPr id="4" name="Picture 3"/>
          <p:cNvPicPr>
            <a:picLocks noChangeAspect="1"/>
          </p:cNvPicPr>
          <p:nvPr/>
        </p:nvPicPr>
        <p:blipFill>
          <a:blip r:embed="rId4"/>
          <a:stretch>
            <a:fillRect/>
          </a:stretch>
        </p:blipFill>
        <p:spPr>
          <a:xfrm>
            <a:off x="406404" y="3555998"/>
            <a:ext cx="3796211" cy="2946400"/>
          </a:xfrm>
          <a:prstGeom prst="rect">
            <a:avLst/>
          </a:prstGeom>
        </p:spPr>
      </p:pic>
      <p:pic>
        <p:nvPicPr>
          <p:cNvPr id="5" name="Picture 4" descr="D:\100CANON\IMG_0515.JPG"/>
          <p:cNvPicPr/>
          <p:nvPr/>
        </p:nvPicPr>
        <p:blipFill>
          <a:blip r:embed="rId5">
            <a:extLst>
              <a:ext uri="{28A0092B-C50C-407E-A947-70E740481C1C}">
                <a14:useLocalDpi xmlns:a14="http://schemas.microsoft.com/office/drawing/2010/main" val="0"/>
              </a:ext>
            </a:extLst>
          </a:blip>
          <a:srcRect/>
          <a:stretch>
            <a:fillRect/>
          </a:stretch>
        </p:blipFill>
        <p:spPr bwMode="auto">
          <a:xfrm>
            <a:off x="7897091" y="3583666"/>
            <a:ext cx="4008582" cy="2918732"/>
          </a:xfrm>
          <a:prstGeom prst="rect">
            <a:avLst/>
          </a:prstGeom>
          <a:noFill/>
          <a:ln>
            <a:noFill/>
          </a:ln>
        </p:spPr>
      </p:pic>
      <p:pic>
        <p:nvPicPr>
          <p:cNvPr id="6" name="Picture 5" descr="D:\100CANON\IMG_0517.JPG"/>
          <p:cNvPicPr/>
          <p:nvPr/>
        </p:nvPicPr>
        <p:blipFill>
          <a:blip r:embed="rId6">
            <a:extLst>
              <a:ext uri="{28A0092B-C50C-407E-A947-70E740481C1C}">
                <a14:useLocalDpi xmlns:a14="http://schemas.microsoft.com/office/drawing/2010/main" val="0"/>
              </a:ext>
            </a:extLst>
          </a:blip>
          <a:srcRect/>
          <a:stretch>
            <a:fillRect/>
          </a:stretch>
        </p:blipFill>
        <p:spPr bwMode="auto">
          <a:xfrm>
            <a:off x="4359564" y="3583666"/>
            <a:ext cx="3250911" cy="2918732"/>
          </a:xfrm>
          <a:prstGeom prst="rect">
            <a:avLst/>
          </a:prstGeom>
          <a:noFill/>
          <a:ln>
            <a:noFill/>
          </a:ln>
        </p:spPr>
      </p:pic>
      <p:pic>
        <p:nvPicPr>
          <p:cNvPr id="7" name="Picture 6" descr="D:\100CANON\IMG_0520.JPG"/>
          <p:cNvPicPr/>
          <p:nvPr/>
        </p:nvPicPr>
        <p:blipFill>
          <a:blip r:embed="rId7">
            <a:extLst>
              <a:ext uri="{28A0092B-C50C-407E-A947-70E740481C1C}">
                <a14:useLocalDpi xmlns:a14="http://schemas.microsoft.com/office/drawing/2010/main" val="0"/>
              </a:ext>
            </a:extLst>
          </a:blip>
          <a:srcRect/>
          <a:stretch>
            <a:fillRect/>
          </a:stretch>
        </p:blipFill>
        <p:spPr bwMode="auto">
          <a:xfrm>
            <a:off x="8768677" y="387946"/>
            <a:ext cx="3136996" cy="2886378"/>
          </a:xfrm>
          <a:prstGeom prst="rect">
            <a:avLst/>
          </a:prstGeom>
          <a:noFill/>
          <a:ln>
            <a:noFill/>
          </a:ln>
        </p:spPr>
      </p:pic>
    </p:spTree>
    <p:extLst>
      <p:ext uri="{BB962C8B-B14F-4D97-AF65-F5344CB8AC3E}">
        <p14:creationId xmlns:p14="http://schemas.microsoft.com/office/powerpoint/2010/main" val="159105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049" y="535709"/>
            <a:ext cx="11498719" cy="5781964"/>
          </a:xfrm>
          <a:prstGeom prst="rect">
            <a:avLst/>
          </a:prstGeom>
        </p:spPr>
      </p:pic>
    </p:spTree>
    <p:extLst>
      <p:ext uri="{BB962C8B-B14F-4D97-AF65-F5344CB8AC3E}">
        <p14:creationId xmlns:p14="http://schemas.microsoft.com/office/powerpoint/2010/main" val="202066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31" y="267992"/>
            <a:ext cx="9413525" cy="692591"/>
          </a:xfrm>
        </p:spPr>
        <p:txBody>
          <a:bodyPr/>
          <a:lstStyle/>
          <a:p>
            <a:r>
              <a:rPr lang="en-US" b="1" dirty="0">
                <a:solidFill>
                  <a:srgbClr val="00B0F0"/>
                </a:solidFill>
              </a:rPr>
              <a:t>The Rock Cycle</a:t>
            </a:r>
          </a:p>
        </p:txBody>
      </p:sp>
      <p:pic>
        <p:nvPicPr>
          <p:cNvPr id="4" name="Picture 6" descr="Rock Cyc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035" y="1166927"/>
            <a:ext cx="4499995" cy="355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199035" y="4064002"/>
            <a:ext cx="11771294" cy="3403595"/>
          </a:xfrm>
          <a:prstGeom prst="rect">
            <a:avLst/>
          </a:prstGeom>
          <a:noFill/>
          <a:ln w="158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ja-JP" sz="2000" dirty="0">
                <a:solidFill>
                  <a:srgbClr val="CC6600"/>
                </a:solidFill>
              </a:rPr>
              <a:t> </a:t>
            </a:r>
            <a:br>
              <a:rPr lang="en-GB" altLang="ja-JP" sz="2000" dirty="0">
                <a:solidFill>
                  <a:srgbClr val="CC6600"/>
                </a:solidFill>
              </a:rPr>
            </a:br>
            <a:r>
              <a:rPr lang="en-US" sz="2000" dirty="0"/>
              <a:t>The rock cycle is a basic concept in geology that describes transitions through geologic time among the three main rock types: sedimentary, metamorphic, and igneous. Plate tectonic activity, along with weathering and erosional processes, are responsible for the continued recycling of rocks.</a:t>
            </a:r>
            <a:r>
              <a:rPr lang="en-GB" altLang="ja-JP" sz="2000" dirty="0">
                <a:solidFill>
                  <a:schemeClr val="tx2"/>
                </a:solidFill>
              </a:rPr>
              <a:t>Rock transform in a cyclic pattern, in the course of which rock is created, destroyed and altered through the operation and external processes in the earth. This is referred to as the rock cycle.</a:t>
            </a:r>
            <a:br>
              <a:rPr lang="en-GB" altLang="ja-JP" sz="2000" dirty="0">
                <a:solidFill>
                  <a:schemeClr val="tx2"/>
                </a:solidFill>
              </a:rPr>
            </a:br>
            <a:endParaRPr lang="en-US" altLang="ja-JP" sz="2000" dirty="0">
              <a:solidFill>
                <a:schemeClr val="tx2"/>
              </a:solidFill>
            </a:endParaRPr>
          </a:p>
        </p:txBody>
      </p:sp>
      <p:pic>
        <p:nvPicPr>
          <p:cNvPr id="3" name="Picture 2"/>
          <p:cNvPicPr>
            <a:picLocks noChangeAspect="1"/>
          </p:cNvPicPr>
          <p:nvPr/>
        </p:nvPicPr>
        <p:blipFill>
          <a:blip r:embed="rId3"/>
          <a:stretch>
            <a:fillRect/>
          </a:stretch>
        </p:blipFill>
        <p:spPr>
          <a:xfrm>
            <a:off x="4849091" y="181583"/>
            <a:ext cx="7121238" cy="4575144"/>
          </a:xfrm>
          <a:prstGeom prst="rect">
            <a:avLst/>
          </a:prstGeom>
        </p:spPr>
      </p:pic>
    </p:spTree>
    <p:extLst>
      <p:ext uri="{BB962C8B-B14F-4D97-AF65-F5344CB8AC3E}">
        <p14:creationId xmlns:p14="http://schemas.microsoft.com/office/powerpoint/2010/main" val="473880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1" y="-54181"/>
            <a:ext cx="11526982" cy="603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p:cNvSpPr>
            <a:spLocks noChangeArrowheads="1"/>
          </p:cNvSpPr>
          <p:nvPr/>
        </p:nvSpPr>
        <p:spPr bwMode="auto">
          <a:xfrm>
            <a:off x="387926" y="6017210"/>
            <a:ext cx="11185237" cy="651879"/>
          </a:xfrm>
          <a:prstGeom prst="rect">
            <a:avLst/>
          </a:prstGeom>
          <a:noFill/>
          <a:ln w="158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ja-JP" sz="1800" b="1">
                <a:solidFill>
                  <a:schemeClr val="tx2"/>
                </a:solidFill>
              </a:rPr>
              <a:t>Igneous rock is the rock found when magma cools and gets hardened.</a:t>
            </a:r>
            <a:endParaRPr lang="en-US" altLang="ja-JP" sz="1800">
              <a:solidFill>
                <a:schemeClr val="tx2"/>
              </a:solidFill>
            </a:endParaRPr>
          </a:p>
        </p:txBody>
      </p:sp>
    </p:spTree>
    <p:extLst>
      <p:ext uri="{BB962C8B-B14F-4D97-AF65-F5344CB8AC3E}">
        <p14:creationId xmlns:p14="http://schemas.microsoft.com/office/powerpoint/2010/main" val="37351481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1952</TotalTime>
  <Words>4427</Words>
  <Application>Microsoft Office PowerPoint</Application>
  <PresentationFormat>Widescreen</PresentationFormat>
  <Paragraphs>261</Paragraphs>
  <Slides>59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Century Gothic</vt:lpstr>
      <vt:lpstr>Times New Roman</vt:lpstr>
      <vt:lpstr>Wingdings</vt:lpstr>
      <vt:lpstr>Wingdings 3</vt:lpstr>
      <vt:lpstr>Ion</vt:lpstr>
      <vt:lpstr>Geology, Water Resources Development and Associated Issues in Nigeria</vt:lpstr>
      <vt:lpstr>Order of Presentation</vt:lpstr>
      <vt:lpstr>Overview of Geology of Nigeria</vt:lpstr>
      <vt:lpstr>PowerPoint Presentation</vt:lpstr>
      <vt:lpstr>PowerPoint Presentation</vt:lpstr>
      <vt:lpstr>PowerPoint Presentation</vt:lpstr>
      <vt:lpstr>PowerPoint Presentation</vt:lpstr>
      <vt:lpstr>The Rock Cycle</vt:lpstr>
      <vt:lpstr>PowerPoint Presentation</vt:lpstr>
      <vt:lpstr>PowerPoint Presentation</vt:lpstr>
      <vt:lpstr>Groundwater Occurrence, Accumulation and Distribution</vt:lpstr>
      <vt:lpstr>Basement Aquifers</vt:lpstr>
      <vt:lpstr>Unconsolidated Aquifers</vt:lpstr>
      <vt:lpstr>Sedimentary Aquifers</vt:lpstr>
      <vt:lpstr>PowerPoint Presentation</vt:lpstr>
      <vt:lpstr>PowerPoint Presentation</vt:lpstr>
      <vt:lpstr>Some facts about groundwater in Nigeria</vt:lpstr>
      <vt:lpstr>Transboundary groundwater</vt:lpstr>
      <vt:lpstr>Groundwater Quality</vt:lpstr>
      <vt:lpstr>PowerPoint Presentation</vt:lpstr>
      <vt:lpstr>  Ask Local People</vt:lpstr>
      <vt:lpstr>Ask Local People</vt:lpstr>
      <vt:lpstr>◆Rock outcrops, which are often found in river valleys or road cuttings.  Take samples, measurements and photographs of the rocks, and try to decide how they fit into the regional geology. ◆Mark the positions of wells and boreholes on a map, and ask local people about the quantity and quality of the groundwater. Test the borehole or well water for conductivity and pH, and if possible take chemical samples for later analysis. ◆Look at and describe the topography of the area. Does it seem to relate to the location of groundwater sources? Perhaps groundwater is found only in valleys ◆Examine any surface water features, which are visible, because these may be dependent upon groundwater, or they may even be a source of groundwater recharge. ◆Look out for any potential sources of contamination such as factories, pipelines and latrines, soak ways (cesspools), unengineered landfills ◆If possible, geophysical investigations using equipment such as a electromagnetic sounding or an electric prospecting can be carried out. This is often best done with reference to satellite images or topographical maps. Any planning of geophysical work should be matched to the geological or hydraulic features to be detected. Geophysics needs specialised equipment and training.</vt:lpstr>
      <vt:lpstr>The Resistivity Method of Geophysical Investigation for groundwater development</vt:lpstr>
      <vt:lpstr>The theory of operation of D.C resistivity</vt:lpstr>
      <vt:lpstr>Some electrode array configuration for carrying out electrical resistivity survey during groundwater investigation</vt:lpstr>
      <vt:lpstr>Typical survey point and survey line arrangements</vt:lpstr>
      <vt:lpstr>Vertical Electrical Sounding </vt:lpstr>
      <vt:lpstr>Theory and Practical operations the electrical resistivity method</vt:lpstr>
      <vt:lpstr>PowerPoint Presentation</vt:lpstr>
      <vt:lpstr>Report writing - Example of georesistivity cross-sections </vt:lpstr>
      <vt:lpstr>PowerPoint Presentation</vt:lpstr>
      <vt:lpstr>Procedures for Groundwater Development through boreholes</vt:lpstr>
      <vt:lpstr>PowerPoint Presentation</vt:lpstr>
      <vt:lpstr>PowerPoint Presentation</vt:lpstr>
      <vt:lpstr>PowerPoint Presentation</vt:lpstr>
      <vt:lpstr>PowerPoint Presentation</vt:lpstr>
      <vt:lpstr>PowerPoint Presentation</vt:lpstr>
      <vt:lpstr>Hydraulic relationship between surface and groundwater</vt:lpstr>
      <vt:lpstr>PowerPoint Presentation</vt:lpstr>
      <vt:lpstr>Integrated Water Resources Management (IWRM)</vt:lpstr>
      <vt:lpstr>PowerPoint Presentation</vt:lpstr>
      <vt:lpstr>Challenges and Constraints </vt:lpstr>
      <vt:lpstr>PowerPoint Presentation</vt:lpstr>
      <vt:lpstr>Challenges and Constraints (Continuation)</vt:lpstr>
      <vt:lpstr>IRBM Key activities</vt:lpstr>
      <vt:lpstr>PowerPoint Presentation</vt:lpstr>
      <vt:lpstr>PowerPoint Presentation</vt:lpstr>
      <vt:lpstr>Ecohydrology </vt:lpstr>
      <vt:lpstr>About Jabi Lake</vt:lpstr>
      <vt:lpstr>PowerPoint Presentation</vt:lpstr>
      <vt:lpstr>Why EH for Jabi Lake?…</vt:lpstr>
      <vt:lpstr>PowerPoint Presentation</vt:lpstr>
      <vt:lpstr>PowerPoint Presentation</vt:lpstr>
      <vt:lpstr>Cooperation over shared waters</vt:lpstr>
      <vt:lpstr>Goal</vt:lpstr>
      <vt:lpstr>Challenge</vt:lpstr>
      <vt:lpstr>APPROACH</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and Hydrogeology of Nigeria, Borehole Construction and Management and IWRM</dc:title>
  <dc:creator>Omogbemi Yaya</dc:creator>
  <cp:lastModifiedBy>Gbemi Yaya</cp:lastModifiedBy>
  <cp:revision>141</cp:revision>
  <dcterms:created xsi:type="dcterms:W3CDTF">2022-07-16T13:47:51Z</dcterms:created>
  <dcterms:modified xsi:type="dcterms:W3CDTF">2023-09-26T11:12:19Z</dcterms:modified>
</cp:coreProperties>
</file>