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80" r:id="rId3"/>
    <p:sldId id="281" r:id="rId4"/>
    <p:sldId id="264" r:id="rId5"/>
    <p:sldId id="261" r:id="rId6"/>
    <p:sldId id="265" r:id="rId7"/>
    <p:sldId id="282" r:id="rId8"/>
    <p:sldId id="283" r:id="rId9"/>
    <p:sldId id="284" r:id="rId10"/>
    <p:sldId id="266" r:id="rId11"/>
    <p:sldId id="267" r:id="rId12"/>
    <p:sldId id="286" r:id="rId13"/>
    <p:sldId id="287" r:id="rId14"/>
    <p:sldId id="288" r:id="rId15"/>
    <p:sldId id="289" r:id="rId16"/>
    <p:sldId id="276" r:id="rId17"/>
    <p:sldId id="295" r:id="rId18"/>
    <p:sldId id="297" r:id="rId19"/>
    <p:sldId id="296" r:id="rId20"/>
    <p:sldId id="277" r:id="rId21"/>
    <p:sldId id="278" r:id="rId22"/>
    <p:sldId id="279" r:id="rId23"/>
    <p:sldId id="293" r:id="rId24"/>
    <p:sldId id="294" r:id="rId25"/>
    <p:sldId id="274" r:id="rId26"/>
    <p:sldId id="272" r:id="rId27"/>
    <p:sldId id="271" r:id="rId28"/>
    <p:sldId id="273" r:id="rId29"/>
    <p:sldId id="275" r:id="rId30"/>
    <p:sldId id="29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09956-4301-4E71-89A2-566507F9F318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87452-F4CC-4C6D-AB9C-B5E8E0F1B7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56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7452-F4CC-4C6D-AB9C-B5E8E0F1B7E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59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7452-F4CC-4C6D-AB9C-B5E8E0F1B7E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07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AC43-24ED-417A-B45C-A5F2FD298B5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09CD-A5AD-4E20-94E9-0F03E5BF6A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AC43-24ED-417A-B45C-A5F2FD298B5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09CD-A5AD-4E20-94E9-0F03E5BF6A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AC43-24ED-417A-B45C-A5F2FD298B5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09CD-A5AD-4E20-94E9-0F03E5BF6A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AC43-24ED-417A-B45C-A5F2FD298B5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09CD-A5AD-4E20-94E9-0F03E5BF6A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AC43-24ED-417A-B45C-A5F2FD298B5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09CD-A5AD-4E20-94E9-0F03E5BF6A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AC43-24ED-417A-B45C-A5F2FD298B5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09CD-A5AD-4E20-94E9-0F03E5BF6A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AC43-24ED-417A-B45C-A5F2FD298B5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09CD-A5AD-4E20-94E9-0F03E5BF6A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AC43-24ED-417A-B45C-A5F2FD298B5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009CD-A5AD-4E20-94E9-0F03E5BF6A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AC43-24ED-417A-B45C-A5F2FD298B5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09CD-A5AD-4E20-94E9-0F03E5BF6A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AC43-24ED-417A-B45C-A5F2FD298B5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FC009CD-A5AD-4E20-94E9-0F03E5BF6A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8AAC43-24ED-417A-B45C-A5F2FD298B5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009CD-A5AD-4E20-94E9-0F03E5BF6A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58AAC43-24ED-417A-B45C-A5F2FD298B50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C009CD-A5AD-4E20-94E9-0F03E5BF6A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357298"/>
            <a:ext cx="6480048" cy="2016224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br>
              <a:rPr lang="uk-UA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D67EC4A4-A768-D743-B457-709C0BDB8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3468364"/>
          </a:xfrm>
        </p:spPr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8323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0072" y="620688"/>
            <a:ext cx="3672408" cy="5184576"/>
          </a:xfrm>
        </p:spPr>
        <p:txBody>
          <a:bodyPr>
            <a:noAutofit/>
          </a:bodyPr>
          <a:lstStyle/>
          <a:p>
            <a:pPr algn="l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гормони, як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uk-UA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зують  орган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  на  боротьб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у, парал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зують  функц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ї, як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uk-UA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 життєво  необх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дними  в  пер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 стресу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</a:t>
            </a:r>
            <a:r>
              <a:rPr lang="uk-UA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 насамперед 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мунна  система, порушується  процес  регенерац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 тканин, блокується  вироблення  статевих  гормон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Часте  або  тривале  перебування  людини   у  стресовому  стан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призводить  до  виснаження  орган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зму, розвитку  типових  психосоматичних  розлад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3" r="19723"/>
          <a:stretch>
            <a:fillRect/>
          </a:stretch>
        </p:blipFill>
        <p:spPr>
          <a:xfrm>
            <a:off x="251520" y="404664"/>
            <a:ext cx="4536504" cy="5112568"/>
          </a:xfrm>
          <a:ln w="7620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68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4088" y="836712"/>
            <a:ext cx="3528392" cy="5400600"/>
          </a:xfrm>
        </p:spPr>
        <p:txBody>
          <a:bodyPr>
            <a:noAutofit/>
          </a:bodyPr>
          <a:lstStyle/>
          <a:p>
            <a:pPr algn="l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 реч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  трапляється  не  т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льки  внасл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  сильного  потряс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ння (втрата  близької  людини) його  можуть  викликати 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незначн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 першого  погляду, проблеми, як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тривалий  час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висять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 людиною. С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мейн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негаразди, ф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нансов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проблеми, конфл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кти  на  робот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теж  можуть  викликати  дистрес.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r="10538"/>
          <a:stretch>
            <a:fillRect/>
          </a:stretch>
        </p:blipFill>
        <p:spPr>
          <a:xfrm>
            <a:off x="323528" y="332656"/>
            <a:ext cx="4856900" cy="5544616"/>
          </a:xfr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5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1709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Патогенний  вплив  надм</a:t>
            </a: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рного  стресу  на  здоров</a:t>
            </a: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 людини  в</a:t>
            </a: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дбувається  за  такими  трьома  основними напрямками</a:t>
            </a: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923112" cy="2160240"/>
          </a:xfrm>
        </p:spPr>
        <p:txBody>
          <a:bodyPr>
            <a:no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Розлади  опорно-м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язового  апарату </a:t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спин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плечах, ногах,</a:t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частий  головний  б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ль)</a:t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5256584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80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4896" cy="2016224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 обм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 речовин</a:t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(зника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 або  навпаки  зростає  потреба  в  їж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  надм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рний  потяг  до  солодкого)</a:t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6103133" cy="3814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80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62274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ршення   психо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йно</a:t>
            </a:r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 регуляц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(безсоння, сонлив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сть, збудлив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сть, драт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влив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сть, нервозн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сть)</a:t>
            </a:r>
            <a:b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5472608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096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6629400" cy="4077071"/>
          </a:xfrm>
        </p:spPr>
        <p:txBody>
          <a:bodyPr>
            <a:normAutofit/>
          </a:bodyPr>
          <a:lstStyle/>
          <a:p>
            <a:pPr algn="ctr"/>
            <a:r>
              <a:rPr lang="uk-UA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</a:t>
            </a: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  стрес</a:t>
            </a: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</a:p>
        </p:txBody>
      </p:sp>
    </p:spTree>
    <p:extLst>
      <p:ext uri="{BB962C8B-B14F-4D97-AF65-F5344CB8AC3E}">
        <p14:creationId xmlns:p14="http://schemas.microsoft.com/office/powerpoint/2010/main" val="82924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впивом  на  орган</a:t>
            </a:r>
            <a:r>
              <a:rPr lang="en-US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зм:</a:t>
            </a:r>
            <a:br>
              <a:rPr lang="uk-UA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509120"/>
            <a:ext cx="4173860" cy="1296144"/>
          </a:xfrm>
        </p:spPr>
        <p:txBody>
          <a:bodyPr>
            <a:normAutofit lnSpcReduction="10000"/>
          </a:bodyPr>
          <a:lstStyle/>
          <a:p>
            <a:r>
              <a:rPr lang="uk-UA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Конструктивний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моб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зує  внутр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резерви  людини (п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двищує  адаптивн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  та  оп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 орган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зму)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4509120"/>
            <a:ext cx="4319463" cy="2088232"/>
          </a:xfrm>
        </p:spPr>
        <p:txBody>
          <a:bodyPr>
            <a:normAutofit fontScale="85000" lnSpcReduction="20000"/>
          </a:bodyPr>
          <a:lstStyle/>
          <a:p>
            <a:r>
              <a:rPr lang="uk-UA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Деструктивний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дезорган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зує   повед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нку  людини, пог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ршує  роботу  псих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чних  процес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в, знижу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 адаптивн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  та  оп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 орган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зму, призводить  до  соматичних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чних  захворювань.</a:t>
            </a:r>
            <a:b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531134"/>
            <a:ext cx="3528194" cy="2761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81642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94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тривал</a:t>
            </a:r>
            <a:r>
              <a:rPr lang="en-US" sz="48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uk-UA" sz="48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тю:</a:t>
            </a:r>
            <a:br>
              <a:rPr lang="uk-UA" sz="48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013176"/>
            <a:ext cx="4040188" cy="1311424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Гострий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виникає  через  випадковий  або  нетривалий   вплив  стресор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b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013176"/>
            <a:ext cx="4041775" cy="1311424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чний 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виникає  п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 час  тривалого  стресогенного  впливу  та  через  накопичення   к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лькох   стресор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9912"/>
            <a:ext cx="3898776" cy="2866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3960440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21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8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об</a:t>
            </a:r>
            <a:r>
              <a:rPr lang="en-US" sz="48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8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єктом  впливу:</a:t>
            </a:r>
            <a:br>
              <a:rPr lang="uk-UA" sz="48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221088"/>
            <a:ext cx="4101852" cy="2636912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чний 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(емоц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йний,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йний) – виникає  в  ситуац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ї, яка  загрожує  безпец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людини, її  соц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альному  статусу,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чн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 безпец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стосункам (обман, погроза, конфл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йне  перенавантаження)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1" y="4221088"/>
            <a:ext cx="4114800" cy="2448272"/>
          </a:xfrm>
        </p:spPr>
        <p:txBody>
          <a:bodyPr>
            <a:normAutofit fontScale="92500" lnSpcReduction="20000"/>
          </a:bodyPr>
          <a:lstStyle/>
          <a:p>
            <a:r>
              <a:rPr lang="uk-UA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олог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чний 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виникає  внасл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  прямого  впливу  на  орган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  негативних  фактор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(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ль, холод, голод, спека, ф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зичне  перенавантаження)</a:t>
            </a:r>
            <a:b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44" y="1639887"/>
            <a:ext cx="3019425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606550"/>
            <a:ext cx="285750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725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60648"/>
            <a:ext cx="4176464" cy="6408711"/>
          </a:xfrm>
        </p:spPr>
        <p:txBody>
          <a:bodyPr>
            <a:noAutofit/>
          </a:bodyPr>
          <a:lstStyle/>
          <a:p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  модно  боротися  з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стресами  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  давати  їм  жодного шансу  на  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снування. Прогнати, побороти, перемогти. А   ще  краще - навчитися  жити  без  них.</a:t>
            </a:r>
            <a:b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 так  захопилися  антистресовими  технолог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ями, що  забули  головне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переживати  стрес – це  нормально 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Його  потр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бно  не  перемагати – ним  потр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бно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керувати. Зазвичай  в  багатьох  стресових  ситуац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ях  плюс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б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льше  н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 м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нус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endParaRPr lang="uk-UA" sz="24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0" b="8430"/>
          <a:stretch>
            <a:fillRect/>
          </a:stretch>
        </p:blipFill>
        <p:spPr>
          <a:xfrm>
            <a:off x="251520" y="908720"/>
            <a:ext cx="4104456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9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64896" cy="2160239"/>
          </a:xfrm>
        </p:spPr>
        <p:txBody>
          <a:bodyPr>
            <a:noAutofit/>
          </a:bodyPr>
          <a:lstStyle/>
          <a:p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</a:t>
            </a: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вц</a:t>
            </a: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  оц</a:t>
            </a: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нку  найпоширен</a:t>
            </a: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  стресовим  ситуац</a:t>
            </a: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  за   10 бальною  системою:</a:t>
            </a:r>
            <a:endParaRPr lang="ru-RU" sz="36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564904"/>
            <a:ext cx="6917432" cy="338437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  в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 1 до  5  бал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може  бути  корисним.</a:t>
            </a:r>
          </a:p>
          <a:p>
            <a:endParaRPr lang="ru-RU" sz="3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 що  вище  5 бал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д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 руйн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  чином.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332656"/>
            <a:ext cx="3053868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  група: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404664"/>
            <a:ext cx="4712884" cy="5040560"/>
          </a:xfrm>
          <a:ln>
            <a:solidFill>
              <a:srgbClr val="FFFF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128" y="1988840"/>
            <a:ext cx="3024336" cy="410445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Публ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чний  виступ – 2 бали.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Невдалий   день     на  робот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3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бали.</a:t>
            </a:r>
          </a:p>
          <a:p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Зап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знення – </a:t>
            </a:r>
          </a:p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 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бал.</a:t>
            </a:r>
          </a:p>
          <a:p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3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16633"/>
            <a:ext cx="2255628" cy="1800200"/>
          </a:xfrm>
        </p:spPr>
        <p:txBody>
          <a:bodyPr>
            <a:normAutofit/>
          </a:bodyPr>
          <a:lstStyle/>
          <a:p>
            <a:pPr algn="ctr"/>
            <a:r>
              <a:rPr lang="uk-UA" sz="3600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  група: </a:t>
            </a:r>
            <a:endParaRPr lang="ru-RU" sz="3600" i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5" r="17655"/>
          <a:stretch>
            <a:fillRect/>
          </a:stretch>
        </p:blipFill>
        <p:spPr>
          <a:xfrm>
            <a:off x="395536" y="332656"/>
            <a:ext cx="4784892" cy="5112568"/>
          </a:xfr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2060848"/>
            <a:ext cx="3672408" cy="439248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Розлучення –5 бал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Переїзд – 5 бал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нансов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бал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йн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проблеми  на робот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 бал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Втрата  близької  людини – 10 бал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7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2691680"/>
          </a:xfrm>
        </p:spPr>
        <p:txBody>
          <a:bodyPr>
            <a:noAutofit/>
          </a:bodyPr>
          <a:lstStyle/>
          <a:p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 життя  багате  стресами.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нша  р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ч, що  ми  по-р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ному  реагуємо  на  них. Одн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 долають  певну  стресову  ситуац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ю,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нш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 час  стресу  можна  реагувати  адекватно 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неадекватно, активно 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пасивно.</a:t>
            </a:r>
            <a:b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  самий  стресор  може  стати  для  одн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єї  людини  поштовхом  для  самореал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ї, а  для 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ншо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 деструктивним  досв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дом.</a:t>
            </a:r>
            <a:b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3657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3945632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691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4392488" cy="6597352"/>
          </a:xfrm>
        </p:spPr>
        <p:txBody>
          <a:bodyPr>
            <a:noAutofit/>
          </a:bodyPr>
          <a:lstStyle/>
          <a:p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Прикладом  може  бути  дитяча  казка  про  двох  жабенят, як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потрапили  до  глечика  з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сметаною.</a:t>
            </a:r>
            <a:b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  жабеня  поборсалося  трохи  й  вир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шило, що не варто  марно  старатися, склало  лапки 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захлину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лося. А  друге  н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  не  вир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шувало, не  м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ркувало – часу  не  було. Воно  стрибало  дедал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вище, бо  дуже  хот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  вибратись  на  волю.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ось  жабеня  в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дчуло  опору   п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 ногами – це  утворилася  грудка  масла, жабеня   леко  в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дштовхнулося  й  вистрибнуло   з  глечика.</a:t>
            </a:r>
            <a:b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>
          <a:xfrm>
            <a:off x="107504" y="188912"/>
            <a:ext cx="4331146" cy="6480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757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2962672" cy="5400600"/>
          </a:xfrm>
        </p:spPr>
        <p:txBody>
          <a:bodyPr>
            <a:noAutofit/>
          </a:bodyPr>
          <a:lstStyle/>
          <a:p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ятаймо життєву  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стину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 не  те, що  з  нами  в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дбувається, а  те, як  ми  це  сприймаємо. </a:t>
            </a:r>
            <a:br>
              <a:rPr lang="uk-UA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  якщо  ми   не   можемо  зм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нити  певн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uk-UA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обставини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варто  зм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нити  своє   ставлення  до   них.  </a:t>
            </a:r>
            <a:br>
              <a:rPr lang="uk-UA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</a:t>
            </a:r>
            <a:br>
              <a:rPr lang="uk-UA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4464496" cy="5976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06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024336" cy="5976664"/>
          </a:xfrm>
        </p:spPr>
        <p:txBody>
          <a:bodyPr>
            <a:noAutofit/>
          </a:bodyPr>
          <a:lstStyle/>
          <a:p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кожної   людини  є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ресурси, як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 допомогти  в  стресових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ситуац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ях  та  сприятимуть  розвитку   особистост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-  зрозум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прийняти  те, що  серйозн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зм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 -  це  нев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ємна  частина  нашого  життя.</a:t>
            </a:r>
            <a:b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  важливим  аспектом, як  у  подоланн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так 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 попередженн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  надм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ного, негативного  стресового  стану  та   розвитку  емоц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ного  вигорання  є  стресост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йк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64704"/>
            <a:ext cx="5112568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71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456384" cy="5904656"/>
          </a:xfrm>
        </p:spPr>
        <p:txBody>
          <a:bodyPr>
            <a:noAutofit/>
          </a:bodyPr>
          <a:lstStyle/>
          <a:p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 фактором п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двищення  стресост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 актив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  накопичення  особист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сних  ресурс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подолання  стресу.</a:t>
            </a:r>
            <a:b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  стресост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йкост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особистост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 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ндив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дуальн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 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бност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 зумовлюють  психолог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 ст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йк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  у  стресових   ситуац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ях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До таких  ресурс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належать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 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рац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ональн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  мислення, самоповага, активна  мотивац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 емоц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но-вольв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2656"/>
            <a:ext cx="4680520" cy="5976663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FFC000"/>
            </a:solidFill>
            <a:prstDash val="sysDot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3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580112" y="1196752"/>
            <a:ext cx="3240359" cy="3672408"/>
          </a:xfrm>
        </p:spPr>
        <p:txBody>
          <a:bodyPr>
            <a:noAutofit/>
          </a:bodyPr>
          <a:lstStyle/>
          <a:p>
            <a:pPr algn="ctr"/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</a:t>
            </a: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нещастя  не  бувають   тривалими, а  мал</a:t>
            </a: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  варт</a:t>
            </a: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5724128" y="4941168"/>
            <a:ext cx="1728192" cy="432048"/>
          </a:xfrm>
        </p:spPr>
        <p:txBody>
          <a:bodyPr>
            <a:no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Дж. Леббок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3888432" cy="4392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86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60648"/>
            <a:ext cx="3053868" cy="5112568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 належить  вам: воно  може  бути  продовженням  сьогодення  з  його  страхами, тривогами, стресами, а  може  бути  мирним 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оптим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мтичним.</a:t>
            </a:r>
            <a:b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  чи  спок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– виб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 за  вами.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4248" y="5949280"/>
            <a:ext cx="1806352" cy="504056"/>
          </a:xfrm>
        </p:spPr>
        <p:txBody>
          <a:bodyPr>
            <a:norm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Ганс   Сельє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" b="1737"/>
          <a:stretch>
            <a:fillRect/>
          </a:stretch>
        </p:blipFill>
        <p:spPr>
          <a:xfrm>
            <a:off x="611560" y="764704"/>
            <a:ext cx="4114800" cy="4114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4358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4176464" cy="6048672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 </a:t>
            </a: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 нев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дємною  частиною  нашого  життя. В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допомогає  пристосовуватись  до  нових  умов  життя, впливає  на  працездатн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сть, творч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сть, навчає  нас  долати перешкоди  на  життєвому  шляху, моб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зувати  сили 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ставати  впевнен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шими  в  соб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Поняття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асоц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ється  здеб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льшого  з  негативними  переживаннями  та  з  ситуац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ями, що  їх   викликають</a:t>
            </a:r>
            <a:r>
              <a:rPr lang="uk-UA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uk-UA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 – це  лише  реакц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 орган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  людини  на  будь-яку  зм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  ситуац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ї, актив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  його  ресурс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в, п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дготовка  до  активних   д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4427984" y="332656"/>
            <a:ext cx="4608512" cy="5904656"/>
          </a:xfrm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85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 за   увагу.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13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836712"/>
            <a:ext cx="3024336" cy="4464496"/>
          </a:xfrm>
        </p:spPr>
        <p:txBody>
          <a:bodyPr>
            <a:no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 сл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 боятися   стресу. 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бува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 т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льки у мертвих. Стресом потр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бно  керувати,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тод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  в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дчуєте аромат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смак  життя. Оск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льки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  пов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язаний з будь - якою д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яльн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стю,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уникнутийого може  лише той, хто н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  не робить.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r="12811"/>
          <a:stretch>
            <a:fillRect/>
          </a:stretch>
        </p:blipFill>
        <p:spPr>
          <a:xfrm>
            <a:off x="3707904" y="260648"/>
            <a:ext cx="5040560" cy="6120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021288"/>
            <a:ext cx="2834640" cy="504056"/>
          </a:xfrm>
        </p:spPr>
        <p:txBody>
          <a:bodyPr>
            <a:noAutofit/>
          </a:bodyPr>
          <a:lstStyle/>
          <a:p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Ганс  Сельє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7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6768752" cy="5472608"/>
          </a:xfrm>
        </p:spPr>
        <p:txBody>
          <a:bodyPr>
            <a:noAutofit/>
          </a:bodyPr>
          <a:lstStyle/>
          <a:p>
            <a:r>
              <a:rPr lang="uk-UA" sz="2400" b="1" spc="-150" dirty="0">
                <a:solidFill>
                  <a:schemeClr val="accent6">
                    <a:lumMod val="75000"/>
                  </a:schemeClr>
                </a:solidFill>
              </a:rPr>
              <a:t>Залежно  в</a:t>
            </a:r>
            <a:r>
              <a:rPr lang="en-US" sz="2400" b="1" spc="-15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2400" b="1" spc="-150" dirty="0">
                <a:solidFill>
                  <a:schemeClr val="accent6">
                    <a:lumMod val="75000"/>
                  </a:schemeClr>
                </a:solidFill>
              </a:rPr>
              <a:t>д  подразника, який  д</a:t>
            </a:r>
            <a:r>
              <a:rPr lang="en-US" sz="2400" b="1" spc="-15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uk-UA" sz="2400" b="1" spc="-150" dirty="0">
                <a:solidFill>
                  <a:schemeClr val="accent6">
                    <a:lumMod val="75000"/>
                  </a:schemeClr>
                </a:solidFill>
              </a:rPr>
              <a:t>є  на  людину, розр</a:t>
            </a:r>
            <a:r>
              <a:rPr lang="en-US" sz="2400" b="1" spc="-15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uk-UA" sz="2400" b="1" spc="-150" dirty="0">
                <a:solidFill>
                  <a:schemeClr val="accent6">
                    <a:lumMod val="75000"/>
                  </a:schemeClr>
                </a:solidFill>
              </a:rPr>
              <a:t>зняють  два  види  стресу</a:t>
            </a:r>
            <a:r>
              <a:rPr lang="en-US" sz="2400" b="1" spc="-15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sz="2400" b="1" spc="-15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1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b="1" i="1" spc="-150" dirty="0" err="1">
                <a:solidFill>
                  <a:schemeClr val="accent6">
                    <a:lumMod val="75000"/>
                  </a:schemeClr>
                </a:solidFill>
              </a:rPr>
              <a:t>Дистрес</a:t>
            </a:r>
            <a:r>
              <a:rPr lang="en-US" b="1" i="1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spc="-150" dirty="0">
                <a:cs typeface="Times New Roman" panose="02020603050405020304" pitchFamily="18" charset="0"/>
              </a:rPr>
              <a:t>– </a:t>
            </a:r>
            <a:r>
              <a:rPr lang="uk-UA" b="1" i="1" spc="-150" dirty="0">
                <a:cs typeface="Times New Roman" panose="02020603050405020304" pitchFamily="18" charset="0"/>
              </a:rPr>
              <a:t>д</a:t>
            </a:r>
            <a:r>
              <a:rPr lang="en-US" b="1" i="1" spc="-150" dirty="0">
                <a:cs typeface="Times New Roman" panose="02020603050405020304" pitchFamily="18" charset="0"/>
              </a:rPr>
              <a:t>i</a:t>
            </a:r>
            <a:r>
              <a:rPr lang="ru-RU" b="1" i="1" spc="-150" dirty="0">
                <a:cs typeface="Times New Roman" panose="02020603050405020304" pitchFamily="18" charset="0"/>
              </a:rPr>
              <a:t>я</a:t>
            </a:r>
            <a:r>
              <a:rPr lang="uk-UA" b="1" i="1" spc="-150" dirty="0">
                <a:cs typeface="Times New Roman" panose="02020603050405020304" pitchFamily="18" charset="0"/>
              </a:rPr>
              <a:t>  негативних  емоц</a:t>
            </a:r>
            <a:r>
              <a:rPr lang="en-US" b="1" i="1" spc="-150" dirty="0">
                <a:cs typeface="Times New Roman" panose="02020603050405020304" pitchFamily="18" charset="0"/>
              </a:rPr>
              <a:t>i</a:t>
            </a:r>
            <a:r>
              <a:rPr lang="ru-RU" b="1" i="1" spc="-150" dirty="0">
                <a:cs typeface="Times New Roman" panose="02020603050405020304" pitchFamily="18" charset="0"/>
              </a:rPr>
              <a:t>й  у  ситуац</a:t>
            </a:r>
            <a:r>
              <a:rPr lang="en-US" b="1" i="1" spc="-150" dirty="0">
                <a:cs typeface="Times New Roman" panose="02020603050405020304" pitchFamily="18" charset="0"/>
              </a:rPr>
              <a:t>i</a:t>
            </a:r>
            <a:r>
              <a:rPr lang="uk-UA" b="1" i="1" spc="-150" dirty="0">
                <a:cs typeface="Times New Roman" panose="02020603050405020304" pitchFamily="18" charset="0"/>
              </a:rPr>
              <a:t>ях  горя, нещастя, хвороби, що  знижує  оп</a:t>
            </a:r>
            <a:r>
              <a:rPr lang="en-US" b="1" i="1" spc="-150" dirty="0">
                <a:cs typeface="Times New Roman" panose="02020603050405020304" pitchFamily="18" charset="0"/>
              </a:rPr>
              <a:t>i</a:t>
            </a:r>
            <a:r>
              <a:rPr lang="uk-UA" b="1" i="1" spc="-150" dirty="0">
                <a:cs typeface="Times New Roman" panose="02020603050405020304" pitchFamily="18" charset="0"/>
              </a:rPr>
              <a:t>рн</a:t>
            </a:r>
            <a:r>
              <a:rPr lang="en-US" b="1" i="1" spc="-150" dirty="0">
                <a:cs typeface="Times New Roman" panose="02020603050405020304" pitchFamily="18" charset="0"/>
              </a:rPr>
              <a:t>i</a:t>
            </a:r>
            <a:r>
              <a:rPr lang="ru-RU" b="1" i="1" spc="-150" dirty="0">
                <a:cs typeface="Times New Roman" panose="02020603050405020304" pitchFamily="18" charset="0"/>
              </a:rPr>
              <a:t>сть  орган</a:t>
            </a:r>
            <a:r>
              <a:rPr lang="en-US" b="1" i="1" spc="-150" dirty="0">
                <a:cs typeface="Times New Roman" panose="02020603050405020304" pitchFamily="18" charset="0"/>
              </a:rPr>
              <a:t>i</a:t>
            </a:r>
            <a:r>
              <a:rPr lang="ru-RU" b="1" i="1" spc="-150" dirty="0">
                <a:cs typeface="Times New Roman" panose="02020603050405020304" pitchFamily="18" charset="0"/>
              </a:rPr>
              <a:t>зм</a:t>
            </a:r>
            <a:r>
              <a:rPr lang="uk-UA" b="1" i="1" spc="-150" dirty="0">
                <a:cs typeface="Times New Roman" panose="02020603050405020304" pitchFamily="18" charset="0"/>
              </a:rPr>
              <a:t>у  до несприятливих  чинник</a:t>
            </a:r>
            <a:r>
              <a:rPr lang="en-US" b="1" i="1" spc="-150" dirty="0">
                <a:cs typeface="Times New Roman" panose="02020603050405020304" pitchFamily="18" charset="0"/>
              </a:rPr>
              <a:t>i</a:t>
            </a:r>
            <a:r>
              <a:rPr lang="ru-RU" b="1" i="1" spc="-150" dirty="0">
                <a:cs typeface="Times New Roman" panose="02020603050405020304" pitchFamily="18" charset="0"/>
              </a:rPr>
              <a:t>в  </a:t>
            </a:r>
            <a:r>
              <a:rPr lang="uk-UA" b="1" i="1" spc="-150" dirty="0">
                <a:cs typeface="Times New Roman" panose="02020603050405020304" pitchFamily="18" charset="0"/>
              </a:rPr>
              <a:t>середовища, виснажує  людину, заважає  їй  моб</a:t>
            </a:r>
            <a:r>
              <a:rPr lang="en-US" b="1" i="1" spc="-150" dirty="0">
                <a:cs typeface="Times New Roman" panose="02020603050405020304" pitchFamily="18" charset="0"/>
              </a:rPr>
              <a:t>i</a:t>
            </a:r>
            <a:r>
              <a:rPr lang="uk-UA" b="1" i="1" spc="-150" dirty="0">
                <a:cs typeface="Times New Roman" panose="02020603050405020304" pitchFamily="18" charset="0"/>
              </a:rPr>
              <a:t>л</a:t>
            </a:r>
            <a:r>
              <a:rPr lang="en-US" b="1" i="1" spc="-150" dirty="0" err="1">
                <a:cs typeface="Times New Roman" panose="02020603050405020304" pitchFamily="18" charset="0"/>
              </a:rPr>
              <a:t>i</a:t>
            </a:r>
            <a:r>
              <a:rPr lang="uk-UA" b="1" i="1" spc="-150" dirty="0" err="1">
                <a:cs typeface="Times New Roman" panose="02020603050405020304" pitchFamily="18" charset="0"/>
              </a:rPr>
              <a:t>зуватися</a:t>
            </a:r>
            <a:r>
              <a:rPr lang="uk-UA" b="1" i="1" spc="-150" dirty="0">
                <a:cs typeface="Times New Roman" panose="02020603050405020304" pitchFamily="18" charset="0"/>
              </a:rPr>
              <a:t>.</a:t>
            </a:r>
            <a:endParaRPr lang="en-US" b="1" i="1" spc="-150" dirty="0">
              <a:cs typeface="Times New Roman" panose="02020603050405020304" pitchFamily="18" charset="0"/>
            </a:endParaRPr>
          </a:p>
          <a:p>
            <a:endParaRPr lang="en-US" b="1" i="1" spc="-150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b="1" i="1" spc="-150" dirty="0" err="1">
                <a:solidFill>
                  <a:schemeClr val="accent6">
                    <a:lumMod val="75000"/>
                  </a:schemeClr>
                </a:solidFill>
              </a:rPr>
              <a:t>Евстрес</a:t>
            </a:r>
            <a:r>
              <a:rPr lang="uk-UA" b="1" i="1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b="1" i="1" spc="-150" dirty="0">
                <a:cs typeface="Times New Roman" panose="02020603050405020304" pitchFamily="18" charset="0"/>
              </a:rPr>
              <a:t>–</a:t>
            </a:r>
            <a:r>
              <a:rPr lang="uk-UA" b="1" i="1" spc="-150" dirty="0"/>
              <a:t> </a:t>
            </a:r>
            <a:r>
              <a:rPr lang="uk-UA" b="1" i="1" spc="-150" dirty="0">
                <a:cs typeface="Times New Roman" panose="02020603050405020304" pitchFamily="18" charset="0"/>
              </a:rPr>
              <a:t>д</a:t>
            </a:r>
            <a:r>
              <a:rPr lang="en-US" b="1" i="1" spc="-150" dirty="0">
                <a:cs typeface="Times New Roman" panose="02020603050405020304" pitchFamily="18" charset="0"/>
              </a:rPr>
              <a:t>i</a:t>
            </a:r>
            <a:r>
              <a:rPr lang="uk-UA" b="1" i="1" spc="-150" dirty="0">
                <a:cs typeface="Times New Roman" panose="02020603050405020304" pitchFamily="18" charset="0"/>
              </a:rPr>
              <a:t>я  позитивних  емоц</a:t>
            </a:r>
            <a:r>
              <a:rPr lang="en-US" b="1" i="1" spc="-150" dirty="0">
                <a:cs typeface="Times New Roman" panose="02020603050405020304" pitchFamily="18" charset="0"/>
              </a:rPr>
              <a:t>i</a:t>
            </a:r>
            <a:r>
              <a:rPr lang="uk-UA" b="1" i="1" spc="-150" dirty="0">
                <a:cs typeface="Times New Roman" panose="02020603050405020304" pitchFamily="18" charset="0"/>
              </a:rPr>
              <a:t>й, натхнення, творчого  осяяння, кохання, коли  за  плечима  н</a:t>
            </a:r>
            <a:r>
              <a:rPr lang="en-US" b="1" i="1" spc="-150" dirty="0">
                <a:cs typeface="Times New Roman" panose="02020603050405020304" pitchFamily="18" charset="0"/>
              </a:rPr>
              <a:t>i</a:t>
            </a:r>
            <a:r>
              <a:rPr lang="uk-UA" b="1" i="1" spc="-150" dirty="0">
                <a:cs typeface="Times New Roman" panose="02020603050405020304" pitchFamily="18" charset="0"/>
              </a:rPr>
              <a:t>би  крила  виростають.</a:t>
            </a:r>
          </a:p>
          <a:p>
            <a:endParaRPr lang="uk-UA" b="1" spc="-150" dirty="0"/>
          </a:p>
          <a:p>
            <a:pPr algn="ctr"/>
            <a:r>
              <a:rPr lang="uk-UA" b="1" i="1" spc="-150" dirty="0"/>
              <a:t>Проблеми  як</a:t>
            </a:r>
            <a:r>
              <a:rPr lang="en-US" b="1" i="1" spc="-150" dirty="0"/>
              <a:t>i</a:t>
            </a:r>
            <a:r>
              <a:rPr lang="uk-UA" b="1" i="1" spc="-150" dirty="0"/>
              <a:t>  викликають  стрес  можуть  бути  довол</a:t>
            </a:r>
            <a:r>
              <a:rPr lang="en-US" b="1" i="1" spc="-150" dirty="0"/>
              <a:t>i</a:t>
            </a:r>
            <a:r>
              <a:rPr lang="uk-UA" b="1" i="1" spc="-150" dirty="0"/>
              <a:t>  р</a:t>
            </a:r>
            <a:r>
              <a:rPr lang="en-US" b="1" i="1" spc="-150" dirty="0"/>
              <a:t>i</a:t>
            </a:r>
            <a:r>
              <a:rPr lang="uk-UA" b="1" i="1" spc="-150" dirty="0"/>
              <a:t>зн</a:t>
            </a:r>
            <a:r>
              <a:rPr lang="en-US" b="1" i="1" spc="-150" dirty="0"/>
              <a:t>i</a:t>
            </a:r>
            <a:r>
              <a:rPr lang="ru-RU" b="1" i="1" spc="-150" dirty="0"/>
              <a:t>, але  орган</a:t>
            </a:r>
            <a:r>
              <a:rPr lang="en-US" b="1" i="1" spc="-150" dirty="0"/>
              <a:t>i</a:t>
            </a:r>
            <a:r>
              <a:rPr lang="uk-UA" b="1" i="1" spc="-150" dirty="0"/>
              <a:t>зм  реагує  на  них  однаковими  б</a:t>
            </a:r>
            <a:r>
              <a:rPr lang="en-US" b="1" i="1" spc="-150" dirty="0"/>
              <a:t>i</a:t>
            </a:r>
            <a:r>
              <a:rPr lang="uk-UA" b="1" i="1" spc="-150" dirty="0"/>
              <a:t>ох</a:t>
            </a:r>
            <a:r>
              <a:rPr lang="en-US" b="1" i="1" spc="-150" dirty="0"/>
              <a:t>i</a:t>
            </a:r>
            <a:r>
              <a:rPr lang="ru-RU" b="1" i="1" spc="-150" dirty="0"/>
              <a:t>м</a:t>
            </a:r>
            <a:r>
              <a:rPr lang="en-US" b="1" i="1" spc="-150" dirty="0"/>
              <a:t>i</a:t>
            </a:r>
            <a:r>
              <a:rPr lang="uk-UA" b="1" i="1" spc="-150" dirty="0"/>
              <a:t>чними  зм</a:t>
            </a:r>
            <a:r>
              <a:rPr lang="en-US" b="1" i="1" spc="-150" dirty="0"/>
              <a:t>i</a:t>
            </a:r>
            <a:r>
              <a:rPr lang="uk-UA" b="1" i="1" spc="-150" dirty="0"/>
              <a:t>нами.</a:t>
            </a:r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24249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0" y="548680"/>
            <a:ext cx="3528392" cy="5472608"/>
          </a:xfrm>
        </p:spPr>
        <p:txBody>
          <a:bodyPr>
            <a:noAutofit/>
          </a:bodyPr>
          <a:lstStyle/>
          <a:p>
            <a:pPr algn="ctr"/>
            <a:r>
              <a:rPr lang="uk-UA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Викид  у  кров  гормон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стресу (кортизолу  та  адренал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uk-UA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двищує  тонус  м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в, зб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льшує  к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льк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  глюкози, зменшує  потяг  до  сну. Стрес  дає  змогу  людин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 перебуває  у  небезпец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гти  швидше, стрибати  вище, кричати  голосн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ше, бачити  ч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ше, терп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 сильний  б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 – робити  все  необх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дне, щоб  вижити  в  екстремальн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ситуац</a:t>
            </a:r>
            <a:r>
              <a:rPr lang="en-US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spc="-1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uk-UA" spc="-15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pc="-15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r="13127"/>
          <a:stretch>
            <a:fillRect/>
          </a:stretch>
        </p:blipFill>
        <p:spPr>
          <a:xfrm>
            <a:off x="467544" y="476672"/>
            <a:ext cx="4608512" cy="5832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1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11144" cy="1655130"/>
          </a:xfrm>
        </p:spPr>
        <p:txBody>
          <a:bodyPr>
            <a:noAutofit/>
          </a:bodyPr>
          <a:lstStyle/>
          <a:p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 така  моб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 орган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 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дбувається  за  принципом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боротися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зараз,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куватися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ше.</a:t>
            </a:r>
            <a:b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5505450" cy="38205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975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476673"/>
            <a:ext cx="3053868" cy="5040560"/>
          </a:xfrm>
        </p:spPr>
        <p:txBody>
          <a:bodyPr/>
          <a:lstStyle/>
          <a:p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Евстрес  як  правило триває  недовго. Прост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  кажучи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 чогось  злякався, випустив  у  кров  гормон  стресу, з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брався  з  силами,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шив  проблему 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одразу  ж  розслабився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Виходить  своєр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 тренування.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539552" y="476672"/>
            <a:ext cx="41148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352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3528392" cy="5472608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нша  справа  дистрес. В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 настає  тод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 ста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ється  те, з  чим  орган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  не  може  впоратися  швидко. Тобто  в  кров  потрапляє  море  картизолу, орган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  бореться, але  проблема  не  вир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ється. Розслаблення  не  наступає, орган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 перебуває  в  пост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ному  напруженн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222"/>
          <a:stretch>
            <a:fillRect/>
          </a:stretch>
        </p:blipFill>
        <p:spPr>
          <a:xfrm>
            <a:off x="4427984" y="548680"/>
            <a:ext cx="41148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9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хническ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1765</Words>
  <Application>Microsoft Macintosh PowerPoint</Application>
  <PresentationFormat>Экран (4:3)</PresentationFormat>
  <Paragraphs>61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Franklin Gothic Book</vt:lpstr>
      <vt:lpstr>Times New Roman</vt:lpstr>
      <vt:lpstr>Wingdings</vt:lpstr>
      <vt:lpstr>Wingdings 2</vt:lpstr>
      <vt:lpstr>Техническая</vt:lpstr>
      <vt:lpstr>Психологiя стресу</vt:lpstr>
      <vt:lpstr>Сьогоднi  дуже  модно  боротися  зi  стресами  i  не  давати  їм  жодного шансу  на  iснування. Прогнати, побороти, перемогти. А   ще  краще - навчитися  жити  без  них. Ми  так  захопилися  антистресовими  технологiями, що  забули  головне: переживати  стрес – це  нормально  i  природно. Його  потрiбно  не  перемагати – ним  потрiбно  керувати. Зазвичай  в  багатьох  стресових  ситуацiях  плюсiв  бiльше  нiж  мiнусiв.</vt:lpstr>
      <vt:lpstr>Стрес є  невiдємною  частиною  нашого  життя. Вiн допомогає  пристосовуватись  до  нових  умов  життя, впливає  на  працездатнiсть, творчiсть, навчає  нас  долати перешкоди  на  життєвому  шляху, мобiлiзувати  сили  i  ставати  впевненiшими  в  собi. Поняття ”стрес” асоцiюється  здебiльшого  з  негативними  переживаннями  та  з  ситуацiями, що  їх   викликають. Але  стрес – це  лише  реакцiя  органiзму  людини  на  будь-яку  змiну   ситуацiї, активiзацiя   його  ресурсiв, пiдготовка  до  активних   дiй. </vt:lpstr>
      <vt:lpstr>Не  слiд  боятися   стресу. Його не буває  тiльки у мертвих. Стресом потрiбно  керувати, i тодi ви  вiдчуєте аромат i  смак  життя. Оскiльки стрес  пов’язаний з будь - якою дiяльнiстю, уникнутийого може  лише той, хто нiчого  не робить.</vt:lpstr>
      <vt:lpstr>Презентация PowerPoint</vt:lpstr>
      <vt:lpstr>Викид  у  кров  гормонiв  стресу (кортизолу  та  адреналiну)   пiдвищує  тонус  м’язiв, збiльшує  кiлькiсть  глюкози, зменшує  потяг  до  сну. Стрес  дає  змогу  людинi, яка  перебуває  у  небезпецi, бiгти  швидше, стрибати  вище, кричати  голоснiше, бачити  чiткiше, терпiти  сильний  бiль – робити  все  необхiдне, щоб  вижити  в  екстремальнiй  ситуацiї. </vt:lpstr>
      <vt:lpstr>Але  така  мобiлiзацiя  органiзму  вiдбувається  за  принципом:  боротися - зараз, лiкуватися - пiзнiше.  </vt:lpstr>
      <vt:lpstr>Евстрес  як  правило триває  недовго. Простiше  кажучи: органiзм  чогось  злякався, випустив  у  кров  гормон  стресу, зiбрався  з  силами, вирiшив  проблему  i  одразу  ж  розслабився. Виходить  своєрiдне тренування.</vt:lpstr>
      <vt:lpstr>Iнша  справа  дистрес. Вiн  настає  тодi, коли  стається  те, з  чим  органiзм  не  може  впоратися  швидко. Тобто  в  кров  потрапляє  море  картизолу, органiзм  бореться, але  проблема  не  вирiшується. Розслаблення  не  наступає, органiзм перебуває  в  постiйному  напруженнi.</vt:lpstr>
      <vt:lpstr>Тому   тi  самi   гормони, якi  мобiлiзують  органiзм  на  боротьбу, паралiзують  функцiї, якi  є  життєво  необхiдними  в  перiод  стресу: страждає  насамперед  iмунна  система, порушується  процес  регенерацiї  тканин, блокується  вироблення  статевих  гормонiв. Часте  або  тривале  перебування  людини   у  стресовому  станi  призводить  до  виснаження  органiзму, розвитку  типових  психосоматичних  розладiв.</vt:lpstr>
      <vt:lpstr>До  речi  дистрес  трапляється  не  тiльки  внаслiдок  сильного  потрясiння (втрата  близької  людини) його  можуть  викликати  i  незначнi, з  першого  погляду, проблеми, якi  тривалий  час ”висять” над  людиною. Сiмейнi  негаразди, фiнансовi  проблеми, конфлiкти  на  роботi  теж  можуть  викликати  дистрес.</vt:lpstr>
      <vt:lpstr>Патогенний  вплив  надмiрного  стресу  на  здоров’я  людини  вiдбувається  за  такими  трьома  основними напрямками: </vt:lpstr>
      <vt:lpstr>Розлади  опорно-м’язового  апарату  (болi  в  спинi,    плечах, ногах,  частий  головний  бiль) </vt:lpstr>
      <vt:lpstr>Порушення  обмiну  речовин (зникає  або  навпаки  зростає  потреба  в  їжi, виникає  надмiрний  потяг  до  солодкого) </vt:lpstr>
      <vt:lpstr>Погiршення   психоемоцiйної  регуляцiї (безсоння, сонливiсть, збудливiсть, дратiвливiсть, нервознiсть) </vt:lpstr>
      <vt:lpstr>Типолiгiя   стресiв.</vt:lpstr>
      <vt:lpstr>За  впивом  на  органiзм:  </vt:lpstr>
      <vt:lpstr>За  тривалicтю: </vt:lpstr>
      <vt:lpstr>За  об’єктом  впливу: </vt:lpstr>
      <vt:lpstr>Фахiвцi  дали  оцiнку  найпоширенiшим  стресовим  ситуацiям  за   10 бальною  системою:</vt:lpstr>
      <vt:lpstr>Перша   група:</vt:lpstr>
      <vt:lpstr>Друга  група: </vt:lpstr>
      <vt:lpstr>Наше  життя  багате  стресами. Iнша  рiч, що  ми  по-рiзному  реагуємо  на  них. Однi  легко  долають  певну  стресову  ситуацiю, а  iншi – нi. Пiд  час  стресу  можна  реагувати  адекватно  i  неадекватно, активно  i  пасивно. Той  самий  стресор  може  стати  для  однiєї  людини  поштовхом  для  самореалiзацiї, а  для  iншої  деструктивним  досвiдом. </vt:lpstr>
      <vt:lpstr>Прикладом  може  бути  дитяча  казка  про  двох  жабенят, якi  потрапили  до  глечика  зi  сметаною. Одне  жабеня  поборсалося  трохи  й  вирiшило, що не варто  марно  старатися, склало  лапки  i  захлинулося. А  друге  нiчого  не  вирiшувало, не  мiркувало – часу  не  було. Воно  стрибало  дедалi  вище, бо  дуже  хотiло  вибратись  на  волю. I  ось  жабеня  вiдчуло  опору   пiд  ногами – це  утворилася  грудка  масла, жабеня   леко  вiдштовхнулося  й  вистрибнуло   з  глечика. </vt:lpstr>
      <vt:lpstr>Пам’ятаймо життєву  iстину:  важливо  не  те, що  з  нами  вiдбувається, а  те, як  ми  це  сприймаємо.  Навiть  якщо  ми   не   можемо  змiнити  певнi  обставини, варто  змiнити  своє   ставлення  до   них.         </vt:lpstr>
      <vt:lpstr>У  кожної   людини  є  внутрiшнi  ресурси, якi  можуть  допомогти  в  стресових   ситуацiях  та  сприятимуть  розвитку   особистостi. Головне -  зрозумiти  i  прийняти  те, що  серйознi  змiни  -  це  невiд’ємна  частина  нашого  життя. Дуже  важливим  аспектом, як  у  подоланнi  так  i   у  попередженнi  виникнення  надмiрного, негативного  стресового  стану  та   розвитку  емоцiйного  вигорання  є  стресостiйкiсть.</vt:lpstr>
      <vt:lpstr>Важливим  фактором пiдвищення  стресостiйкостi  є  активiзацiя  та  накопичення  особистiсних  ресурсiв  подолання  стресу. Ресурсами  стресостiйкостi  особистостi  називають  iндивiдуальнi  риси  i  здiбностi, що  зумовлюють  психологiчну  стiйкiсть  у  стресових   ситуацiях.  До таких  ресурсiв  належать: позитивнiсть  i  рацiональнiсть  мислення, самоповага, активна  мотивацiя,  емоцiйно-вольвi  ресурси.</vt:lpstr>
      <vt:lpstr>Великi  нещастя  не  бувають   тривалими, а  малi  не  вартi   уваги.</vt:lpstr>
      <vt:lpstr>Майбутнє  належить  вам: воно  може  бути  продовженням  сьогодення  з  його  страхами, тривогами, стресами, а  може  бути  мирним  i  оптимiмтичним. Стрес  чи  спокiй – вибiр  за  вами.</vt:lpstr>
      <vt:lpstr>Дякую  за   увагу.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Психологiчний   захист  вiд  стресу.</dc:title>
  <dc:creator>user</dc:creator>
  <cp:lastModifiedBy>Богдан Оселедько</cp:lastModifiedBy>
  <cp:revision>130</cp:revision>
  <dcterms:created xsi:type="dcterms:W3CDTF">2014-01-26T16:55:46Z</dcterms:created>
  <dcterms:modified xsi:type="dcterms:W3CDTF">2022-02-16T09:22:58Z</dcterms:modified>
</cp:coreProperties>
</file>