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20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5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4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1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1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9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9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6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7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1142472-EC25-4404-A0B9-ADD54A997A9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7CCA1F-2A44-4354-B5FE-43D294B1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523" y="471055"/>
            <a:ext cx="8836151" cy="5943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520" y="1478121"/>
            <a:ext cx="9966960" cy="2926080"/>
          </a:xfrm>
        </p:spPr>
        <p:txBody>
          <a:bodyPr>
            <a:normAutofit/>
          </a:bodyPr>
          <a:lstStyle/>
          <a:p>
            <a:r>
              <a:rPr lang="ru-RU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Порядок </a:t>
            </a:r>
            <a:r>
              <a:rPr lang="ru-RU" cap="none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дій</a:t>
            </a:r>
            <a:r>
              <a:rPr lang="ru-RU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ru-RU" cap="none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умовах</a:t>
            </a:r>
            <a:r>
              <a:rPr lang="ru-RU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особливого </a:t>
            </a:r>
            <a:r>
              <a:rPr lang="ru-RU" cap="none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періоду</a:t>
            </a:r>
            <a:endParaRPr lang="ru-RU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3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799" y="381000"/>
            <a:ext cx="663632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Якщо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покинути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зону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ведення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бойових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дій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неможливо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, то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потрібно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:</a:t>
            </a:r>
            <a:br>
              <a:rPr lang="ru-RU" sz="22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NewRomanPS-ItalicMT"/>
              </a:rPr>
            </a:br>
            <a:r>
              <a:rPr lang="ru-RU" sz="22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NewRomanPS-ItalicMT"/>
              </a:rPr>
              <a:t>                          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вивісити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будинку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плакат «Тут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живуть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мирні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люди»;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                 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зробити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запас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продуктів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харчування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і води;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за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можливості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обладнати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укриття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підвалі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захистити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його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мішками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піском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передбачити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наявність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аварійного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виходу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за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наявності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земельної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ділянки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обладнати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укриття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такій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відстані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будинку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яка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більша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за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його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висоту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уточнити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де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може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бути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надана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медична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допомога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розпочалася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перестрілка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лягти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підлогу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вікно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у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ванній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кімнаті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по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квартирі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пересуватися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повзком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.</a:t>
            </a:r>
          </a:p>
          <a:p>
            <a:pPr algn="ctr"/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b="1" i="1" dirty="0">
                <a:solidFill>
                  <a:srgbClr val="C00000"/>
                </a:solidFill>
                <a:latin typeface="TimesNewRomanPS-ItalicMT"/>
              </a:rPr>
              <a:t>Не </a:t>
            </a:r>
            <a:r>
              <a:rPr lang="ru-RU" b="1" i="1" dirty="0" err="1">
                <a:solidFill>
                  <a:srgbClr val="C00000"/>
                </a:solidFill>
                <a:latin typeface="TimesNewRomanPS-ItalicMT"/>
              </a:rPr>
              <a:t>можна</a:t>
            </a:r>
            <a:r>
              <a:rPr lang="ru-RU" b="1" i="1" dirty="0">
                <a:solidFill>
                  <a:srgbClr val="C00000"/>
                </a:solidFill>
                <a:latin typeface="TimesNewRomanPS-ItalicMT"/>
              </a:rPr>
              <a:t>: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підходити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вікон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лунають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постріли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спостерігати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за ходом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бойових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стояти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чи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перебігати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обстрілом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NewRomanPSMT"/>
              </a:rPr>
              <a:t> 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конфліктувати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озброєними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людьми;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носити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армійську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форму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камуфльований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одяг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демонструвати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зброю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предмети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схожі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підбирати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покинуті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зброю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боєприпаси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4775" y="270164"/>
            <a:ext cx="4903470" cy="6317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44" y="1080656"/>
            <a:ext cx="1911929" cy="7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7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114" y="499534"/>
            <a:ext cx="4771336" cy="605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114" y="277089"/>
            <a:ext cx="4771336" cy="222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9472" y="277089"/>
            <a:ext cx="4332115" cy="6270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093" y="638080"/>
            <a:ext cx="2260733" cy="1440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093" y="2346865"/>
            <a:ext cx="2260733" cy="1701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849" y="4316247"/>
            <a:ext cx="2260977" cy="19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2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402" y="368633"/>
            <a:ext cx="4696690" cy="6193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25" y="274369"/>
            <a:ext cx="803564" cy="845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109" y="368633"/>
            <a:ext cx="900545" cy="656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368632"/>
            <a:ext cx="841326" cy="656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007"/>
          <a:stretch/>
        </p:blipFill>
        <p:spPr>
          <a:xfrm>
            <a:off x="5444836" y="1149927"/>
            <a:ext cx="6398202" cy="4832927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6036468" y="379765"/>
            <a:ext cx="5214937" cy="78129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  <a:p>
            <a:pPr algn="ctr"/>
            <a:r>
              <a:rPr lang="ru-RU" b="1" i="1" dirty="0">
                <a:solidFill>
                  <a:srgbClr val="0070C0"/>
                </a:solidFill>
              </a:rPr>
              <a:t>На </a:t>
            </a:r>
            <a:r>
              <a:rPr lang="ru-RU" b="1" i="1" dirty="0" err="1">
                <a:solidFill>
                  <a:srgbClr val="0070C0"/>
                </a:solidFill>
              </a:rPr>
              <a:t>випадок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бойових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дій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варто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підготувати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оселю</a:t>
            </a:r>
            <a:r>
              <a:rPr lang="ru-RU" b="1" i="1" dirty="0">
                <a:solidFill>
                  <a:srgbClr val="0070C0"/>
                </a:solidFill>
              </a:rPr>
              <a:t>, а </a:t>
            </a:r>
            <a:r>
              <a:rPr lang="ru-RU" b="1" i="1" dirty="0" err="1">
                <a:solidFill>
                  <a:srgbClr val="0070C0"/>
                </a:solidFill>
              </a:rPr>
              <a:t>саме</a:t>
            </a:r>
            <a:r>
              <a:rPr lang="ru-RU" b="1" i="1" dirty="0">
                <a:solidFill>
                  <a:srgbClr val="0070C0"/>
                </a:solidFill>
              </a:rPr>
              <a:t>: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560185"/>
            <a:ext cx="89084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умовах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надзвичайних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ситуації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воєнного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характеру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необхідно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BoldItalicMT"/>
              </a:rPr>
              <a:t>:</a:t>
            </a:r>
          </a:p>
          <a:p>
            <a:pPr algn="ctr"/>
            <a:br>
              <a:rPr lang="ru-RU" b="1" i="1" dirty="0">
                <a:solidFill>
                  <a:srgbClr val="242021"/>
                </a:solidFill>
                <a:latin typeface="TimesNewRomanPS-BoldItalic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зберігати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особистий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спокій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не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реагувати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провокації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не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розповідати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майбутні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плани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малознайомим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людям, 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також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знайомим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із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ненадійною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репутацією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завжди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собі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документ (паспорт),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засвідчує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особу,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дані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групу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крові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можливі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проблеми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здоров’ям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алергію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медичні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препарати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знати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розташування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захисних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споруд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поблизу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проживання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об’єктів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частого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відвідування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магазини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базар, дорога до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медичні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заклади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). Без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необхідності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старатися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якнайменше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перебувати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поза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проживання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в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малознайомих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місцях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виходячи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приміщень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пересуваючись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сходинами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багатоповерхівок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споруди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сховища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дотримувати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правила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правої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руки (як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час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руху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автомобільного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транспорту) з метою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уникнення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тисняви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Пропускати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вперед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слабших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і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надавати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жінкам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дітям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людям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похилого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інвалідам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значно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скоротить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терміни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зайняття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укриття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уникати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скупчення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людей;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не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вступати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суперечки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незнайомими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людьми,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уникати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можливих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провокацій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689" y="706098"/>
            <a:ext cx="2549236" cy="1746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442" y="4765866"/>
            <a:ext cx="2545484" cy="1272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6399" y="2584160"/>
            <a:ext cx="1873817" cy="20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1341854"/>
            <a:ext cx="85205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отримання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будь-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органів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державної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влади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можливу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небезпеку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заходи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щодо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підвищення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безпеки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передати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її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іншим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людям (за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проживання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появи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озброєних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людей,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військової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техніки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заворушень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негайно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покидати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цей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район;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посилювати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увагу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і, за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можливості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також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залишити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цей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район 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появи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засобів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масової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сторони-агресора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осіб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проводять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орієнтування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місцевості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розмовляють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акцентом,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нехарактерну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зовнішність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виконують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незрозумілі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протиправні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провокативні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негайно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органи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правопорядку,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влади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військових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надавати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домедичну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іншим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людям 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їх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поранення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викликати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екстрену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швидку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медичну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представників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ДСНС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України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органів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правопорядку, за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необхідності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військових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стали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свідком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поранення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смерті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людей,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протиправних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арешт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викрадення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побиття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намагатися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з’ясувати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зберегти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якнайбільше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них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обставини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події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для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надання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пошуку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встановлення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особи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391" y="447723"/>
            <a:ext cx="7945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умовах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надзвичайних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ситуації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воєнного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характеру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необхідно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BoldItalicMT"/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181" y="2685702"/>
            <a:ext cx="2770901" cy="1559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455" y="996589"/>
            <a:ext cx="2774222" cy="1558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181" y="4375471"/>
            <a:ext cx="2770901" cy="19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491" y="321256"/>
            <a:ext cx="10571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70C0"/>
                </a:solidFill>
                <a:latin typeface="TimesNewRomanPSMT"/>
              </a:rPr>
              <a:t>У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разі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виникнення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реальної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загрози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життю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здоров’ю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людей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унаслідок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НС в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особливий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здійснюється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latin typeface="TimesNewRomanPS-BoldMT"/>
              </a:rPr>
              <a:t>дистанційне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latin typeface="TimesNewRomanPS-BoldMT"/>
              </a:rPr>
              <a:t>оповіщення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latin typeface="TimesNewRomanPS-BoldMT"/>
              </a:rPr>
              <a:t>населення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за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допомогою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електричних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сирен,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мережі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радіомовлення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всіх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діапазонів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частот та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телебачення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715" y="1972085"/>
            <a:ext cx="4410940" cy="4376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147" y="1427019"/>
            <a:ext cx="3974912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932" y="274023"/>
            <a:ext cx="8939832" cy="6320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252" y="1405803"/>
            <a:ext cx="2598378" cy="1808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Порядок 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дій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під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час 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артилерійського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обстрілу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(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бомбардування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)</a:t>
            </a:r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52" y="3805253"/>
            <a:ext cx="2598378" cy="16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674" y="304800"/>
            <a:ext cx="4503677" cy="6262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842" y="304799"/>
            <a:ext cx="803564" cy="692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619" y="304800"/>
            <a:ext cx="803564" cy="692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403" y="304800"/>
            <a:ext cx="4393342" cy="6262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731" y="304798"/>
            <a:ext cx="803564" cy="692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1853" y="304798"/>
            <a:ext cx="803564" cy="6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019" y="263235"/>
            <a:ext cx="4547418" cy="6299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981" y="276595"/>
            <a:ext cx="900545" cy="656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4145" y="276595"/>
            <a:ext cx="654292" cy="6566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1825" y="604897"/>
            <a:ext cx="4128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274BA"/>
                </a:solidFill>
                <a:latin typeface="TimesNewRomanPS-BoldMT"/>
              </a:rPr>
              <a:t>Виявлення</a:t>
            </a:r>
            <a:r>
              <a:rPr lang="ru-RU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b="1" dirty="0" err="1">
                <a:solidFill>
                  <a:srgbClr val="1274BA"/>
                </a:solidFill>
                <a:latin typeface="TimesNewRomanPS-BoldMT"/>
              </a:rPr>
              <a:t>підозрілого</a:t>
            </a:r>
            <a:r>
              <a:rPr lang="ru-RU" b="1" dirty="0">
                <a:solidFill>
                  <a:srgbClr val="1274BA"/>
                </a:solidFill>
                <a:latin typeface="TimesNewRomanPS-BoldMT"/>
              </a:rPr>
              <a:t> предмета.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8708" y="1202930"/>
            <a:ext cx="5534891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242021"/>
                </a:solidFill>
                <a:latin typeface="TimesNewRomanPSMT"/>
              </a:rPr>
              <a:t>Підозрілі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предмети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речі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>
                <a:solidFill>
                  <a:srgbClr val="242021"/>
                </a:solidFill>
                <a:latin typeface="SymbolMT"/>
              </a:rPr>
              <a:t>⎯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це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сумки,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пакети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згортки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портфелі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картонні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коробки, упаковки цигарок,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приймачі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мобільні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телефони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іграшки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у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яких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можуть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бути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замасковані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вибухові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пристроїабо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в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які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може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бути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закладена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вибухівка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71" y="2908959"/>
            <a:ext cx="5110162" cy="35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794723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знайдено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підозрілий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предмет,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який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може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виявитися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вибуховим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пристроєм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 err="1">
                <a:solidFill>
                  <a:srgbClr val="0070C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боєприпаси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безпечними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відстанями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слід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вважати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такі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рекомендовані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зони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евакуації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та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оточення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:</a:t>
            </a:r>
          </a:p>
          <a:p>
            <a:pPr algn="just"/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6"/>
          <a:stretch/>
        </p:blipFill>
        <p:spPr>
          <a:xfrm>
            <a:off x="1231621" y="1995052"/>
            <a:ext cx="9741179" cy="40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5" y="609600"/>
            <a:ext cx="713509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n>
                  <a:solidFill>
                    <a:srgbClr val="C00000"/>
                  </a:solidFill>
                </a:ln>
                <a:solidFill>
                  <a:srgbClr val="1274BA"/>
                </a:solidFill>
                <a:latin typeface="TimesNewRomanPS-BoldMT"/>
              </a:rPr>
              <a:t>Особливий</a:t>
            </a:r>
            <a:r>
              <a:rPr lang="ru-RU" sz="2200" b="1" dirty="0">
                <a:ln>
                  <a:solidFill>
                    <a:srgbClr val="C00000"/>
                  </a:solidFill>
                </a:ln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b="1" dirty="0" err="1">
                <a:ln>
                  <a:solidFill>
                    <a:srgbClr val="C00000"/>
                  </a:solidFill>
                </a:ln>
                <a:solidFill>
                  <a:srgbClr val="1274BA"/>
                </a:solidFill>
                <a:latin typeface="TimesNewRomanPS-BoldMT"/>
              </a:rPr>
              <a:t>період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dirty="0">
                <a:solidFill>
                  <a:srgbClr val="242021"/>
                </a:solidFill>
                <a:latin typeface="SymbolMT"/>
              </a:rPr>
              <a:t>⎯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це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функціонування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національної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економіки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державної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влади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інших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державних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місцевого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самоврядування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Збройних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сил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інших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військових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формувань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сил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цивільного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підприємств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установ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і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організацій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а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також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виконання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громадянами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свого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конституційного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обов’язку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щодо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Вітчизни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незалежності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територіальної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цілісності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який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настає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з моменту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оголошення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рішення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про</a:t>
            </a:r>
            <a:br>
              <a:rPr lang="ru-RU" sz="2200" dirty="0">
                <a:solidFill>
                  <a:srgbClr val="002060"/>
                </a:solidFill>
                <a:latin typeface="TimesNewRomanPSMT"/>
              </a:rPr>
            </a:b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мобілізацію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(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крім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цільової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)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або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доведення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його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до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виконавців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стосовно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прихованої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мобілізації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чи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з моменту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введення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воєнного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стану в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Україні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або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окремих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її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місцевостях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охоплює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час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мобілізації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воєнний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час і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частково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відбудовний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після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закінчення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бойових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дій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.</a:t>
            </a:r>
          </a:p>
          <a:p>
            <a:pPr algn="just"/>
            <a:r>
              <a:rPr lang="ru-RU" sz="22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4" y="3422073"/>
            <a:ext cx="4215245" cy="2522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4" y="755829"/>
            <a:ext cx="4215246" cy="22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07" y="294021"/>
            <a:ext cx="57219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0070C0"/>
                </a:solidFill>
              </a:rPr>
              <a:t>Особливий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період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закінчується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після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прийняття</a:t>
            </a:r>
            <a:r>
              <a:rPr lang="ru-RU" sz="2200" b="1" dirty="0">
                <a:solidFill>
                  <a:srgbClr val="0070C0"/>
                </a:solidFill>
              </a:rPr>
              <a:t> Президентом </a:t>
            </a:r>
            <a:r>
              <a:rPr lang="uk-UA" sz="2200" b="1" dirty="0">
                <a:solidFill>
                  <a:srgbClr val="0070C0"/>
                </a:solidFill>
              </a:rPr>
              <a:t>відповідного рішення про переведення всіх інституцій України на функціонування в умовах мирного часу.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33" y="2098188"/>
            <a:ext cx="4387273" cy="2304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527" y="274958"/>
            <a:ext cx="6276109" cy="4365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48" y="4639969"/>
            <a:ext cx="6460217" cy="1594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26" y="4523234"/>
            <a:ext cx="2770647" cy="1747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06" y="4714528"/>
            <a:ext cx="2237209" cy="14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5" y="404520"/>
            <a:ext cx="57288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7030A0"/>
                </a:solidFill>
                <a:latin typeface="TimesNewRomanPSMT"/>
              </a:rPr>
              <a:t>В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особливий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єдина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державна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система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функціонує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відповідно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до Кодексу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та з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урахуванням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особливостей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що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визначаються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згідно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з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вимогами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Законів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«Про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правовий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режим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воєнного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стану», «Про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мобілізаційну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підготовку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та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мобілізацію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», 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а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також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інших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нормативно-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правових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актів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.</a:t>
            </a:r>
          </a:p>
          <a:p>
            <a:pPr algn="just"/>
            <a:r>
              <a:rPr lang="ru-RU" sz="2200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752" y="3553691"/>
            <a:ext cx="2110969" cy="3013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54" y="3567981"/>
            <a:ext cx="2112819" cy="2999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025" y="404519"/>
            <a:ext cx="5171939" cy="60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309" y="358312"/>
            <a:ext cx="101553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7030A0"/>
                </a:solidFill>
                <a:latin typeface="TimesNewRomanPSMT"/>
              </a:rPr>
              <a:t>Метою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введення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особливого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періоду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є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створення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умов для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здійснення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органами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державної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влади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військовим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командуванням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органами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місцевого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самоврядування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підприємствами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установами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організаціями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наданих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їм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повноважень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у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збройної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агресії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чи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загрози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нападу,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небезпеки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державній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незалежності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її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територіальній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цілісності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.</a:t>
            </a:r>
          </a:p>
          <a:p>
            <a:pPr algn="just"/>
            <a:r>
              <a:rPr lang="ru-RU" sz="22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2545" y="219789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Військовим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командуванням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надається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право разом з органами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виконавчої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влади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та органами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місцевого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самоврядування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запроваджувати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здійснювати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певні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заходи правового режиму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воєнного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стану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можливих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загроз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5" y="2632364"/>
            <a:ext cx="4537864" cy="3131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21551"/>
            <a:ext cx="48768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277" y="361427"/>
            <a:ext cx="8823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/>
                <a:solidFill>
                  <a:schemeClr val="accent3"/>
                </a:solidFill>
                <a:effectLst/>
              </a:rPr>
              <a:t>Система </a:t>
            </a:r>
            <a:r>
              <a:rPr lang="ru-RU" sz="4400" b="1" cap="none" spc="0" dirty="0" err="1">
                <a:ln/>
                <a:solidFill>
                  <a:schemeClr val="accent3"/>
                </a:solidFill>
                <a:effectLst/>
              </a:rPr>
              <a:t>органів</a:t>
            </a:r>
            <a:r>
              <a:rPr lang="ru-RU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400" b="1" cap="none" spc="0" dirty="0" err="1">
                <a:ln/>
                <a:solidFill>
                  <a:schemeClr val="accent3"/>
                </a:solidFill>
                <a:effectLst/>
              </a:rPr>
              <a:t>виконавчої</a:t>
            </a:r>
            <a:r>
              <a:rPr lang="ru-RU" sz="4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400" b="1" cap="none" spc="0" dirty="0" err="1">
                <a:ln/>
                <a:solidFill>
                  <a:schemeClr val="accent3"/>
                </a:solidFill>
                <a:effectLst/>
              </a:rPr>
              <a:t>влади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284" y="1130868"/>
            <a:ext cx="7487429" cy="54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745" y="308182"/>
            <a:ext cx="1023851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Органи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виконавчої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влади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та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органи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місцевого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самоврядування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в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умовах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особливого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періоду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та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військово-політичних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конфліктів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організовують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964" y="1841242"/>
            <a:ext cx="54309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►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навчання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працюючого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населення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діям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у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надзвичайних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ситуаціях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,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спричинених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застосуванням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зброї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, за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програмою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прискореної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підготовки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працівників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;</a:t>
            </a:r>
          </a:p>
          <a:p>
            <a:pPr lvl="0" algn="ctr"/>
            <a:endParaRPr lang="ru-RU" sz="2000" b="1" dirty="0">
              <a:ln/>
              <a:solidFill>
                <a:srgbClr val="418AB3"/>
              </a:solidFill>
              <a:latin typeface="TimesNewRomanPSMT"/>
            </a:endParaRPr>
          </a:p>
          <a:p>
            <a:pPr lvl="0" algn="ctr"/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►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проведення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функціонального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навчання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керівного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складу та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фахівців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,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діяльність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яких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пов’язана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з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організацією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і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здійсненням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заходів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захисту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населення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в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особливий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період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, за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прискореною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програмою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;</a:t>
            </a:r>
          </a:p>
          <a:p>
            <a:pPr lvl="0" algn="ctr"/>
            <a:endParaRPr lang="ru-RU" sz="2000" b="1" dirty="0">
              <a:ln/>
              <a:solidFill>
                <a:srgbClr val="418AB3"/>
              </a:solidFill>
              <a:latin typeface="TimesNewRomanPSMT"/>
            </a:endParaRPr>
          </a:p>
          <a:p>
            <a:pPr lvl="0" algn="ctr"/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►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проведення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навчання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фахівців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спеціалізованих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служб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цивільного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захисту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(за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спеціальностями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);</a:t>
            </a:r>
          </a:p>
          <a:p>
            <a:pPr lvl="0" algn="just"/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endParaRPr lang="ru-RU" b="1" dirty="0">
              <a:ln/>
              <a:solidFill>
                <a:srgbClr val="418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1508511"/>
            <a:ext cx="4876800" cy="298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23061"/>
            <a:ext cx="2466109" cy="1824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764" y="4623060"/>
            <a:ext cx="2740122" cy="18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2" y="920621"/>
            <a:ext cx="6664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проведення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інформаційно-просвітницької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роботи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серед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непрацюючого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правил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поведінки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умовах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бойових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endParaRPr lang="ru-RU" sz="2000" dirty="0">
              <a:solidFill>
                <a:srgbClr val="0070C0"/>
              </a:solidFill>
              <a:latin typeface="TimesNewRomanPSMT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виготовлення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розповсюдження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матеріалів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брошур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буклетів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плакатів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пам’яток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тощо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) з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питань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ситуаціях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спричинених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застосуванням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зброї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endParaRPr lang="ru-RU" sz="2000" dirty="0">
              <a:solidFill>
                <a:srgbClr val="0070C0"/>
              </a:solidFill>
              <a:latin typeface="TimesNewRomanPSMT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запровадження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постійних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рубрик з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питань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ситуаціях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спричинених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застосуванням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зброї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у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друкованих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інших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засобах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масової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використовуючи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інформаційно-комунікаційні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технології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аудіовізуальні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інтерактивні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засоби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і за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допомогою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соціальної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реклами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71" y="1041498"/>
            <a:ext cx="39433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353" y="4669350"/>
            <a:ext cx="2466975" cy="18478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5018" y="612844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ознайомлення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з видами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знаків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що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застосовують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для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позначення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замінованих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територій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споруд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розпізнавальних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знаків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цивільного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</a:p>
          <a:p>
            <a:pPr algn="ctr"/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залучення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громадських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організації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для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пропаганди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знань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серед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власної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колективної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безпеки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ситуаціях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спричинених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застосуванням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зброї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</a:p>
          <a:p>
            <a:pPr algn="ctr"/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інформування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про заходи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з початком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активної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фази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бойових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</a:p>
          <a:p>
            <a:pPr algn="ctr"/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інформування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про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небезпеки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у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зоні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яких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або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зоні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можливого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ураження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яких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опинилося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місце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проживання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непрацюючих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громадян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також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про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способи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впливу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небезпечних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факторів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зумовлених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такими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ситуаціями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.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6480" y="367249"/>
            <a:ext cx="2758718" cy="168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6822" y="2056349"/>
            <a:ext cx="299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rgbClr val="7030A0"/>
                </a:solidFill>
              </a:rPr>
              <a:t>Міжнародний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розпізнавальний</a:t>
            </a:r>
            <a:r>
              <a:rPr lang="ru-RU" sz="1600" dirty="0">
                <a:solidFill>
                  <a:srgbClr val="7030A0"/>
                </a:solidFill>
              </a:rPr>
              <a:t> знак </a:t>
            </a:r>
            <a:r>
              <a:rPr lang="ru-RU" sz="1600" dirty="0" err="1">
                <a:solidFill>
                  <a:srgbClr val="7030A0"/>
                </a:solidFill>
              </a:rPr>
              <a:t>цивільного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захисту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165" y="2641124"/>
            <a:ext cx="3237345" cy="137508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675418" y="4016210"/>
            <a:ext cx="4239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7030A0"/>
                </a:solidFill>
              </a:rPr>
              <a:t>Міжнародний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спеціальний</a:t>
            </a:r>
            <a:r>
              <a:rPr lang="ru-RU" sz="1600" dirty="0">
                <a:solidFill>
                  <a:srgbClr val="7030A0"/>
                </a:solidFill>
              </a:rPr>
              <a:t> знак для </a:t>
            </a:r>
            <a:r>
              <a:rPr lang="ru-RU" sz="1600" dirty="0" err="1">
                <a:solidFill>
                  <a:srgbClr val="7030A0"/>
                </a:solidFill>
              </a:rPr>
              <a:t>об’єктів</a:t>
            </a:r>
            <a:r>
              <a:rPr lang="ru-RU" sz="1600" dirty="0">
                <a:solidFill>
                  <a:srgbClr val="7030A0"/>
                </a:solidFill>
              </a:rPr>
              <a:t>, установок і </a:t>
            </a:r>
            <a:r>
              <a:rPr lang="ru-RU" sz="1600" dirty="0" err="1">
                <a:solidFill>
                  <a:srgbClr val="7030A0"/>
                </a:solidFill>
              </a:rPr>
              <a:t>споруд</a:t>
            </a:r>
            <a:r>
              <a:rPr lang="ru-RU" sz="1600" dirty="0">
                <a:solidFill>
                  <a:srgbClr val="7030A0"/>
                </a:solidFill>
              </a:rPr>
              <a:t>, </a:t>
            </a:r>
            <a:r>
              <a:rPr lang="ru-RU" sz="1600" dirty="0" err="1">
                <a:solidFill>
                  <a:srgbClr val="7030A0"/>
                </a:solidFill>
              </a:rPr>
              <a:t>що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містять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небезпечні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сили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7" t="17398" r="7367" b="17398"/>
          <a:stretch/>
        </p:blipFill>
        <p:spPr>
          <a:xfrm>
            <a:off x="9726340" y="5717893"/>
            <a:ext cx="2050023" cy="653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601" y="4882132"/>
            <a:ext cx="1489762" cy="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9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7" y="373238"/>
            <a:ext cx="11111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Громадяни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за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першої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можливості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повинні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покинути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місце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ведення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бойових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дій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4" y="1609223"/>
            <a:ext cx="5834588" cy="4375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008" y="1302328"/>
            <a:ext cx="5565627" cy="38931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0009" y="5195455"/>
            <a:ext cx="5565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квиток,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пенсійне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книжку та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валізу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(рюкзак) з теплим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одягом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постільною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білизною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речами і предметами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воду на 3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27963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506</TotalTime>
  <Words>1296</Words>
  <Application>Microsoft Macintosh PowerPoint</Application>
  <PresentationFormat>Широкоэкранный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Corbel</vt:lpstr>
      <vt:lpstr>SymbolMT</vt:lpstr>
      <vt:lpstr>Times New Roman</vt:lpstr>
      <vt:lpstr>TimesNewRomanPS-BoldItalicMT</vt:lpstr>
      <vt:lpstr>TimesNewRomanPS-BoldMT</vt:lpstr>
      <vt:lpstr>TimesNewRomanPS-ItalicMT</vt:lpstr>
      <vt:lpstr>TimesNewRomanPSMT</vt:lpstr>
      <vt:lpstr>Базис</vt:lpstr>
      <vt:lpstr>Порядок дій в умовах особливого періоду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дій в умовах особливого періоду</dc:title>
  <dc:creator>Пользователь Windows</dc:creator>
  <cp:lastModifiedBy>Богдан Оселедько</cp:lastModifiedBy>
  <cp:revision>46</cp:revision>
  <dcterms:created xsi:type="dcterms:W3CDTF">2020-02-14T11:09:30Z</dcterms:created>
  <dcterms:modified xsi:type="dcterms:W3CDTF">2022-02-16T10:28:09Z</dcterms:modified>
</cp:coreProperties>
</file>