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sldIdLst>
    <p:sldId id="257" r:id="rId2"/>
    <p:sldId id="258" r:id="rId3"/>
    <p:sldId id="259" r:id="rId4"/>
    <p:sldId id="260" r:id="rId5"/>
    <p:sldId id="261" r:id="rId6"/>
    <p:sldId id="262" r:id="rId7"/>
    <p:sldId id="263" r:id="rId8"/>
    <p:sldId id="264" r:id="rId9"/>
    <p:sldId id="267" r:id="rId10"/>
    <p:sldId id="265" r:id="rId11"/>
    <p:sldId id="266" r:id="rId12"/>
    <p:sldId id="269" r:id="rId13"/>
    <p:sldId id="268" r:id="rId14"/>
    <p:sldId id="270" r:id="rId15"/>
    <p:sldId id="271" r:id="rId16"/>
    <p:sldId id="272" r:id="rId17"/>
    <p:sldId id="273" r:id="rId18"/>
    <p:sldId id="274" r:id="rId19"/>
    <p:sldId id="275" r:id="rId20"/>
    <p:sldId id="277" r:id="rId21"/>
    <p:sldId id="278" r:id="rId22"/>
    <p:sldId id="279" r:id="rId23"/>
    <p:sldId id="280" r:id="rId24"/>
    <p:sldId id="281" r:id="rId25"/>
    <p:sldId id="283" r:id="rId26"/>
    <p:sldId id="284" r:id="rId27"/>
    <p:sldId id="285" r:id="rId28"/>
    <p:sldId id="287" r:id="rId29"/>
    <p:sldId id="292" r:id="rId30"/>
    <p:sldId id="290" r:id="rId31"/>
    <p:sldId id="289" r:id="rId32"/>
    <p:sldId id="293" r:id="rId33"/>
    <p:sldId id="294"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9E578E-A385-4A33-B310-CC1526871FE6}" v="11" dt="2021-03-06T02:14:19.315"/>
    <p1510:client id="{28DCC08B-84CF-481C-A647-AB8FF15B7237}" v="281" dt="2021-03-07T06:52:02.127"/>
    <p1510:client id="{6F7B29FD-15ED-44A3-A5AE-0A3C9D0A592D}" v="254" dt="2021-03-06T15:28:55.839"/>
    <p1510:client id="{9A174E13-AC68-4C9A-9A8E-2BCAE1F3A19B}" v="6459" dt="2021-03-07T05:10:37.518"/>
    <p1510:client id="{DB4A54FD-2BA2-4301-9A87-15C8158AFA3B}" v="9308" dt="2021-03-07T01:09:08.060"/>
    <p1510:client id="{F85F8CFE-2497-42EF-8928-C5B99DF7C64F}" v="72" dt="2021-03-06T02:33:51.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38.xml" Id="rId39" /><Relationship Type="http://schemas.openxmlformats.org/officeDocument/2006/relationships/slide" Target="slides/slide20.xml" Id="rId21" /><Relationship Type="http://schemas.openxmlformats.org/officeDocument/2006/relationships/slide" Target="slides/slide33.xml" Id="rId34" /><Relationship Type="http://schemas.openxmlformats.org/officeDocument/2006/relationships/slide" Target="slides/slide41.xml" Id="rId42" /><Relationship Type="http://schemas.openxmlformats.org/officeDocument/2006/relationships/slide" Target="slides/slide46.xml" Id="rId47" /><Relationship Type="http://schemas.openxmlformats.org/officeDocument/2006/relationships/presProps" Target="presProps.xml" Id="rId50" /><Relationship Type="http://schemas.microsoft.com/office/2015/10/relationships/revisionInfo" Target="revisionInfo.xml" Id="rId55" /><Relationship Type="http://schemas.openxmlformats.org/officeDocument/2006/relationships/slide" Target="slides/slide6.xml" Id="rId7"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28.xml" Id="rId29"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slide" Target="slides/slide36.xml" Id="rId37" /><Relationship Type="http://schemas.openxmlformats.org/officeDocument/2006/relationships/slide" Target="slides/slide39.xml" Id="rId40" /><Relationship Type="http://schemas.openxmlformats.org/officeDocument/2006/relationships/slide" Target="slides/slide44.xml" Id="rId45" /><Relationship Type="http://schemas.openxmlformats.org/officeDocument/2006/relationships/tableStyles" Target="tableStyles.xml" Id="rId53" /><Relationship Type="http://schemas.openxmlformats.org/officeDocument/2006/relationships/slide" Target="slides/slide4.xml" Id="rId5"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43.xml" Id="rId44" /><Relationship Type="http://schemas.openxmlformats.org/officeDocument/2006/relationships/theme" Target="theme/theme1.xml" Id="rId52"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42.xml" Id="rId43" /><Relationship Type="http://schemas.openxmlformats.org/officeDocument/2006/relationships/slide" Target="slides/slide47.xml" Id="rId48" /><Relationship Type="http://schemas.openxmlformats.org/officeDocument/2006/relationships/slide" Target="slides/slide7.xml" Id="rId8" /><Relationship Type="http://schemas.openxmlformats.org/officeDocument/2006/relationships/viewProps" Target="viewProps.xml" Id="rId51" /><Relationship Type="http://schemas.openxmlformats.org/officeDocument/2006/relationships/slide" Target="slides/slide2.xml" Id="rId3"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45.xml" Id="rId46" /><Relationship Type="http://schemas.openxmlformats.org/officeDocument/2006/relationships/slide" Target="slides/slide19.xml" Id="rId20" /><Relationship Type="http://schemas.openxmlformats.org/officeDocument/2006/relationships/slide" Target="slides/slide40.xml" Id="rId41"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35.xml" Id="rId36" /><Relationship Type="http://schemas.openxmlformats.org/officeDocument/2006/relationships/slide" Target="slides/slide48.xml" Id="rId49"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98705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5997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04558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01305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96057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86156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06779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47884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14537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8641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2931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838594239"/>
      </p:ext>
    </p:extLst>
  </p:cSld>
  <p:clrMap bg1="dk1" tx1="lt1" bg2="dk2"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ngimg.com/download/90069"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hyperlink" Target="https://creativecommons.org/licenses/by-nc/3.0/"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3" Type="http://schemas.openxmlformats.org/officeDocument/2006/relationships/hyperlink" Target="https://truththeory.com/2015/10/16/finding-balance-through-your-root-chakra/"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truththeory.com/2015/10/16/finding-balance-through-your-root-chakra/"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truththeory.com/2015/10/16/finding-balance-through-your-root-chakra/"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truththeory.com/2015/10/16/finding-balance-through-your-root-chakra/"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truththeory.com/2015/10/16/finding-balance-through-your-root-chakra/"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truththeory.com/2015/10/16/finding-balance-through-your-root-chakra/"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ngimg.com/download/90069"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ngimg.com/download/90089"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ngimg.com/download/90089"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hyperlink" Target="https://creativecommons.org/licenses/by-nc/3.0/"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ngimg.com/download/90089"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ngimg.com/download/90089"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pngimg.com/download/90089"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indianetzone.com/14/solar_plexus_chakra_manipura_chakra.htm"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indianetzone.com/14/solar_plexus_chakra_manipura_chakra.htm"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indianetzone.com/14/solar_plexus_chakra_manipura_chakra.htm"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indianetzone.com/14/solar_plexus_chakra_manipura_chakra.htm"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pngimg.com/download/90091"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pngimg.com/download/90091"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pngimg.com/download/90091"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pngimg.com/download/90091"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pngall.com/chakra-png"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pngall.com/chakra-png"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pngall.com/chakra-png"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pngall.com/chakra-png"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pngall.com/chakra-png"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in5d.com/7-secrets-to-knowing-your-higher-self"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pngimg.com/download/90085"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s://pngimg.com/download/90069"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6">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6" name="Freeform: Shape 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 name="Picture 2" descr="A picture containing text, clock&#10;&#10;Description automatically generated">
            <a:extLst>
              <a:ext uri="{FF2B5EF4-FFF2-40B4-BE49-F238E27FC236}">
                <a16:creationId xmlns:a16="http://schemas.microsoft.com/office/drawing/2014/main" id="{3624E63A-68FB-48B8-895D-00A5D586C106}"/>
              </a:ext>
            </a:extLst>
          </p:cNvPr>
          <p:cNvPicPr>
            <a:picLocks noChangeAspect="1"/>
          </p:cNvPicPr>
          <p:nvPr/>
        </p:nvPicPr>
        <p:blipFill>
          <a:blip r:embed="rId2"/>
          <a:stretch>
            <a:fillRect/>
          </a:stretch>
        </p:blipFill>
        <p:spPr>
          <a:xfrm>
            <a:off x="4176088" y="643468"/>
            <a:ext cx="5571066" cy="5571066"/>
          </a:xfrm>
          <a:prstGeom prst="rect">
            <a:avLst/>
          </a:prstGeom>
        </p:spPr>
      </p:pic>
    </p:spTree>
    <p:extLst>
      <p:ext uri="{BB962C8B-B14F-4D97-AF65-F5344CB8AC3E}">
        <p14:creationId xmlns:p14="http://schemas.microsoft.com/office/powerpoint/2010/main" val="2676324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outdoor object&#10;&#10;Description automatically generated">
            <a:extLst>
              <a:ext uri="{FF2B5EF4-FFF2-40B4-BE49-F238E27FC236}">
                <a16:creationId xmlns:a16="http://schemas.microsoft.com/office/drawing/2014/main" id="{95FE8E3A-D482-46F4-BC05-618060127407}"/>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t="18256" b="6493"/>
          <a:stretch/>
        </p:blipFill>
        <p:spPr>
          <a:xfrm>
            <a:off x="20" y="1"/>
            <a:ext cx="12191980" cy="6857999"/>
          </a:xfrm>
          <a:prstGeom prst="rect">
            <a:avLst/>
          </a:prstGeom>
        </p:spPr>
      </p:pic>
      <p:sp>
        <p:nvSpPr>
          <p:cNvPr id="2" name="Title 1">
            <a:extLst>
              <a:ext uri="{FF2B5EF4-FFF2-40B4-BE49-F238E27FC236}">
                <a16:creationId xmlns:a16="http://schemas.microsoft.com/office/drawing/2014/main" id="{2FF0417D-E323-4C5C-B44D-A2F73AAA8490}"/>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solidFill>
                  <a:srgbClr val="FFFFFF"/>
                </a:solidFill>
              </a:rPr>
              <a:t>What is a Chakra???</a:t>
            </a:r>
          </a:p>
        </p:txBody>
      </p:sp>
      <p:sp>
        <p:nvSpPr>
          <p:cNvPr id="4" name="TextBox 3">
            <a:extLst>
              <a:ext uri="{FF2B5EF4-FFF2-40B4-BE49-F238E27FC236}">
                <a16:creationId xmlns:a16="http://schemas.microsoft.com/office/drawing/2014/main" id="{BD416166-133E-4E8E-9F64-5B782612BFC7}"/>
              </a:ext>
            </a:extLst>
          </p:cNvPr>
          <p:cNvSpPr txBox="1"/>
          <p:nvPr/>
        </p:nvSpPr>
        <p:spPr>
          <a:xfrm>
            <a:off x="9929595" y="6859228"/>
            <a:ext cx="233429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a:t>
            </a:r>
            <a:r>
              <a:rPr lang="en-US" sz="700">
                <a:solidFill>
                  <a:srgbClr val="FFFFFF"/>
                </a:solidFill>
              </a:rPr>
              <a:t>.</a:t>
            </a:r>
          </a:p>
        </p:txBody>
      </p:sp>
    </p:spTree>
    <p:extLst>
      <p:ext uri="{BB962C8B-B14F-4D97-AF65-F5344CB8AC3E}">
        <p14:creationId xmlns:p14="http://schemas.microsoft.com/office/powerpoint/2010/main" val="2406019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C574E90-1949-4924-B663-AEA13DB79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CD1EA40-7116-4FCB-9369-70F29FAA91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46960" cy="38546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B3EBB04-3F95-4476-9C6A-8AE6CC1F0CFE}"/>
              </a:ext>
            </a:extLst>
          </p:cNvPr>
          <p:cNvSpPr txBox="1"/>
          <p:nvPr/>
        </p:nvSpPr>
        <p:spPr>
          <a:xfrm>
            <a:off x="701344" y="710273"/>
            <a:ext cx="4352315" cy="281332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3400" kern="1200" dirty="0">
                <a:latin typeface="+mj-lt"/>
                <a:ea typeface="+mj-ea"/>
                <a:cs typeface="+mj-cs"/>
              </a:rPr>
              <a:t>Chakra means wheel . Chakras are energy vortexes within us that channel life energy</a:t>
            </a:r>
            <a:r>
              <a:rPr lang="en-US" sz="3400" dirty="0">
                <a:latin typeface="+mj-lt"/>
                <a:ea typeface="+mj-ea"/>
                <a:cs typeface="+mj-cs"/>
              </a:rPr>
              <a:t>, </a:t>
            </a:r>
            <a:r>
              <a:rPr lang="en-US" sz="3400" kern="1200" dirty="0">
                <a:latin typeface="+mj-lt"/>
                <a:ea typeface="+mj-ea"/>
                <a:cs typeface="+mj-cs"/>
              </a:rPr>
              <a:t>prana, chi etc. </a:t>
            </a:r>
          </a:p>
        </p:txBody>
      </p:sp>
      <p:sp>
        <p:nvSpPr>
          <p:cNvPr id="18" name="Rectangle 1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6484" cy="38546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9CF1CD8B-D430-49E7-8630-84152C414E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528" y="73152"/>
            <a:ext cx="1178966" cy="232963"/>
            <a:chOff x="7763256" y="73152"/>
            <a:chExt cx="1178966" cy="232963"/>
          </a:xfrm>
        </p:grpSpPr>
        <p:sp>
          <p:nvSpPr>
            <p:cNvPr id="21" name="Rectangle 64">
              <a:extLst>
                <a:ext uri="{FF2B5EF4-FFF2-40B4-BE49-F238E27FC236}">
                  <a16:creationId xmlns:a16="http://schemas.microsoft.com/office/drawing/2014/main" id="{1F5B8298-9AB4-45B4-B28E-C8C1A26440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100AEF19-4AE6-42BE-81E6-95700DB853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1192B5C1-AE13-49EA-82FD-F3C3BC02A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713612B5-8E9D-4FEF-86B9-52A0FABD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14FC746D-B820-44A3-B1B3-53B690BC2B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8778550A-567F-40F6-A77F-2E2B50175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C28C989E-85FD-4D1C-AF77-82F4B985FD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58FDDCED-5FC6-4B14-A0E2-DF4310ED9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E80E854B-CCEB-4CEF-B465-561C4C872A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02BED26F-9C32-4DF8-8739-D89F6F059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CE3B71C9-F500-46F1-8D17-C3EF4DA5F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C14431D0-29B6-473C-B2FD-4661864DA4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D10457BA-9444-4642-861C-78120DD8D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27C95C30-0364-4C32-B686-0C366086A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A0BDEDBA-CA15-41EE-B2C6-8A973B5E6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702B9007-982C-4F69-A443-B07F3BEFD6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28596B48-F33B-451E-8C2D-3525B33876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4B493BB9-A171-4B97-B05A-187E03FFA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4">
              <a:extLst>
                <a:ext uri="{FF2B5EF4-FFF2-40B4-BE49-F238E27FC236}">
                  <a16:creationId xmlns:a16="http://schemas.microsoft.com/office/drawing/2014/main" id="{973B8111-A5EB-4EE8-9813-8495336F67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6">
              <a:extLst>
                <a:ext uri="{FF2B5EF4-FFF2-40B4-BE49-F238E27FC236}">
                  <a16:creationId xmlns:a16="http://schemas.microsoft.com/office/drawing/2014/main" id="{6A4F8D39-9886-490F-B7A9-3B2693299A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3">
            <a:extLst>
              <a:ext uri="{FF2B5EF4-FFF2-40B4-BE49-F238E27FC236}">
                <a16:creationId xmlns:a16="http://schemas.microsoft.com/office/drawing/2014/main" id="{98D274E7-2626-4067-89B0-3EAA375BB889}"/>
              </a:ext>
            </a:extLst>
          </p:cNvPr>
          <p:cNvPicPr>
            <a:picLocks noChangeAspect="1"/>
          </p:cNvPicPr>
          <p:nvPr/>
        </p:nvPicPr>
        <p:blipFill rotWithShape="1">
          <a:blip r:embed="rId2"/>
          <a:srcRect l="9695" r="11505" b="-1"/>
          <a:stretch/>
        </p:blipFill>
        <p:spPr>
          <a:xfrm>
            <a:off x="6722052" y="202918"/>
            <a:ext cx="4418914" cy="3521185"/>
          </a:xfrm>
          <a:prstGeom prst="rect">
            <a:avLst/>
          </a:prstGeom>
        </p:spPr>
      </p:pic>
      <p:sp>
        <p:nvSpPr>
          <p:cNvPr id="2" name="TextBox 1">
            <a:extLst>
              <a:ext uri="{FF2B5EF4-FFF2-40B4-BE49-F238E27FC236}">
                <a16:creationId xmlns:a16="http://schemas.microsoft.com/office/drawing/2014/main" id="{8EC749CB-D005-42E7-9263-1F3435F3C1BD}"/>
              </a:ext>
            </a:extLst>
          </p:cNvPr>
          <p:cNvSpPr txBox="1"/>
          <p:nvPr/>
        </p:nvSpPr>
        <p:spPr>
          <a:xfrm>
            <a:off x="731519" y="4099034"/>
            <a:ext cx="10785191" cy="219677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4400" dirty="0"/>
              <a:t>Wheels of light</a:t>
            </a:r>
          </a:p>
          <a:p>
            <a:pPr indent="-228600">
              <a:lnSpc>
                <a:spcPct val="90000"/>
              </a:lnSpc>
              <a:spcAft>
                <a:spcPts val="600"/>
              </a:spcAft>
              <a:buFont typeface="Arial" panose="020B0604020202020204" pitchFamily="34" charset="0"/>
              <a:buChar char="•"/>
            </a:pPr>
            <a:endParaRPr lang="en-US" sz="2000"/>
          </a:p>
        </p:txBody>
      </p:sp>
      <p:sp>
        <p:nvSpPr>
          <p:cNvPr id="42" name="Rectangle 41">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6492875"/>
            <a:ext cx="12191999" cy="3651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6815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Diagram&#10;&#10;Description automatically generated">
            <a:extLst>
              <a:ext uri="{FF2B5EF4-FFF2-40B4-BE49-F238E27FC236}">
                <a16:creationId xmlns:a16="http://schemas.microsoft.com/office/drawing/2014/main" id="{FB36B744-2F2A-4C8B-AFE0-5572119B7ED8}"/>
              </a:ext>
            </a:extLst>
          </p:cNvPr>
          <p:cNvPicPr>
            <a:picLocks noChangeAspect="1"/>
          </p:cNvPicPr>
          <p:nvPr/>
        </p:nvPicPr>
        <p:blipFill>
          <a:blip r:embed="rId2"/>
          <a:stretch>
            <a:fillRect/>
          </a:stretch>
        </p:blipFill>
        <p:spPr>
          <a:xfrm>
            <a:off x="2477953" y="643468"/>
            <a:ext cx="5571066" cy="5571066"/>
          </a:xfrm>
          <a:prstGeom prst="rect">
            <a:avLst/>
          </a:prstGeom>
        </p:spPr>
      </p:pic>
      <p:sp>
        <p:nvSpPr>
          <p:cNvPr id="16" name="Freeform: Shape 15">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Tree>
    <p:extLst>
      <p:ext uri="{BB962C8B-B14F-4D97-AF65-F5344CB8AC3E}">
        <p14:creationId xmlns:p14="http://schemas.microsoft.com/office/powerpoint/2010/main" val="124889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0938713-83D1-48FB-B751-070358C49AD2}"/>
              </a:ext>
            </a:extLst>
          </p:cNvPr>
          <p:cNvPicPr>
            <a:picLocks noChangeAspect="1"/>
          </p:cNvPicPr>
          <p:nvPr/>
        </p:nvPicPr>
        <p:blipFill>
          <a:blip r:embed="rId2"/>
          <a:stretch>
            <a:fillRect/>
          </a:stretch>
        </p:blipFill>
        <p:spPr>
          <a:xfrm>
            <a:off x="166778" y="377494"/>
            <a:ext cx="11844066" cy="6289919"/>
          </a:xfrm>
          <a:prstGeom prst="rect">
            <a:avLst/>
          </a:prstGeom>
        </p:spPr>
      </p:pic>
      <p:sp>
        <p:nvSpPr>
          <p:cNvPr id="3" name="TextBox 2">
            <a:extLst>
              <a:ext uri="{FF2B5EF4-FFF2-40B4-BE49-F238E27FC236}">
                <a16:creationId xmlns:a16="http://schemas.microsoft.com/office/drawing/2014/main" id="{AFFD9AEB-EDE7-461C-BEBB-6DD600A4ABCF}"/>
              </a:ext>
            </a:extLst>
          </p:cNvPr>
          <p:cNvSpPr txBox="1"/>
          <p:nvPr/>
        </p:nvSpPr>
        <p:spPr>
          <a:xfrm>
            <a:off x="756249" y="626853"/>
            <a:ext cx="4252823" cy="584775"/>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rgbClr val="FF0000"/>
                </a:solidFill>
                <a:cs typeface="Calibri"/>
              </a:rPr>
              <a:t>7-Chakras-Lets dive in!</a:t>
            </a:r>
            <a:endParaRPr lang="en-US" sz="3200" dirty="0">
              <a:solidFill>
                <a:srgbClr val="FF0000"/>
              </a:solidFill>
              <a:cs typeface="Calibri"/>
            </a:endParaRPr>
          </a:p>
        </p:txBody>
      </p:sp>
      <p:pic>
        <p:nvPicPr>
          <p:cNvPr id="4" name="Graphic 4" descr="Diving with solid fill">
            <a:extLst>
              <a:ext uri="{FF2B5EF4-FFF2-40B4-BE49-F238E27FC236}">
                <a16:creationId xmlns:a16="http://schemas.microsoft.com/office/drawing/2014/main" id="{418927F2-4F98-48E1-962B-15C7DF4E45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41253" y="1792856"/>
            <a:ext cx="2280249" cy="2251494"/>
          </a:xfrm>
          <a:prstGeom prst="rect">
            <a:avLst/>
          </a:prstGeom>
        </p:spPr>
      </p:pic>
    </p:spTree>
    <p:extLst>
      <p:ext uri="{BB962C8B-B14F-4D97-AF65-F5344CB8AC3E}">
        <p14:creationId xmlns:p14="http://schemas.microsoft.com/office/powerpoint/2010/main" val="366839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9664E4-6F9F-49BE-8AF7-9B2132CA15AA}"/>
              </a:ext>
            </a:extLst>
          </p:cNvPr>
          <p:cNvSpPr>
            <a:spLocks noGrp="1"/>
          </p:cNvSpPr>
          <p:nvPr>
            <p:ph type="title"/>
          </p:nvPr>
        </p:nvSpPr>
        <p:spPr>
          <a:xfrm>
            <a:off x="7380407" y="743447"/>
            <a:ext cx="3973385" cy="3692028"/>
          </a:xfrm>
          <a:noFill/>
        </p:spPr>
        <p:txBody>
          <a:bodyPr vert="horz" lIns="91440" tIns="45720" rIns="91440" bIns="45720" rtlCol="0" anchor="b">
            <a:normAutofit/>
          </a:bodyPr>
          <a:lstStyle/>
          <a:p>
            <a:r>
              <a:rPr lang="en-US" sz="5200"/>
              <a:t>The Root chakra</a:t>
            </a:r>
          </a:p>
        </p:txBody>
      </p:sp>
      <p:pic>
        <p:nvPicPr>
          <p:cNvPr id="4" name="Picture 4" descr="Icon&#10;&#10;Description automatically generated">
            <a:extLst>
              <a:ext uri="{FF2B5EF4-FFF2-40B4-BE49-F238E27FC236}">
                <a16:creationId xmlns:a16="http://schemas.microsoft.com/office/drawing/2014/main" id="{29289CA8-B0DB-43A0-AB6A-8025DCD84C3C}"/>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134" r="-1" b="794"/>
          <a:stretch/>
        </p:blipFill>
        <p:spPr>
          <a:xfrm>
            <a:off x="20" y="10"/>
            <a:ext cx="6992881" cy="6857990"/>
          </a:xfrm>
          <a:prstGeom prst="rect">
            <a:avLst/>
          </a:prstGeom>
        </p:spPr>
      </p:pic>
    </p:spTree>
    <p:extLst>
      <p:ext uri="{BB962C8B-B14F-4D97-AF65-F5344CB8AC3E}">
        <p14:creationId xmlns:p14="http://schemas.microsoft.com/office/powerpoint/2010/main" val="3859165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AF6BA0-A521-4A42-8698-C9AC5C2D1DC4}"/>
              </a:ext>
            </a:extLst>
          </p:cNvPr>
          <p:cNvSpPr>
            <a:spLocks noGrp="1"/>
          </p:cNvSpPr>
          <p:nvPr>
            <p:ph type="title"/>
          </p:nvPr>
        </p:nvSpPr>
        <p:spPr>
          <a:xfrm>
            <a:off x="6513788" y="365125"/>
            <a:ext cx="4840010" cy="1807305"/>
          </a:xfrm>
        </p:spPr>
        <p:txBody>
          <a:bodyPr vert="horz" lIns="91440" tIns="45720" rIns="91440" bIns="45720" rtlCol="0" anchor="ctr">
            <a:normAutofit/>
          </a:bodyPr>
          <a:lstStyle/>
          <a:p>
            <a:r>
              <a:rPr lang="en-US"/>
              <a:t>The Root Chakra/Base Chakra</a:t>
            </a:r>
          </a:p>
        </p:txBody>
      </p:sp>
      <p:pic>
        <p:nvPicPr>
          <p:cNvPr id="4" name="Picture 4" descr="Icon&#10;&#10;Description automatically generated">
            <a:extLst>
              <a:ext uri="{FF2B5EF4-FFF2-40B4-BE49-F238E27FC236}">
                <a16:creationId xmlns:a16="http://schemas.microsoft.com/office/drawing/2014/main" id="{7E2F55F2-0694-437A-8AC7-D3B3A0CA4C58}"/>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5564" r="5247"/>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7" name="TextBox 6">
            <a:extLst>
              <a:ext uri="{FF2B5EF4-FFF2-40B4-BE49-F238E27FC236}">
                <a16:creationId xmlns:a16="http://schemas.microsoft.com/office/drawing/2014/main" id="{0EDEF39F-C849-46B7-A2F0-35A0093458FC}"/>
              </a:ext>
            </a:extLst>
          </p:cNvPr>
          <p:cNvSpPr txBox="1"/>
          <p:nvPr/>
        </p:nvSpPr>
        <p:spPr>
          <a:xfrm>
            <a:off x="6513788" y="2333297"/>
            <a:ext cx="4955028" cy="42174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1400" dirty="0"/>
              <a:t>Largely responsible for how safe &amp; secure we feel</a:t>
            </a:r>
            <a:endParaRPr lang="en-US" sz="1400" dirty="0">
              <a:cs typeface="Calibri"/>
            </a:endParaRPr>
          </a:p>
          <a:p>
            <a:pPr indent="-228600">
              <a:lnSpc>
                <a:spcPct val="90000"/>
              </a:lnSpc>
              <a:spcAft>
                <a:spcPts val="600"/>
              </a:spcAft>
              <a:buFont typeface="Arial" panose="020B0604020202020204" pitchFamily="34" charset="0"/>
              <a:buChar char="•"/>
            </a:pPr>
            <a:endParaRPr lang="en-US" sz="1400" dirty="0">
              <a:cs typeface="Calibri"/>
            </a:endParaRPr>
          </a:p>
          <a:p>
            <a:pPr indent="-228600">
              <a:lnSpc>
                <a:spcPct val="90000"/>
              </a:lnSpc>
              <a:spcAft>
                <a:spcPts val="600"/>
              </a:spcAft>
              <a:buFont typeface="Arial" panose="020B0604020202020204" pitchFamily="34" charset="0"/>
              <a:buChar char="•"/>
            </a:pPr>
            <a:r>
              <a:rPr lang="en-US" sz="1400" dirty="0"/>
              <a:t>Located at the perinium, base of the spine</a:t>
            </a:r>
            <a:endParaRPr lang="en-US" sz="1400" dirty="0">
              <a:cs typeface="Calibri"/>
            </a:endParaRPr>
          </a:p>
          <a:p>
            <a:pPr indent="-228600">
              <a:lnSpc>
                <a:spcPct val="90000"/>
              </a:lnSpc>
              <a:spcAft>
                <a:spcPts val="600"/>
              </a:spcAft>
              <a:buFont typeface="Arial" panose="020B0604020202020204" pitchFamily="34" charset="0"/>
              <a:buChar char="•"/>
            </a:pPr>
            <a:endParaRPr lang="en-US" sz="1400" dirty="0">
              <a:cs typeface="Calibri"/>
            </a:endParaRPr>
          </a:p>
          <a:p>
            <a:pPr indent="-228600">
              <a:lnSpc>
                <a:spcPct val="90000"/>
              </a:lnSpc>
              <a:spcAft>
                <a:spcPts val="600"/>
              </a:spcAft>
              <a:buFont typeface="Arial" panose="020B0604020202020204" pitchFamily="34" charset="0"/>
              <a:buChar char="•"/>
            </a:pPr>
            <a:r>
              <a:rPr lang="en-US" sz="1400" dirty="0"/>
              <a:t>Color- red</a:t>
            </a:r>
            <a:endParaRPr lang="en-US" sz="1400" dirty="0">
              <a:cs typeface="Calibri"/>
            </a:endParaRPr>
          </a:p>
          <a:p>
            <a:pPr indent="-228600">
              <a:lnSpc>
                <a:spcPct val="90000"/>
              </a:lnSpc>
              <a:spcAft>
                <a:spcPts val="600"/>
              </a:spcAft>
              <a:buFont typeface="Arial" panose="020B0604020202020204" pitchFamily="34" charset="0"/>
              <a:buChar char="•"/>
            </a:pPr>
            <a:endParaRPr lang="en-US" sz="1400" dirty="0">
              <a:cs typeface="Calibri"/>
            </a:endParaRPr>
          </a:p>
          <a:p>
            <a:pPr indent="-228600">
              <a:lnSpc>
                <a:spcPct val="90000"/>
              </a:lnSpc>
              <a:spcAft>
                <a:spcPts val="600"/>
              </a:spcAft>
              <a:buFont typeface="Arial" panose="020B0604020202020204" pitchFamily="34" charset="0"/>
              <a:buChar char="•"/>
            </a:pPr>
            <a:r>
              <a:rPr lang="en-US" sz="1400" dirty="0"/>
              <a:t>Element is Earth</a:t>
            </a:r>
            <a:endParaRPr lang="en-US" sz="1400" dirty="0">
              <a:cs typeface="Calibri"/>
            </a:endParaRPr>
          </a:p>
          <a:p>
            <a:pPr indent="-228600">
              <a:lnSpc>
                <a:spcPct val="90000"/>
              </a:lnSpc>
              <a:spcAft>
                <a:spcPts val="600"/>
              </a:spcAft>
              <a:buFont typeface="Arial" panose="020B0604020202020204" pitchFamily="34" charset="0"/>
              <a:buChar char="•"/>
            </a:pPr>
            <a:endParaRPr lang="en-US" sz="1400" dirty="0">
              <a:cs typeface="Calibri"/>
            </a:endParaRPr>
          </a:p>
          <a:p>
            <a:pPr indent="-228600">
              <a:lnSpc>
                <a:spcPct val="90000"/>
              </a:lnSpc>
              <a:spcAft>
                <a:spcPts val="600"/>
              </a:spcAft>
              <a:buFont typeface="Arial" panose="020B0604020202020204" pitchFamily="34" charset="0"/>
              <a:buChar char="•"/>
            </a:pPr>
            <a:r>
              <a:rPr lang="en-US" sz="1400" dirty="0"/>
              <a:t>Affirmation –" I AM"</a:t>
            </a:r>
            <a:endParaRPr lang="en-US" sz="1400" dirty="0">
              <a:cs typeface="Calibri"/>
            </a:endParaRPr>
          </a:p>
          <a:p>
            <a:pPr indent="-228600">
              <a:lnSpc>
                <a:spcPct val="90000"/>
              </a:lnSpc>
              <a:spcAft>
                <a:spcPts val="600"/>
              </a:spcAft>
              <a:buFont typeface="Arial" panose="020B0604020202020204" pitchFamily="34" charset="0"/>
              <a:buChar char="•"/>
            </a:pPr>
            <a:endParaRPr lang="en-US" sz="1400" dirty="0">
              <a:cs typeface="Calibri"/>
            </a:endParaRPr>
          </a:p>
          <a:p>
            <a:pPr indent="-228600">
              <a:lnSpc>
                <a:spcPct val="90000"/>
              </a:lnSpc>
              <a:spcAft>
                <a:spcPts val="600"/>
              </a:spcAft>
              <a:buFont typeface="Arial" panose="020B0604020202020204" pitchFamily="34" charset="0"/>
              <a:buChar char="•"/>
            </a:pPr>
            <a:r>
              <a:rPr lang="en-US" sz="1400" dirty="0"/>
              <a:t>Glands-Adrenals</a:t>
            </a:r>
            <a:endParaRPr lang="en-US" sz="1400" dirty="0">
              <a:cs typeface="Calibri"/>
            </a:endParaRPr>
          </a:p>
          <a:p>
            <a:pPr indent="-228600">
              <a:lnSpc>
                <a:spcPct val="90000"/>
              </a:lnSpc>
              <a:spcAft>
                <a:spcPts val="600"/>
              </a:spcAft>
              <a:buFont typeface="Arial" panose="020B0604020202020204" pitchFamily="34" charset="0"/>
              <a:buChar char="•"/>
            </a:pPr>
            <a:endParaRPr lang="en-US" sz="1400" dirty="0">
              <a:cs typeface="Calibri"/>
            </a:endParaRPr>
          </a:p>
          <a:p>
            <a:pPr indent="-228600">
              <a:lnSpc>
                <a:spcPct val="90000"/>
              </a:lnSpc>
              <a:spcAft>
                <a:spcPts val="600"/>
              </a:spcAft>
              <a:buFont typeface="Arial" panose="020B0604020202020204" pitchFamily="34" charset="0"/>
              <a:buChar char="•"/>
            </a:pPr>
            <a:r>
              <a:rPr lang="en-US" sz="1400" dirty="0"/>
              <a:t>Physical body areas affected- base of </a:t>
            </a:r>
            <a:r>
              <a:rPr lang="en-US" sz="1400" dirty="0" err="1"/>
              <a:t>spine,legs,bone</a:t>
            </a:r>
            <a:r>
              <a:rPr lang="en-US" sz="1400" dirty="0"/>
              <a:t> &amp; feet. </a:t>
            </a:r>
            <a:endParaRPr lang="en-US" sz="1400" dirty="0">
              <a:cs typeface="Calibri"/>
            </a:endParaRPr>
          </a:p>
          <a:p>
            <a:pPr indent="-228600">
              <a:lnSpc>
                <a:spcPct val="90000"/>
              </a:lnSpc>
              <a:spcAft>
                <a:spcPts val="600"/>
              </a:spcAft>
              <a:buFont typeface="Arial" panose="020B0604020202020204" pitchFamily="34" charset="0"/>
              <a:buChar char="•"/>
            </a:pPr>
            <a:endParaRPr lang="en-US" sz="1400" dirty="0">
              <a:cs typeface="Calibri"/>
            </a:endParaRPr>
          </a:p>
          <a:p>
            <a:pPr indent="-228600">
              <a:lnSpc>
                <a:spcPct val="90000"/>
              </a:lnSpc>
              <a:spcAft>
                <a:spcPts val="600"/>
              </a:spcAft>
              <a:buFont typeface="Arial" panose="020B0604020202020204" pitchFamily="34" charset="0"/>
              <a:buChar char="•"/>
            </a:pPr>
            <a:r>
              <a:rPr lang="en-US" sz="1400" dirty="0"/>
              <a:t>Life lesson-To feel safe &amp; secure in the physical plane to manifest our basic needs, to cultivate healthy (physical) sexuality</a:t>
            </a:r>
            <a:endParaRPr lang="en-US" sz="1400" dirty="0">
              <a:cs typeface="Calibri"/>
            </a:endParaRPr>
          </a:p>
        </p:txBody>
      </p:sp>
      <p:sp>
        <p:nvSpPr>
          <p:cNvPr id="5" name="TextBox 4">
            <a:extLst>
              <a:ext uri="{FF2B5EF4-FFF2-40B4-BE49-F238E27FC236}">
                <a16:creationId xmlns:a16="http://schemas.microsoft.com/office/drawing/2014/main" id="{5B4C9F80-9B53-421E-94E7-AC88B0072228}"/>
              </a:ext>
            </a:extLst>
          </p:cNvPr>
          <p:cNvSpPr txBox="1"/>
          <p:nvPr/>
        </p:nvSpPr>
        <p:spPr>
          <a:xfrm>
            <a:off x="11930390" y="6657945"/>
            <a:ext cx="261610" cy="200055"/>
          </a:xfrm>
          <a:prstGeom prst="rect">
            <a:avLst/>
          </a:prstGeom>
          <a:solidFill>
            <a:srgbClr val="000000"/>
          </a:solidFill>
        </p:spPr>
        <p:txBody>
          <a:bodyPr wrap="none" lIns="91440" tIns="45720" rIns="91440" bIns="45720" anchor="t">
            <a:spAutoFit/>
          </a:bodyPr>
          <a:lstStyle/>
          <a:p>
            <a:pPr algn="r">
              <a:spcAft>
                <a:spcPts val="600"/>
              </a:spcAft>
            </a:pPr>
            <a:r>
              <a:rPr lang="en-US" sz="700" dirty="0">
                <a:solidFill>
                  <a:srgbClr val="FFFFFF"/>
                </a:solidFill>
                <a:hlinkClick r:id="rId4"/>
              </a:rPr>
              <a:t>D</a:t>
            </a:r>
            <a:r>
              <a:rPr lang="en-US" sz="700" dirty="0">
                <a:solidFill>
                  <a:srgbClr val="FFFFFF"/>
                </a:solidFill>
              </a:rPr>
              <a:t>.</a:t>
            </a:r>
          </a:p>
        </p:txBody>
      </p:sp>
    </p:spTree>
    <p:extLst>
      <p:ext uri="{BB962C8B-B14F-4D97-AF65-F5344CB8AC3E}">
        <p14:creationId xmlns:p14="http://schemas.microsoft.com/office/powerpoint/2010/main" val="3456099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1">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2A311D-0C51-4881-BB4C-9033BB59608F}"/>
              </a:ext>
            </a:extLst>
          </p:cNvPr>
          <p:cNvSpPr>
            <a:spLocks noGrp="1"/>
          </p:cNvSpPr>
          <p:nvPr>
            <p:ph type="title"/>
          </p:nvPr>
        </p:nvSpPr>
        <p:spPr>
          <a:xfrm>
            <a:off x="838199" y="548464"/>
            <a:ext cx="3807187" cy="2228074"/>
          </a:xfrm>
        </p:spPr>
        <p:txBody>
          <a:bodyPr vert="horz" lIns="91440" tIns="45720" rIns="91440" bIns="45720" rtlCol="0" anchor="ctr">
            <a:normAutofit/>
          </a:bodyPr>
          <a:lstStyle/>
          <a:p>
            <a:r>
              <a:rPr lang="en-US" sz="3700"/>
              <a:t>The Root Chakra/Base Chakra</a:t>
            </a:r>
            <a:br>
              <a:rPr lang="en-US" sz="3700"/>
            </a:br>
            <a:endParaRPr lang="en-US" sz="3700"/>
          </a:p>
        </p:txBody>
      </p:sp>
      <p:sp>
        <p:nvSpPr>
          <p:cNvPr id="7" name="TextBox 6">
            <a:extLst>
              <a:ext uri="{FF2B5EF4-FFF2-40B4-BE49-F238E27FC236}">
                <a16:creationId xmlns:a16="http://schemas.microsoft.com/office/drawing/2014/main" id="{A208C550-6125-4081-AE0F-2F97F2E3AA81}"/>
              </a:ext>
            </a:extLst>
          </p:cNvPr>
          <p:cNvSpPr txBox="1"/>
          <p:nvPr/>
        </p:nvSpPr>
        <p:spPr>
          <a:xfrm>
            <a:off x="464390" y="2257789"/>
            <a:ext cx="4230745" cy="4408447"/>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indent="-228600">
              <a:lnSpc>
                <a:spcPct val="90000"/>
              </a:lnSpc>
              <a:spcAft>
                <a:spcPts val="600"/>
              </a:spcAft>
              <a:buFont typeface="Arial" panose="020B0604020202020204" pitchFamily="34" charset="0"/>
              <a:buChar char="•"/>
            </a:pPr>
            <a:r>
              <a:rPr lang="en-US" sz="1400" dirty="0"/>
              <a:t>Physical Dysfunction –Chronic &amp; lower back pain, Sciatica ,varicose veins, rectal issues.. </a:t>
            </a:r>
            <a:r>
              <a:rPr lang="en-US" sz="1400" dirty="0" err="1"/>
              <a:t>Hemrroids,cancer,constipation,degenrative</a:t>
            </a:r>
            <a:r>
              <a:rPr lang="en-US" sz="1400" dirty="0"/>
              <a:t> </a:t>
            </a:r>
            <a:r>
              <a:rPr lang="en-US" sz="1400" dirty="0" err="1"/>
              <a:t>arthritis,knee</a:t>
            </a:r>
            <a:r>
              <a:rPr lang="en-US" sz="1400" dirty="0"/>
              <a:t> </a:t>
            </a:r>
            <a:r>
              <a:rPr lang="en-US" sz="1400" dirty="0" err="1"/>
              <a:t>problems,depression,immune</a:t>
            </a:r>
            <a:r>
              <a:rPr lang="en-US" sz="1400" dirty="0"/>
              <a:t> related disorders, weight problems</a:t>
            </a:r>
            <a:endParaRPr lang="en-US" sz="1400" dirty="0">
              <a:cs typeface="Calibri"/>
            </a:endParaRPr>
          </a:p>
          <a:p>
            <a:pPr indent="-228600">
              <a:lnSpc>
                <a:spcPct val="90000"/>
              </a:lnSpc>
              <a:spcAft>
                <a:spcPts val="600"/>
              </a:spcAft>
              <a:buFont typeface="Arial" panose="020B0604020202020204" pitchFamily="34" charset="0"/>
              <a:buChar char="•"/>
            </a:pPr>
            <a:endParaRPr lang="en-US" sz="1400" dirty="0">
              <a:cs typeface="Calibri"/>
            </a:endParaRPr>
          </a:p>
          <a:p>
            <a:pPr indent="-228600">
              <a:lnSpc>
                <a:spcPct val="90000"/>
              </a:lnSpc>
              <a:spcAft>
                <a:spcPts val="600"/>
              </a:spcAft>
              <a:buFont typeface="Arial" panose="020B0604020202020204" pitchFamily="34" charset="0"/>
              <a:buChar char="•"/>
            </a:pPr>
            <a:r>
              <a:rPr lang="en-US" sz="1400" dirty="0"/>
              <a:t>Mental &amp; emotional issues-physical family and group safety, </a:t>
            </a:r>
            <a:r>
              <a:rPr lang="en-US" sz="1400" dirty="0" err="1"/>
              <a:t>security,ability</a:t>
            </a:r>
            <a:r>
              <a:rPr lang="en-US" sz="1400" dirty="0"/>
              <a:t> to provide for life </a:t>
            </a:r>
            <a:r>
              <a:rPr lang="en-US" sz="1400" dirty="0" err="1"/>
              <a:t>necessities,ability</a:t>
            </a:r>
            <a:r>
              <a:rPr lang="en-US" sz="1400" dirty="0"/>
              <a:t> to stand up for </a:t>
            </a:r>
            <a:r>
              <a:rPr lang="en-US" sz="1400" dirty="0" err="1"/>
              <a:t>ones</a:t>
            </a:r>
            <a:r>
              <a:rPr lang="en-US" sz="1400" dirty="0"/>
              <a:t> self.</a:t>
            </a:r>
            <a:endParaRPr lang="en-US" sz="1400" dirty="0">
              <a:cs typeface="Calibri"/>
            </a:endParaRPr>
          </a:p>
          <a:p>
            <a:pPr indent="-228600">
              <a:lnSpc>
                <a:spcPct val="90000"/>
              </a:lnSpc>
              <a:spcAft>
                <a:spcPts val="600"/>
              </a:spcAft>
              <a:buFont typeface="Arial" panose="020B0604020202020204" pitchFamily="34" charset="0"/>
              <a:buChar char="•"/>
            </a:pPr>
            <a:endParaRPr lang="en-US" sz="1400" dirty="0">
              <a:cs typeface="Calibri"/>
            </a:endParaRPr>
          </a:p>
          <a:p>
            <a:pPr indent="-228600">
              <a:lnSpc>
                <a:spcPct val="90000"/>
              </a:lnSpc>
              <a:spcAft>
                <a:spcPts val="600"/>
              </a:spcAft>
              <a:buFont typeface="Arial" panose="020B0604020202020204" pitchFamily="34" charset="0"/>
              <a:buChar char="•"/>
            </a:pPr>
            <a:r>
              <a:rPr lang="en-US" sz="1400" dirty="0"/>
              <a:t>Energy Blocks-guilt, fear of being alive</a:t>
            </a:r>
            <a:endParaRPr lang="en-US" sz="1400" dirty="0">
              <a:cs typeface="Calibri"/>
            </a:endParaRPr>
          </a:p>
          <a:p>
            <a:pPr indent="-228600">
              <a:lnSpc>
                <a:spcPct val="90000"/>
              </a:lnSpc>
              <a:spcAft>
                <a:spcPts val="600"/>
              </a:spcAft>
              <a:buFont typeface="Arial" panose="020B0604020202020204" pitchFamily="34" charset="0"/>
              <a:buChar char="•"/>
            </a:pPr>
            <a:endParaRPr lang="en-US" sz="1400" dirty="0">
              <a:cs typeface="Calibri"/>
            </a:endParaRPr>
          </a:p>
          <a:p>
            <a:pPr indent="-228600">
              <a:lnSpc>
                <a:spcPct val="90000"/>
              </a:lnSpc>
              <a:spcAft>
                <a:spcPts val="600"/>
              </a:spcAft>
              <a:buFont typeface="Arial" panose="020B0604020202020204" pitchFamily="34" charset="0"/>
              <a:buChar char="•"/>
            </a:pPr>
            <a:r>
              <a:rPr lang="en-US" sz="1400" dirty="0"/>
              <a:t>Crystals-Ruby, Black tourmaline, Garnet, Blood Stone , Hematite, Obsidian, Onyx, Red Jasper, Smokey Quartz, Fire Agate to name a few</a:t>
            </a:r>
            <a:endParaRPr lang="en-US" sz="1400" dirty="0">
              <a:cs typeface="Calibri"/>
            </a:endParaRP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Essential Oils-</a:t>
            </a:r>
            <a:r>
              <a:rPr lang="en-US" sz="1400" dirty="0" err="1"/>
              <a:t>Myrrh,Vetiver,Sandalwood,Patchouli,Spikenard</a:t>
            </a:r>
            <a:endParaRPr lang="en-US" sz="1400" dirty="0" err="1">
              <a:cs typeface="Calibri"/>
            </a:endParaRPr>
          </a:p>
          <a:p>
            <a:pPr indent="-228600">
              <a:lnSpc>
                <a:spcPct val="90000"/>
              </a:lnSpc>
              <a:spcAft>
                <a:spcPts val="600"/>
              </a:spcAft>
              <a:buFont typeface="Arial" panose="020B0604020202020204" pitchFamily="34" charset="0"/>
              <a:buChar char="•"/>
            </a:pPr>
            <a:r>
              <a:rPr lang="en-US" sz="1400" dirty="0"/>
              <a:t>Note: Use a carrier oil when working with Essential oil</a:t>
            </a:r>
            <a:r>
              <a:rPr lang="en-US" sz="1000" dirty="0"/>
              <a:t>s</a:t>
            </a:r>
          </a:p>
        </p:txBody>
      </p:sp>
      <p:pic>
        <p:nvPicPr>
          <p:cNvPr id="4" name="Picture 4" descr="Icon&#10;&#10;Description automatically generated">
            <a:extLst>
              <a:ext uri="{FF2B5EF4-FFF2-40B4-BE49-F238E27FC236}">
                <a16:creationId xmlns:a16="http://schemas.microsoft.com/office/drawing/2014/main" id="{020D4B26-15C6-4FBF-9F19-4214684FCF50}"/>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2423" b="2084"/>
          <a:stretch/>
        </p:blipFill>
        <p:spPr>
          <a:xfrm>
            <a:off x="5010386" y="10"/>
            <a:ext cx="7181613" cy="6857990"/>
          </a:xfrm>
          <a:prstGeom prst="rect">
            <a:avLst/>
          </a:prstGeom>
          <a:effectLst/>
        </p:spPr>
      </p:pic>
      <p:sp>
        <p:nvSpPr>
          <p:cNvPr id="5" name="TextBox 4">
            <a:extLst>
              <a:ext uri="{FF2B5EF4-FFF2-40B4-BE49-F238E27FC236}">
                <a16:creationId xmlns:a16="http://schemas.microsoft.com/office/drawing/2014/main" id="{CE8EE674-8E09-46D1-9893-423E82225D93}"/>
              </a:ext>
            </a:extLst>
          </p:cNvPr>
          <p:cNvSpPr txBox="1"/>
          <p:nvPr/>
        </p:nvSpPr>
        <p:spPr>
          <a:xfrm>
            <a:off x="11802149" y="6657945"/>
            <a:ext cx="389850" cy="200055"/>
          </a:xfrm>
          <a:prstGeom prst="rect">
            <a:avLst/>
          </a:prstGeom>
          <a:solidFill>
            <a:srgbClr val="000000"/>
          </a:solidFill>
        </p:spPr>
        <p:txBody>
          <a:bodyPr wrap="none" lIns="91440" tIns="45720" rIns="91440" bIns="45720" anchor="t">
            <a:spAutoFit/>
          </a:bodyPr>
          <a:lstStyle/>
          <a:p>
            <a:pPr algn="r">
              <a:spcAft>
                <a:spcPts val="600"/>
              </a:spcAft>
            </a:pPr>
            <a:r>
              <a:rPr lang="en-US" sz="700" dirty="0">
                <a:solidFill>
                  <a:srgbClr val="FFFFFF"/>
                </a:solidFill>
                <a:hlinkClick r:id="rId4">
                  <a:extLst>
                    <a:ext uri="{A12FA001-AC4F-418D-AE19-62706E023703}">
                      <ahyp:hlinkClr xmlns:ahyp="http://schemas.microsoft.com/office/drawing/2018/hyperlinkcolor" val="tx"/>
                    </a:ext>
                  </a:extLst>
                </a:hlinkClick>
              </a:rPr>
              <a:t>Y-ND</a:t>
            </a:r>
            <a:r>
              <a:rPr lang="en-US" sz="700" dirty="0">
                <a:solidFill>
                  <a:srgbClr val="FFFFFF"/>
                </a:solidFill>
              </a:rPr>
              <a:t>.</a:t>
            </a:r>
          </a:p>
        </p:txBody>
      </p:sp>
    </p:spTree>
    <p:extLst>
      <p:ext uri="{BB962C8B-B14F-4D97-AF65-F5344CB8AC3E}">
        <p14:creationId xmlns:p14="http://schemas.microsoft.com/office/powerpoint/2010/main" val="2855135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774384-D51D-4F37-B58B-94D312E72D3A}"/>
              </a:ext>
            </a:extLst>
          </p:cNvPr>
          <p:cNvSpPr>
            <a:spLocks noGrp="1"/>
          </p:cNvSpPr>
          <p:nvPr>
            <p:ph type="title"/>
          </p:nvPr>
        </p:nvSpPr>
        <p:spPr>
          <a:xfrm>
            <a:off x="838199" y="548464"/>
            <a:ext cx="3807187" cy="2228074"/>
          </a:xfrm>
        </p:spPr>
        <p:txBody>
          <a:bodyPr vert="horz" lIns="91440" tIns="45720" rIns="91440" bIns="45720" rtlCol="0" anchor="ctr">
            <a:normAutofit/>
          </a:bodyPr>
          <a:lstStyle/>
          <a:p>
            <a:r>
              <a:rPr lang="en-US" sz="4000"/>
              <a:t>The Root/Base Chakra</a:t>
            </a:r>
          </a:p>
        </p:txBody>
      </p:sp>
      <p:sp>
        <p:nvSpPr>
          <p:cNvPr id="7" name="TextBox 6">
            <a:extLst>
              <a:ext uri="{FF2B5EF4-FFF2-40B4-BE49-F238E27FC236}">
                <a16:creationId xmlns:a16="http://schemas.microsoft.com/office/drawing/2014/main" id="{CF0A20F1-DB42-47A9-893D-8E050B8FF7D6}"/>
              </a:ext>
            </a:extLst>
          </p:cNvPr>
          <p:cNvSpPr txBox="1"/>
          <p:nvPr/>
        </p:nvSpPr>
        <p:spPr>
          <a:xfrm>
            <a:off x="838201" y="2962279"/>
            <a:ext cx="3799425" cy="314324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t>The first two chakras transform negative energy into power light &amp; returns toxic waste to the earth to maintain the rainbow purity of the aura. </a:t>
            </a: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a:t>Root Chakra Mantra-LAM pronounced LARM</a:t>
            </a:r>
          </a:p>
        </p:txBody>
      </p:sp>
      <p:pic>
        <p:nvPicPr>
          <p:cNvPr id="4" name="Picture 4" descr="Icon&#10;&#10;Description automatically generated">
            <a:extLst>
              <a:ext uri="{FF2B5EF4-FFF2-40B4-BE49-F238E27FC236}">
                <a16:creationId xmlns:a16="http://schemas.microsoft.com/office/drawing/2014/main" id="{2734F572-E346-438D-8A63-DA8F4EC14B8E}"/>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2423" b="2084"/>
          <a:stretch/>
        </p:blipFill>
        <p:spPr>
          <a:xfrm>
            <a:off x="5010386" y="10"/>
            <a:ext cx="7181613" cy="6857990"/>
          </a:xfrm>
          <a:prstGeom prst="rect">
            <a:avLst/>
          </a:prstGeom>
          <a:effectLst/>
        </p:spPr>
      </p:pic>
      <p:sp>
        <p:nvSpPr>
          <p:cNvPr id="5" name="TextBox 4">
            <a:extLst>
              <a:ext uri="{FF2B5EF4-FFF2-40B4-BE49-F238E27FC236}">
                <a16:creationId xmlns:a16="http://schemas.microsoft.com/office/drawing/2014/main" id="{B62D6372-0781-4B20-AB6F-28A8B10EB11C}"/>
              </a:ext>
            </a:extLst>
          </p:cNvPr>
          <p:cNvSpPr txBox="1"/>
          <p:nvPr/>
        </p:nvSpPr>
        <p:spPr>
          <a:xfrm>
            <a:off x="11845430" y="6657945"/>
            <a:ext cx="346569" cy="200055"/>
          </a:xfrm>
          <a:prstGeom prst="rect">
            <a:avLst/>
          </a:prstGeom>
          <a:solidFill>
            <a:srgbClr val="000000"/>
          </a:solidFill>
        </p:spPr>
        <p:txBody>
          <a:bodyPr wrap="none" lIns="91440" tIns="45720" rIns="91440" bIns="45720" anchor="t">
            <a:spAutoFit/>
          </a:bodyPr>
          <a:lstStyle/>
          <a:p>
            <a:pPr algn="r">
              <a:spcAft>
                <a:spcPts val="600"/>
              </a:spcAft>
            </a:pPr>
            <a:r>
              <a:rPr lang="en-US" sz="700" dirty="0">
                <a:solidFill>
                  <a:srgbClr val="FFFFFF"/>
                </a:solidFill>
                <a:hlinkClick r:id="rId4"/>
              </a:rPr>
              <a:t>-ND</a:t>
            </a:r>
            <a:r>
              <a:rPr lang="en-US" sz="700" dirty="0">
                <a:solidFill>
                  <a:srgbClr val="FFFFFF"/>
                </a:solidFill>
              </a:rPr>
              <a:t>.</a:t>
            </a:r>
          </a:p>
        </p:txBody>
      </p:sp>
    </p:spTree>
    <p:extLst>
      <p:ext uri="{BB962C8B-B14F-4D97-AF65-F5344CB8AC3E}">
        <p14:creationId xmlns:p14="http://schemas.microsoft.com/office/powerpoint/2010/main" val="2418003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60059-9983-4B2F-924F-4ECCFA859E98}"/>
              </a:ext>
            </a:extLst>
          </p:cNvPr>
          <p:cNvSpPr>
            <a:spLocks noGrp="1"/>
          </p:cNvSpPr>
          <p:nvPr>
            <p:ph type="title"/>
          </p:nvPr>
        </p:nvSpPr>
        <p:spPr/>
        <p:txBody>
          <a:bodyPr/>
          <a:lstStyle/>
          <a:p>
            <a:r>
              <a:rPr lang="en-US">
                <a:cs typeface="Calibri Light"/>
              </a:rPr>
              <a:t>The Root/Base Chakra</a:t>
            </a:r>
            <a:endParaRPr lang="en-US"/>
          </a:p>
        </p:txBody>
      </p:sp>
      <p:sp>
        <p:nvSpPr>
          <p:cNvPr id="3" name="Content Placeholder 2">
            <a:extLst>
              <a:ext uri="{FF2B5EF4-FFF2-40B4-BE49-F238E27FC236}">
                <a16:creationId xmlns:a16="http://schemas.microsoft.com/office/drawing/2014/main" id="{9B8A2088-EA71-429D-935D-D58036AC8F2C}"/>
              </a:ext>
            </a:extLst>
          </p:cNvPr>
          <p:cNvSpPr>
            <a:spLocks noGrp="1"/>
          </p:cNvSpPr>
          <p:nvPr>
            <p:ph idx="1"/>
          </p:nvPr>
        </p:nvSpPr>
        <p:spPr/>
        <p:txBody>
          <a:bodyPr vert="horz" lIns="91440" tIns="45720" rIns="91440" bIns="45720" rtlCol="0" anchor="t">
            <a:normAutofit/>
          </a:bodyPr>
          <a:lstStyle/>
          <a:p>
            <a:r>
              <a:rPr lang="en-US">
                <a:cs typeface="Calibri"/>
              </a:rPr>
              <a:t>Root Chakra out of Harmony-feel ungrounded. Don't trust nature.</a:t>
            </a:r>
          </a:p>
          <a:p>
            <a:r>
              <a:rPr lang="en-US">
                <a:cs typeface="Calibri"/>
              </a:rPr>
              <a:t>Disconnected from mother earth</a:t>
            </a:r>
          </a:p>
          <a:p>
            <a:r>
              <a:rPr lang="en-US">
                <a:cs typeface="Calibri"/>
              </a:rPr>
              <a:t>Family wounds, tribal issues</a:t>
            </a:r>
            <a:endParaRPr lang="en-US" dirty="0">
              <a:cs typeface="Calibri"/>
            </a:endParaRPr>
          </a:p>
          <a:p>
            <a:r>
              <a:rPr lang="en-US">
                <a:cs typeface="Calibri"/>
              </a:rPr>
              <a:t>Feel unsafe</a:t>
            </a:r>
            <a:endParaRPr lang="en-US" dirty="0">
              <a:cs typeface="Calibri"/>
            </a:endParaRPr>
          </a:p>
          <a:p>
            <a:r>
              <a:rPr lang="en-US">
                <a:cs typeface="Calibri"/>
              </a:rPr>
              <a:t>Function from a place of fear</a:t>
            </a:r>
          </a:p>
          <a:p>
            <a:r>
              <a:rPr lang="en-US">
                <a:cs typeface="Calibri"/>
              </a:rPr>
              <a:t>Insecure about primal needs</a:t>
            </a:r>
            <a:endParaRPr lang="en-US" dirty="0">
              <a:cs typeface="Calibri"/>
            </a:endParaRPr>
          </a:p>
        </p:txBody>
      </p:sp>
      <p:pic>
        <p:nvPicPr>
          <p:cNvPr id="4" name="Picture 4" descr="Icon&#10;&#10;Description automatically generated">
            <a:extLst>
              <a:ext uri="{FF2B5EF4-FFF2-40B4-BE49-F238E27FC236}">
                <a16:creationId xmlns:a16="http://schemas.microsoft.com/office/drawing/2014/main" id="{4A53BEA2-99D7-49B3-B87A-8E12094D4DD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579079" y="2761891"/>
            <a:ext cx="4209689" cy="3519577"/>
          </a:xfrm>
          <a:prstGeom prst="rect">
            <a:avLst/>
          </a:prstGeom>
        </p:spPr>
      </p:pic>
      <p:sp>
        <p:nvSpPr>
          <p:cNvPr id="5" name="TextBox 4">
            <a:extLst>
              <a:ext uri="{FF2B5EF4-FFF2-40B4-BE49-F238E27FC236}">
                <a16:creationId xmlns:a16="http://schemas.microsoft.com/office/drawing/2014/main" id="{D8FEAD1E-3ED2-4CAA-ACDB-76CCFEAE290F}"/>
              </a:ext>
            </a:extLst>
          </p:cNvPr>
          <p:cNvSpPr txBox="1"/>
          <p:nvPr/>
        </p:nvSpPr>
        <p:spPr>
          <a:xfrm>
            <a:off x="7010400" y="5404449"/>
            <a:ext cx="3217652" cy="317499"/>
          </a:xfrm>
          <a:prstGeom prst="rect">
            <a:avLst/>
          </a:prstGeom>
        </p:spPr>
        <p:txBody>
          <a:bodyPr lIns="91440" tIns="45720" rIns="91440" bIns="45720" anchor="t">
            <a:normAutofit fontScale="92500" lnSpcReduction="20000"/>
          </a:bodyPr>
          <a:lstStyle/>
          <a:p>
            <a:endParaRPr lang="en-US" dirty="0">
              <a:cs typeface="Calibri"/>
            </a:endParaRPr>
          </a:p>
        </p:txBody>
      </p:sp>
    </p:spTree>
    <p:extLst>
      <p:ext uri="{BB962C8B-B14F-4D97-AF65-F5344CB8AC3E}">
        <p14:creationId xmlns:p14="http://schemas.microsoft.com/office/powerpoint/2010/main" val="1917141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88174-FBEF-4488-805D-3E12D8E10190}"/>
              </a:ext>
            </a:extLst>
          </p:cNvPr>
          <p:cNvSpPr>
            <a:spLocks noGrp="1"/>
          </p:cNvSpPr>
          <p:nvPr>
            <p:ph type="title"/>
          </p:nvPr>
        </p:nvSpPr>
        <p:spPr/>
        <p:txBody>
          <a:bodyPr/>
          <a:lstStyle/>
          <a:p>
            <a:r>
              <a:rPr lang="en-US">
                <a:cs typeface="Calibri Light"/>
              </a:rPr>
              <a:t>The Root /Base Chakra</a:t>
            </a:r>
            <a:br>
              <a:rPr lang="en-US" dirty="0">
                <a:cs typeface="Calibri Light"/>
              </a:rPr>
            </a:br>
            <a:endParaRPr lang="en-US"/>
          </a:p>
        </p:txBody>
      </p:sp>
      <p:sp>
        <p:nvSpPr>
          <p:cNvPr id="3" name="Content Placeholder 2">
            <a:extLst>
              <a:ext uri="{FF2B5EF4-FFF2-40B4-BE49-F238E27FC236}">
                <a16:creationId xmlns:a16="http://schemas.microsoft.com/office/drawing/2014/main" id="{9C581093-0984-4486-AB8F-D64258DBFD6B}"/>
              </a:ext>
            </a:extLst>
          </p:cNvPr>
          <p:cNvSpPr>
            <a:spLocks noGrp="1"/>
          </p:cNvSpPr>
          <p:nvPr>
            <p:ph idx="1"/>
          </p:nvPr>
        </p:nvSpPr>
        <p:spPr>
          <a:xfrm>
            <a:off x="651294" y="1193021"/>
            <a:ext cx="10515600" cy="4351338"/>
          </a:xfrm>
        </p:spPr>
        <p:txBody>
          <a:bodyPr vert="horz" lIns="91440" tIns="45720" rIns="91440" bIns="45720" rtlCol="0" anchor="t">
            <a:normAutofit/>
          </a:bodyPr>
          <a:lstStyle/>
          <a:p>
            <a:r>
              <a:rPr lang="en-US">
                <a:cs typeface="Calibri"/>
              </a:rPr>
              <a:t>When the Root Chakra is in harmony-grounded, profoundly connected to nature, trust and move with the Eb &amp; flow of life</a:t>
            </a:r>
          </a:p>
          <a:p>
            <a:r>
              <a:rPr lang="en-US">
                <a:cs typeface="Calibri"/>
              </a:rPr>
              <a:t>Trust natural law</a:t>
            </a:r>
          </a:p>
          <a:p>
            <a:r>
              <a:rPr lang="en-US">
                <a:cs typeface="Calibri"/>
              </a:rPr>
              <a:t>We feel safe &amp; secure that our primal needs are met</a:t>
            </a:r>
          </a:p>
          <a:p>
            <a:r>
              <a:rPr lang="en-US">
                <a:cs typeface="Calibri"/>
              </a:rPr>
              <a:t>Healthy family /tribal connections</a:t>
            </a:r>
            <a:endParaRPr lang="en-US" dirty="0">
              <a:cs typeface="Calibri"/>
            </a:endParaRPr>
          </a:p>
          <a:p>
            <a:r>
              <a:rPr lang="en-US">
                <a:cs typeface="Calibri"/>
              </a:rPr>
              <a:t>Feel balanced and grounded to mother earth-Gaia</a:t>
            </a:r>
            <a:endParaRPr lang="en-US" dirty="0">
              <a:cs typeface="Calibri"/>
            </a:endParaRPr>
          </a:p>
        </p:txBody>
      </p:sp>
      <p:pic>
        <p:nvPicPr>
          <p:cNvPr id="4" name="Picture 4" descr="Icon&#10;&#10;Description automatically generated">
            <a:extLst>
              <a:ext uri="{FF2B5EF4-FFF2-40B4-BE49-F238E27FC236}">
                <a16:creationId xmlns:a16="http://schemas.microsoft.com/office/drawing/2014/main" id="{37FABCD7-026C-4C29-B8A1-9C016A9FA3A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882551" y="3983966"/>
            <a:ext cx="2743200" cy="2743200"/>
          </a:xfrm>
          <a:prstGeom prst="rect">
            <a:avLst/>
          </a:prstGeom>
        </p:spPr>
      </p:pic>
      <p:sp>
        <p:nvSpPr>
          <p:cNvPr id="5" name="TextBox 4">
            <a:extLst>
              <a:ext uri="{FF2B5EF4-FFF2-40B4-BE49-F238E27FC236}">
                <a16:creationId xmlns:a16="http://schemas.microsoft.com/office/drawing/2014/main" id="{C9095A55-7DBB-4283-A4C8-53E0EC9E21A6}"/>
              </a:ext>
            </a:extLst>
          </p:cNvPr>
          <p:cNvSpPr txBox="1"/>
          <p:nvPr/>
        </p:nvSpPr>
        <p:spPr>
          <a:xfrm>
            <a:off x="4882551" y="6497128"/>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spTree>
    <p:extLst>
      <p:ext uri="{BB962C8B-B14F-4D97-AF65-F5344CB8AC3E}">
        <p14:creationId xmlns:p14="http://schemas.microsoft.com/office/powerpoint/2010/main" val="1940821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3" name="!!BGRectangle">
            <a:extLst>
              <a:ext uri="{FF2B5EF4-FFF2-40B4-BE49-F238E27FC236}">
                <a16:creationId xmlns:a16="http://schemas.microsoft.com/office/drawing/2014/main" id="{F1611BA9-268A-49A6-84F8-FC9153668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E20EB187-900F-4AF5-813B-101456D9F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aircraft, balloon&#10;&#10;Description automatically generated">
            <a:extLst>
              <a:ext uri="{FF2B5EF4-FFF2-40B4-BE49-F238E27FC236}">
                <a16:creationId xmlns:a16="http://schemas.microsoft.com/office/drawing/2014/main" id="{B0CAB95E-267B-4439-8A07-999C51AC1F1F}"/>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t="18256" b="6493"/>
          <a:stretch/>
        </p:blipFill>
        <p:spPr>
          <a:xfrm>
            <a:off x="20" y="1"/>
            <a:ext cx="12191980" cy="6857999"/>
          </a:xfrm>
          <a:prstGeom prst="rect">
            <a:avLst/>
          </a:prstGeom>
        </p:spPr>
      </p:pic>
      <p:sp>
        <p:nvSpPr>
          <p:cNvPr id="2" name="Title 1">
            <a:extLst>
              <a:ext uri="{FF2B5EF4-FFF2-40B4-BE49-F238E27FC236}">
                <a16:creationId xmlns:a16="http://schemas.microsoft.com/office/drawing/2014/main" id="{124FC655-FF8B-48B5-BEF8-209E52C7BD9D}"/>
              </a:ext>
            </a:extLst>
          </p:cNvPr>
          <p:cNvSpPr>
            <a:spLocks noGrp="1"/>
          </p:cNvSpPr>
          <p:nvPr>
            <p:ph type="title"/>
          </p:nvPr>
        </p:nvSpPr>
        <p:spPr>
          <a:xfrm>
            <a:off x="4387349" y="1200152"/>
            <a:ext cx="6897171" cy="4457696"/>
          </a:xfrm>
        </p:spPr>
        <p:txBody>
          <a:bodyPr vert="horz" lIns="91440" tIns="45720" rIns="91440" bIns="45720" rtlCol="0" anchor="ctr">
            <a:normAutofit/>
          </a:bodyPr>
          <a:lstStyle/>
          <a:p>
            <a:r>
              <a:rPr lang="en-US" sz="6200" dirty="0">
                <a:solidFill>
                  <a:srgbClr val="FFFFFF"/>
                </a:solidFill>
              </a:rPr>
              <a:t>The Chakras</a:t>
            </a:r>
            <a:br>
              <a:rPr lang="en-US" sz="6200" dirty="0">
                <a:solidFill>
                  <a:srgbClr val="FFFFFF"/>
                </a:solidFill>
              </a:rPr>
            </a:br>
            <a:r>
              <a:rPr lang="en-US" sz="4800" dirty="0">
                <a:solidFill>
                  <a:srgbClr val="FFFFFF"/>
                </a:solidFill>
              </a:rPr>
              <a:t> </a:t>
            </a:r>
            <a:r>
              <a:rPr lang="en-US" dirty="0">
                <a:solidFill>
                  <a:srgbClr val="FFFFFF"/>
                </a:solidFill>
              </a:rPr>
              <a:t>presented by Christopher Loggains</a:t>
            </a:r>
          </a:p>
        </p:txBody>
      </p:sp>
      <p:sp>
        <p:nvSpPr>
          <p:cNvPr id="24" name="Content Placeholder 23">
            <a:extLst>
              <a:ext uri="{FF2B5EF4-FFF2-40B4-BE49-F238E27FC236}">
                <a16:creationId xmlns:a16="http://schemas.microsoft.com/office/drawing/2014/main" id="{3DEDD6D6-29AB-4D51-A873-0FDF2E20F82A}"/>
              </a:ext>
            </a:extLst>
          </p:cNvPr>
          <p:cNvSpPr>
            <a:spLocks noGrp="1"/>
          </p:cNvSpPr>
          <p:nvPr>
            <p:ph idx="1"/>
          </p:nvPr>
        </p:nvSpPr>
        <p:spPr>
          <a:xfrm>
            <a:off x="849963" y="1200152"/>
            <a:ext cx="2816535" cy="4457696"/>
          </a:xfrm>
        </p:spPr>
        <p:txBody>
          <a:bodyPr vert="horz" lIns="91440" tIns="45720" rIns="91440" bIns="45720" rtlCol="0" anchor="ctr">
            <a:normAutofit/>
          </a:bodyPr>
          <a:lstStyle/>
          <a:p>
            <a:pPr marL="0" indent="0" algn="r">
              <a:buNone/>
            </a:pPr>
            <a:r>
              <a:rPr lang="en-US">
                <a:solidFill>
                  <a:srgbClr val="FFFFFF"/>
                </a:solidFill>
              </a:rPr>
              <a:t>A brief overview &amp; review of these 7 vital energy centers</a:t>
            </a:r>
          </a:p>
        </p:txBody>
      </p:sp>
      <p:sp>
        <p:nvSpPr>
          <p:cNvPr id="87" name="!!Line">
            <a:extLst>
              <a:ext uri="{FF2B5EF4-FFF2-40B4-BE49-F238E27FC236}">
                <a16:creationId xmlns:a16="http://schemas.microsoft.com/office/drawing/2014/main" id="{1825D5AF-D278-4D9A-A4F5-A1A1D3507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6" y="2286000"/>
            <a:ext cx="27432"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07FEB6D-A52B-460B-B71E-A1C45277E920}"/>
              </a:ext>
            </a:extLst>
          </p:cNvPr>
          <p:cNvSpPr txBox="1"/>
          <p:nvPr/>
        </p:nvSpPr>
        <p:spPr>
          <a:xfrm>
            <a:off x="12007269" y="6657945"/>
            <a:ext cx="184731" cy="200055"/>
          </a:xfrm>
          <a:prstGeom prst="rect">
            <a:avLst/>
          </a:prstGeom>
          <a:solidFill>
            <a:srgbClr val="000000"/>
          </a:solidFill>
          <a:ln>
            <a:noFill/>
          </a:ln>
        </p:spPr>
        <p:txBody>
          <a:bodyPr wrap="none" lIns="91440" tIns="45720" rIns="91440" bIns="45720" anchor="ctr">
            <a:spAutoFit/>
          </a:bodyPr>
          <a:lstStyle/>
          <a:p>
            <a:pPr algn="r">
              <a:spcAft>
                <a:spcPts val="600"/>
              </a:spcAft>
            </a:pPr>
            <a:endParaRPr lang="en-US" sz="700" dirty="0">
              <a:solidFill>
                <a:srgbClr val="FFFFFF"/>
              </a:solidFill>
              <a:cs typeface="Calibri"/>
            </a:endParaRPr>
          </a:p>
        </p:txBody>
      </p:sp>
    </p:spTree>
    <p:extLst>
      <p:ext uri="{BB962C8B-B14F-4D97-AF65-F5344CB8AC3E}">
        <p14:creationId xmlns:p14="http://schemas.microsoft.com/office/powerpoint/2010/main" val="3055723416"/>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CE39A4-01D2-4694-9116-714B0AAA6398}"/>
              </a:ext>
            </a:extLst>
          </p:cNvPr>
          <p:cNvSpPr>
            <a:spLocks noGrp="1"/>
          </p:cNvSpPr>
          <p:nvPr>
            <p:ph type="title"/>
          </p:nvPr>
        </p:nvSpPr>
        <p:spPr>
          <a:xfrm>
            <a:off x="7380407" y="743447"/>
            <a:ext cx="3973385" cy="3692028"/>
          </a:xfrm>
          <a:noFill/>
        </p:spPr>
        <p:txBody>
          <a:bodyPr vert="horz" lIns="91440" tIns="45720" rIns="91440" bIns="45720" rtlCol="0" anchor="b">
            <a:normAutofit/>
          </a:bodyPr>
          <a:lstStyle/>
          <a:p>
            <a:r>
              <a:rPr lang="en-US" sz="5200"/>
              <a:t>The Sacral Chakra </a:t>
            </a:r>
          </a:p>
        </p:txBody>
      </p:sp>
      <p:pic>
        <p:nvPicPr>
          <p:cNvPr id="4" name="Picture 4" descr="Logo, icon&#10;&#10;Description automatically generated">
            <a:extLst>
              <a:ext uri="{FF2B5EF4-FFF2-40B4-BE49-F238E27FC236}">
                <a16:creationId xmlns:a16="http://schemas.microsoft.com/office/drawing/2014/main" id="{6855E3E8-07DB-4D30-8129-191C2832CBFC}"/>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983" r="-1" b="945"/>
          <a:stretch/>
        </p:blipFill>
        <p:spPr>
          <a:xfrm>
            <a:off x="20" y="10"/>
            <a:ext cx="6992881" cy="6857990"/>
          </a:xfrm>
          <a:prstGeom prst="rect">
            <a:avLst/>
          </a:prstGeom>
        </p:spPr>
      </p:pic>
      <p:sp>
        <p:nvSpPr>
          <p:cNvPr id="7" name="TextBox 6">
            <a:extLst>
              <a:ext uri="{FF2B5EF4-FFF2-40B4-BE49-F238E27FC236}">
                <a16:creationId xmlns:a16="http://schemas.microsoft.com/office/drawing/2014/main" id="{69B8E5C3-EEDE-4C8B-B0F4-F880F6B2571C}"/>
              </a:ext>
            </a:extLst>
          </p:cNvPr>
          <p:cNvSpPr txBox="1"/>
          <p:nvPr/>
        </p:nvSpPr>
        <p:spPr>
          <a:xfrm>
            <a:off x="1072551" y="1633268"/>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Tree>
    <p:extLst>
      <p:ext uri="{BB962C8B-B14F-4D97-AF65-F5344CB8AC3E}">
        <p14:creationId xmlns:p14="http://schemas.microsoft.com/office/powerpoint/2010/main" val="1291027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B2DFC4-83CE-4859-A432-001668A433C2}"/>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a:t>The Sacral Chakra</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41E0E51-5D9F-4B76-9529-1A57BAC14FEE}"/>
              </a:ext>
            </a:extLst>
          </p:cNvPr>
          <p:cNvSpPr txBox="1"/>
          <p:nvPr/>
        </p:nvSpPr>
        <p:spPr>
          <a:xfrm>
            <a:off x="590719" y="2330505"/>
            <a:ext cx="4559425" cy="39795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1300"/>
              <a:t>Other Names-Second Chakra, Pelvic Chakra, Naval Chakra</a:t>
            </a:r>
          </a:p>
          <a:p>
            <a:pPr indent="-228600">
              <a:lnSpc>
                <a:spcPct val="90000"/>
              </a:lnSpc>
              <a:spcAft>
                <a:spcPts val="600"/>
              </a:spcAft>
              <a:buFont typeface="Arial" panose="020B0604020202020204" pitchFamily="34" charset="0"/>
              <a:buChar char="•"/>
            </a:pPr>
            <a:endParaRPr lang="en-US" sz="1300"/>
          </a:p>
          <a:p>
            <a:pPr indent="-228600">
              <a:lnSpc>
                <a:spcPct val="90000"/>
              </a:lnSpc>
              <a:spcAft>
                <a:spcPts val="600"/>
              </a:spcAft>
              <a:buFont typeface="Arial" panose="020B0604020202020204" pitchFamily="34" charset="0"/>
              <a:buChar char="•"/>
            </a:pPr>
            <a:r>
              <a:rPr lang="en-US" sz="1300"/>
              <a:t>Location-2 inches below the navel</a:t>
            </a:r>
          </a:p>
          <a:p>
            <a:pPr indent="-228600">
              <a:lnSpc>
                <a:spcPct val="90000"/>
              </a:lnSpc>
              <a:spcAft>
                <a:spcPts val="600"/>
              </a:spcAft>
              <a:buFont typeface="Arial" panose="020B0604020202020204" pitchFamily="34" charset="0"/>
              <a:buChar char="•"/>
            </a:pPr>
            <a:endParaRPr lang="en-US" sz="1300"/>
          </a:p>
          <a:p>
            <a:pPr indent="-228600">
              <a:lnSpc>
                <a:spcPct val="90000"/>
              </a:lnSpc>
              <a:spcAft>
                <a:spcPts val="600"/>
              </a:spcAft>
              <a:buFont typeface="Arial" panose="020B0604020202020204" pitchFamily="34" charset="0"/>
              <a:buChar char="•"/>
            </a:pPr>
            <a:r>
              <a:rPr lang="en-US" sz="1300"/>
              <a:t>Color-orange</a:t>
            </a:r>
          </a:p>
          <a:p>
            <a:pPr indent="-228600">
              <a:lnSpc>
                <a:spcPct val="90000"/>
              </a:lnSpc>
              <a:spcAft>
                <a:spcPts val="600"/>
              </a:spcAft>
              <a:buFont typeface="Arial" panose="020B0604020202020204" pitchFamily="34" charset="0"/>
              <a:buChar char="•"/>
            </a:pPr>
            <a:endParaRPr lang="en-US" sz="1300"/>
          </a:p>
          <a:p>
            <a:pPr indent="-228600">
              <a:lnSpc>
                <a:spcPct val="90000"/>
              </a:lnSpc>
              <a:spcAft>
                <a:spcPts val="600"/>
              </a:spcAft>
              <a:buFont typeface="Arial" panose="020B0604020202020204" pitchFamily="34" charset="0"/>
              <a:buChar char="•"/>
            </a:pPr>
            <a:r>
              <a:rPr lang="en-US" sz="1300"/>
              <a:t>Element-Water</a:t>
            </a:r>
          </a:p>
          <a:p>
            <a:pPr indent="-228600">
              <a:lnSpc>
                <a:spcPct val="90000"/>
              </a:lnSpc>
              <a:spcAft>
                <a:spcPts val="600"/>
              </a:spcAft>
              <a:buFont typeface="Arial" panose="020B0604020202020204" pitchFamily="34" charset="0"/>
              <a:buChar char="•"/>
            </a:pPr>
            <a:endParaRPr lang="en-US" sz="1300"/>
          </a:p>
          <a:p>
            <a:pPr indent="-228600">
              <a:lnSpc>
                <a:spcPct val="90000"/>
              </a:lnSpc>
              <a:spcAft>
                <a:spcPts val="600"/>
              </a:spcAft>
              <a:buFont typeface="Arial" panose="020B0604020202020204" pitchFamily="34" charset="0"/>
              <a:buChar char="•"/>
            </a:pPr>
            <a:r>
              <a:rPr lang="en-US" sz="1300"/>
              <a:t>Affirmation-I Feel</a:t>
            </a:r>
          </a:p>
          <a:p>
            <a:pPr indent="-228600">
              <a:lnSpc>
                <a:spcPct val="90000"/>
              </a:lnSpc>
              <a:spcAft>
                <a:spcPts val="600"/>
              </a:spcAft>
              <a:buFont typeface="Arial" panose="020B0604020202020204" pitchFamily="34" charset="0"/>
              <a:buChar char="•"/>
            </a:pPr>
            <a:endParaRPr lang="en-US" sz="1300"/>
          </a:p>
          <a:p>
            <a:pPr indent="-228600">
              <a:lnSpc>
                <a:spcPct val="90000"/>
              </a:lnSpc>
              <a:spcAft>
                <a:spcPts val="600"/>
              </a:spcAft>
              <a:buFont typeface="Arial" panose="020B0604020202020204" pitchFamily="34" charset="0"/>
              <a:buChar char="•"/>
            </a:pPr>
            <a:r>
              <a:rPr lang="en-US" sz="1300"/>
              <a:t>Glands-Ovaries,Testicles</a:t>
            </a:r>
          </a:p>
          <a:p>
            <a:pPr indent="-228600">
              <a:lnSpc>
                <a:spcPct val="90000"/>
              </a:lnSpc>
              <a:spcAft>
                <a:spcPts val="600"/>
              </a:spcAft>
              <a:buFont typeface="Arial" panose="020B0604020202020204" pitchFamily="34" charset="0"/>
              <a:buChar char="•"/>
            </a:pPr>
            <a:endParaRPr lang="en-US" sz="1300"/>
          </a:p>
          <a:p>
            <a:pPr indent="-228600">
              <a:lnSpc>
                <a:spcPct val="90000"/>
              </a:lnSpc>
              <a:spcAft>
                <a:spcPts val="600"/>
              </a:spcAft>
              <a:buFont typeface="Arial" panose="020B0604020202020204" pitchFamily="34" charset="0"/>
              <a:buChar char="•"/>
            </a:pPr>
            <a:r>
              <a:rPr lang="en-US" sz="1300"/>
              <a:t>Physical body-Womb,genitals,lower</a:t>
            </a:r>
          </a:p>
          <a:p>
            <a:pPr indent="-228600">
              <a:lnSpc>
                <a:spcPct val="90000"/>
              </a:lnSpc>
              <a:spcAft>
                <a:spcPts val="600"/>
              </a:spcAft>
              <a:buFont typeface="Arial" panose="020B0604020202020204" pitchFamily="34" charset="0"/>
              <a:buChar char="•"/>
            </a:pPr>
            <a:endParaRPr lang="en-US" sz="1300"/>
          </a:p>
          <a:p>
            <a:pPr indent="-228600">
              <a:lnSpc>
                <a:spcPct val="90000"/>
              </a:lnSpc>
              <a:spcAft>
                <a:spcPts val="600"/>
              </a:spcAft>
              <a:buFont typeface="Arial" panose="020B0604020202020204" pitchFamily="34" charset="0"/>
              <a:buChar char="•"/>
            </a:pPr>
            <a:r>
              <a:rPr lang="en-US" sz="1300"/>
              <a:t> vertabrae,pelvis,appendix,bladder,hip,kidneys</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ogo, icon&#10;&#10;Description automatically generated">
            <a:extLst>
              <a:ext uri="{FF2B5EF4-FFF2-40B4-BE49-F238E27FC236}">
                <a16:creationId xmlns:a16="http://schemas.microsoft.com/office/drawing/2014/main" id="{924BABBA-C0FD-4E53-BEB1-B1C1BB296AB7}"/>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1549" r="4" b="1516"/>
          <a:stretch/>
        </p:blipFill>
        <p:spPr>
          <a:xfrm>
            <a:off x="5977788" y="799352"/>
            <a:ext cx="5425410" cy="5259296"/>
          </a:xfrm>
          <a:prstGeom prst="rect">
            <a:avLst/>
          </a:prstGeom>
        </p:spPr>
      </p:pic>
      <p:sp>
        <p:nvSpPr>
          <p:cNvPr id="5" name="TextBox 4">
            <a:extLst>
              <a:ext uri="{FF2B5EF4-FFF2-40B4-BE49-F238E27FC236}">
                <a16:creationId xmlns:a16="http://schemas.microsoft.com/office/drawing/2014/main" id="{F4B638BA-61FD-4D3D-A214-219E7244A6EE}"/>
              </a:ext>
            </a:extLst>
          </p:cNvPr>
          <p:cNvSpPr txBox="1"/>
          <p:nvPr/>
        </p:nvSpPr>
        <p:spPr>
          <a:xfrm>
            <a:off x="11019760" y="5858593"/>
            <a:ext cx="383438" cy="200055"/>
          </a:xfrm>
          <a:prstGeom prst="rect">
            <a:avLst/>
          </a:prstGeom>
          <a:solidFill>
            <a:srgbClr val="000000"/>
          </a:solidFill>
        </p:spPr>
        <p:txBody>
          <a:bodyPr wrap="none" lIns="91440" tIns="45720" rIns="91440" bIns="45720" anchor="t">
            <a:spAutoFit/>
          </a:bodyPr>
          <a:lstStyle/>
          <a:p>
            <a:pPr algn="r">
              <a:spcAft>
                <a:spcPts val="600"/>
              </a:spcAft>
            </a:pPr>
            <a:r>
              <a:rPr lang="en-US" sz="700" dirty="0">
                <a:solidFill>
                  <a:srgbClr val="FFFFFF"/>
                </a:solidFill>
                <a:hlinkClick r:id="rId4"/>
              </a:rPr>
              <a:t>Y-NC</a:t>
            </a:r>
            <a:r>
              <a:rPr lang="en-US" sz="700" dirty="0">
                <a:solidFill>
                  <a:srgbClr val="FFFFFF"/>
                </a:solidFill>
              </a:rPr>
              <a:t>.</a:t>
            </a:r>
          </a:p>
        </p:txBody>
      </p:sp>
    </p:spTree>
    <p:extLst>
      <p:ext uri="{BB962C8B-B14F-4D97-AF65-F5344CB8AC3E}">
        <p14:creationId xmlns:p14="http://schemas.microsoft.com/office/powerpoint/2010/main" val="1918832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01752-78FD-4116-8ABE-14C17D5AFCF8}"/>
              </a:ext>
            </a:extLst>
          </p:cNvPr>
          <p:cNvSpPr>
            <a:spLocks noGrp="1"/>
          </p:cNvSpPr>
          <p:nvPr>
            <p:ph type="title"/>
          </p:nvPr>
        </p:nvSpPr>
        <p:spPr/>
        <p:txBody>
          <a:bodyPr/>
          <a:lstStyle/>
          <a:p>
            <a:r>
              <a:rPr lang="en-US">
                <a:cs typeface="Calibri Light"/>
              </a:rPr>
              <a:t>The Sacral Chakra</a:t>
            </a:r>
            <a:br>
              <a:rPr lang="en-US" dirty="0">
                <a:cs typeface="Calibri Light"/>
              </a:rPr>
            </a:br>
            <a:endParaRPr lang="en-US"/>
          </a:p>
        </p:txBody>
      </p:sp>
      <p:sp>
        <p:nvSpPr>
          <p:cNvPr id="3" name="Content Placeholder 2">
            <a:extLst>
              <a:ext uri="{FF2B5EF4-FFF2-40B4-BE49-F238E27FC236}">
                <a16:creationId xmlns:a16="http://schemas.microsoft.com/office/drawing/2014/main" id="{A4455253-B360-46DF-8FCD-268C8C29670C}"/>
              </a:ext>
            </a:extLst>
          </p:cNvPr>
          <p:cNvSpPr>
            <a:spLocks noGrp="1"/>
          </p:cNvSpPr>
          <p:nvPr>
            <p:ph idx="1"/>
          </p:nvPr>
        </p:nvSpPr>
        <p:spPr>
          <a:xfrm>
            <a:off x="838200" y="1825625"/>
            <a:ext cx="7755148" cy="3776244"/>
          </a:xfrm>
        </p:spPr>
        <p:txBody>
          <a:bodyPr vert="horz" lIns="91440" tIns="45720" rIns="91440" bIns="45720" rtlCol="0" anchor="t">
            <a:noAutofit/>
          </a:bodyPr>
          <a:lstStyle/>
          <a:p>
            <a:r>
              <a:rPr lang="en-US" sz="2000" dirty="0">
                <a:cs typeface="Calibri"/>
              </a:rPr>
              <a:t>Life lesson- to use emotions to connect with others without losing our identity, and to freely express creativity and healthy and emotional sexuality</a:t>
            </a:r>
          </a:p>
          <a:p>
            <a:r>
              <a:rPr lang="en-US" sz="2000" dirty="0">
                <a:cs typeface="Calibri"/>
              </a:rPr>
              <a:t>Physical dysfunction-chronic lower back </a:t>
            </a:r>
            <a:r>
              <a:rPr lang="en-US" sz="2000" dirty="0" err="1">
                <a:cs typeface="Calibri"/>
              </a:rPr>
              <a:t>pain,sciatica,gynecological</a:t>
            </a:r>
            <a:r>
              <a:rPr lang="en-US" sz="2000" dirty="0">
                <a:cs typeface="Calibri"/>
              </a:rPr>
              <a:t> problems, pelvic </a:t>
            </a:r>
            <a:r>
              <a:rPr lang="en-US" sz="2000" dirty="0" err="1">
                <a:cs typeface="Calibri"/>
              </a:rPr>
              <a:t>pain,impotence,frigidity,uterine</a:t>
            </a:r>
            <a:r>
              <a:rPr lang="en-US" sz="2000" dirty="0">
                <a:cs typeface="Calibri"/>
              </a:rPr>
              <a:t>/bladder/kidney problems</a:t>
            </a:r>
          </a:p>
          <a:p>
            <a:r>
              <a:rPr lang="en-US" sz="2000" dirty="0">
                <a:cs typeface="Calibri"/>
              </a:rPr>
              <a:t>Mental/Emotional issues-</a:t>
            </a:r>
            <a:r>
              <a:rPr lang="en-US" sz="2000" dirty="0" err="1">
                <a:cs typeface="Calibri"/>
              </a:rPr>
              <a:t>Guilt,blame,money</a:t>
            </a:r>
            <a:r>
              <a:rPr lang="en-US" sz="2000" dirty="0">
                <a:cs typeface="Calibri"/>
              </a:rPr>
              <a:t> and sex, power &amp; control, creativity, honor in ethics, honor in relationships</a:t>
            </a:r>
          </a:p>
          <a:p>
            <a:r>
              <a:rPr lang="en-US" sz="2000" dirty="0">
                <a:cs typeface="Calibri"/>
              </a:rPr>
              <a:t>Possible causes of energy blocks-Sexual abuse or </a:t>
            </a:r>
            <a:r>
              <a:rPr lang="en-US" sz="2000" dirty="0" err="1">
                <a:cs typeface="Calibri"/>
              </a:rPr>
              <a:t>trauma,rape,gender</a:t>
            </a:r>
            <a:r>
              <a:rPr lang="en-US" sz="2000" dirty="0">
                <a:cs typeface="Calibri"/>
              </a:rPr>
              <a:t> issues</a:t>
            </a:r>
          </a:p>
          <a:p>
            <a:r>
              <a:rPr lang="en-US" sz="2000" dirty="0">
                <a:cs typeface="Calibri"/>
              </a:rPr>
              <a:t>Crystals-</a:t>
            </a:r>
            <a:r>
              <a:rPr lang="en-US" sz="2000" dirty="0" err="1">
                <a:cs typeface="Calibri"/>
              </a:rPr>
              <a:t>Carnelian,amber,moonstone,coral,orange</a:t>
            </a:r>
            <a:r>
              <a:rPr lang="en-US" sz="2000" dirty="0">
                <a:cs typeface="Calibri"/>
              </a:rPr>
              <a:t> tourmaline, sunstone</a:t>
            </a:r>
          </a:p>
          <a:p>
            <a:r>
              <a:rPr lang="en-US" sz="2000" dirty="0">
                <a:cs typeface="Calibri"/>
              </a:rPr>
              <a:t>Essential oils-</a:t>
            </a:r>
            <a:r>
              <a:rPr lang="en-US" sz="2000" dirty="0" err="1">
                <a:cs typeface="Calibri"/>
              </a:rPr>
              <a:t>Ylang,lemon,patchouli,rosewood,sandalwood</a:t>
            </a:r>
          </a:p>
          <a:p>
            <a:endParaRPr lang="en-US" sz="1800" dirty="0">
              <a:cs typeface="Calibri"/>
            </a:endParaRPr>
          </a:p>
          <a:p>
            <a:endParaRPr lang="en-US" dirty="0">
              <a:cs typeface="Calibri"/>
            </a:endParaRPr>
          </a:p>
        </p:txBody>
      </p:sp>
      <p:pic>
        <p:nvPicPr>
          <p:cNvPr id="4" name="Picture 4" descr="Logo, icon&#10;&#10;Description automatically generated">
            <a:extLst>
              <a:ext uri="{FF2B5EF4-FFF2-40B4-BE49-F238E27FC236}">
                <a16:creationId xmlns:a16="http://schemas.microsoft.com/office/drawing/2014/main" id="{58845574-6AA9-4560-BAF8-0022D8FF2A1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93192" y="1396041"/>
            <a:ext cx="2743200" cy="2743200"/>
          </a:xfrm>
          <a:prstGeom prst="rect">
            <a:avLst/>
          </a:prstGeom>
        </p:spPr>
      </p:pic>
      <p:sp>
        <p:nvSpPr>
          <p:cNvPr id="5" name="TextBox 4">
            <a:extLst>
              <a:ext uri="{FF2B5EF4-FFF2-40B4-BE49-F238E27FC236}">
                <a16:creationId xmlns:a16="http://schemas.microsoft.com/office/drawing/2014/main" id="{8743BFE3-D29C-4ECB-A5CF-0B4F6A14EF7E}"/>
              </a:ext>
            </a:extLst>
          </p:cNvPr>
          <p:cNvSpPr txBox="1"/>
          <p:nvPr/>
        </p:nvSpPr>
        <p:spPr>
          <a:xfrm>
            <a:off x="9411418" y="6353355"/>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spTree>
    <p:extLst>
      <p:ext uri="{BB962C8B-B14F-4D97-AF65-F5344CB8AC3E}">
        <p14:creationId xmlns:p14="http://schemas.microsoft.com/office/powerpoint/2010/main" val="2155104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CB49E9-0856-41C9-BA14-E418231A0752}"/>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The Sacral Chakra</a:t>
            </a:r>
            <a:br>
              <a:rPr lang="en-US" sz="3700"/>
            </a:br>
            <a:endParaRPr lang="en-US" sz="3700"/>
          </a:p>
        </p:txBody>
      </p:sp>
      <p:grpSp>
        <p:nvGrpSpPr>
          <p:cNvPr id="30" name="Group 29">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31" name="Rectangle 30">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BBB112F-A148-4B40-B5C4-45BF1D53B1BB}"/>
              </a:ext>
            </a:extLst>
          </p:cNvPr>
          <p:cNvSpPr txBox="1"/>
          <p:nvPr/>
        </p:nvSpPr>
        <p:spPr>
          <a:xfrm>
            <a:off x="590719" y="2330505"/>
            <a:ext cx="4559425" cy="39795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1700"/>
              <a:t>Out of hamony-difficulty expressing our feelings,out of touch with pleasure,hold unprocessed anger. Resentful for lack of creativity,relationship issues. Repoductive issues,unstable sexually,Shameful feelings, issues with money &amp; abundance</a:t>
            </a:r>
          </a:p>
          <a:p>
            <a:pPr indent="-228600">
              <a:lnSpc>
                <a:spcPct val="90000"/>
              </a:lnSpc>
              <a:spcAft>
                <a:spcPts val="600"/>
              </a:spcAft>
              <a:buFont typeface="Arial" panose="020B0604020202020204" pitchFamily="34" charset="0"/>
              <a:buChar char="•"/>
            </a:pPr>
            <a:endParaRPr lang="en-US" sz="1700"/>
          </a:p>
          <a:p>
            <a:pPr indent="-228600">
              <a:lnSpc>
                <a:spcPct val="90000"/>
              </a:lnSpc>
              <a:spcAft>
                <a:spcPts val="600"/>
              </a:spcAft>
              <a:buFont typeface="Arial" panose="020B0604020202020204" pitchFamily="34" charset="0"/>
              <a:buChar char="•"/>
            </a:pPr>
            <a:r>
              <a:rPr lang="en-US" sz="1700"/>
              <a:t>In Harmony &amp; Balanced-We are in the flow of our ctreative expression,in touch with pleasure, able to share &amp; express in healthy ways, create &amp; maintain healthy relationships,connected to emotional aspects of sexuality. We feel at peace with abundance, may function in clairsentience-taking information intuitivly through feeling</a:t>
            </a:r>
          </a:p>
          <a:p>
            <a:pPr indent="-228600">
              <a:lnSpc>
                <a:spcPct val="90000"/>
              </a:lnSpc>
              <a:spcAft>
                <a:spcPts val="600"/>
              </a:spcAft>
              <a:buFont typeface="Arial" panose="020B0604020202020204" pitchFamily="34" charset="0"/>
              <a:buChar char="•"/>
            </a:pPr>
            <a:r>
              <a:rPr lang="en-US" sz="1700"/>
              <a:t>Healthy relationship with money </a:t>
            </a:r>
          </a:p>
          <a:p>
            <a:pPr indent="-228600">
              <a:lnSpc>
                <a:spcPct val="90000"/>
              </a:lnSpc>
              <a:spcAft>
                <a:spcPts val="600"/>
              </a:spcAft>
              <a:buFont typeface="Arial" panose="020B0604020202020204" pitchFamily="34" charset="0"/>
              <a:buChar char="•"/>
            </a:pPr>
            <a:endParaRPr lang="en-US" sz="1700"/>
          </a:p>
        </p:txBody>
      </p:sp>
      <p:sp>
        <p:nvSpPr>
          <p:cNvPr id="36" name="Rectangle 35">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ogo, icon&#10;&#10;Description automatically generated">
            <a:extLst>
              <a:ext uri="{FF2B5EF4-FFF2-40B4-BE49-F238E27FC236}">
                <a16:creationId xmlns:a16="http://schemas.microsoft.com/office/drawing/2014/main" id="{65BD28F4-14C5-4EC6-8FFD-B39F72F951A7}"/>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1549" r="4" b="1516"/>
          <a:stretch/>
        </p:blipFill>
        <p:spPr>
          <a:xfrm>
            <a:off x="5977788" y="799352"/>
            <a:ext cx="5425410" cy="5259296"/>
          </a:xfrm>
          <a:prstGeom prst="rect">
            <a:avLst/>
          </a:prstGeom>
        </p:spPr>
      </p:pic>
      <p:sp>
        <p:nvSpPr>
          <p:cNvPr id="5" name="TextBox 4">
            <a:extLst>
              <a:ext uri="{FF2B5EF4-FFF2-40B4-BE49-F238E27FC236}">
                <a16:creationId xmlns:a16="http://schemas.microsoft.com/office/drawing/2014/main" id="{477DFB29-469F-4F27-99AB-B2AEF997066E}"/>
              </a:ext>
            </a:extLst>
          </p:cNvPr>
          <p:cNvSpPr txBox="1"/>
          <p:nvPr/>
        </p:nvSpPr>
        <p:spPr>
          <a:xfrm>
            <a:off x="8965990" y="4595453"/>
            <a:ext cx="3274624" cy="231236"/>
          </a:xfrm>
          <a:prstGeom prst="rect">
            <a:avLst/>
          </a:prstGeom>
        </p:spPr>
        <p:txBody>
          <a:bodyPr lIns="91440" tIns="45720" rIns="91440" bIns="45720" anchor="t">
            <a:normAutofit fontScale="62500" lnSpcReduction="20000"/>
          </a:bodyPr>
          <a:lstStyle/>
          <a:p>
            <a:endParaRPr lang="en-US" dirty="0">
              <a:cs typeface="Calibri"/>
            </a:endParaRPr>
          </a:p>
        </p:txBody>
      </p:sp>
      <p:sp>
        <p:nvSpPr>
          <p:cNvPr id="7" name="TextBox 6">
            <a:extLst>
              <a:ext uri="{FF2B5EF4-FFF2-40B4-BE49-F238E27FC236}">
                <a16:creationId xmlns:a16="http://schemas.microsoft.com/office/drawing/2014/main" id="{2DF366F3-375F-42C1-9ED0-B55DFC97F465}"/>
              </a:ext>
            </a:extLst>
          </p:cNvPr>
          <p:cNvSpPr txBox="1"/>
          <p:nvPr/>
        </p:nvSpPr>
        <p:spPr>
          <a:xfrm>
            <a:off x="785004" y="102941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Tree>
    <p:extLst>
      <p:ext uri="{BB962C8B-B14F-4D97-AF65-F5344CB8AC3E}">
        <p14:creationId xmlns:p14="http://schemas.microsoft.com/office/powerpoint/2010/main" val="37539387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FAA225-B9FC-4F20-808F-6753E6533616}"/>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4000"/>
              <a:t>The Sacral Chakra</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F914322-AE94-4C5B-8673-A9CCBEEFB11E}"/>
              </a:ext>
            </a:extLst>
          </p:cNvPr>
          <p:cNvSpPr txBox="1"/>
          <p:nvPr/>
        </p:nvSpPr>
        <p:spPr>
          <a:xfrm>
            <a:off x="590719" y="2330505"/>
            <a:ext cx="4559425" cy="39795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dirty="0"/>
              <a:t>Mantra for the 2nd Chakra is Vam pronounced </a:t>
            </a:r>
            <a:r>
              <a:rPr lang="en-US" sz="2000" dirty="0" err="1"/>
              <a:t>Varm</a:t>
            </a:r>
            <a:endParaRPr lang="en-US" sz="2000" dirty="0" err="1">
              <a:cs typeface="Calibri"/>
            </a:endParaRP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dirty="0"/>
              <a:t>Often referred to as the center of self-expression &amp; Joy</a:t>
            </a:r>
            <a:endParaRPr lang="en-US" sz="2000" dirty="0">
              <a:cs typeface="Calibri"/>
            </a:endParaRP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dirty="0"/>
              <a:t>Friendship-our ability to relate to others on a deeper level </a:t>
            </a:r>
            <a:endParaRPr lang="en-US" sz="2000" dirty="0">
              <a:cs typeface="Calibri"/>
            </a:endParaRPr>
          </a:p>
          <a:p>
            <a:pPr indent="-228600">
              <a:lnSpc>
                <a:spcPct val="90000"/>
              </a:lnSpc>
              <a:spcAft>
                <a:spcPts val="600"/>
              </a:spcAft>
              <a:buFont typeface="Arial" panose="020B0604020202020204" pitchFamily="34" charset="0"/>
              <a:buChar char="•"/>
            </a:pPr>
            <a:endParaRPr lang="en-US" sz="2000"/>
          </a:p>
          <a:p>
            <a:pPr indent="-228600">
              <a:lnSpc>
                <a:spcPct val="90000"/>
              </a:lnSpc>
              <a:spcAft>
                <a:spcPts val="600"/>
              </a:spcAft>
              <a:buFont typeface="Arial" panose="020B0604020202020204" pitchFamily="34" charset="0"/>
              <a:buChar char="•"/>
            </a:pPr>
            <a:r>
              <a:rPr lang="en-US" sz="2000" dirty="0"/>
              <a:t>We can fully express ourselves when balanced &amp; in harmony</a:t>
            </a:r>
            <a:endParaRPr lang="en-US" sz="2000" dirty="0">
              <a:cs typeface="Calibri"/>
            </a:endParaRP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Logo, icon&#10;&#10;Description automatically generated">
            <a:extLst>
              <a:ext uri="{FF2B5EF4-FFF2-40B4-BE49-F238E27FC236}">
                <a16:creationId xmlns:a16="http://schemas.microsoft.com/office/drawing/2014/main" id="{F10D98BB-E4A8-4289-B66C-3FE06D58C307}"/>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t="1549" r="4" b="1516"/>
          <a:stretch/>
        </p:blipFill>
        <p:spPr>
          <a:xfrm>
            <a:off x="5977788" y="799352"/>
            <a:ext cx="5425410" cy="5259296"/>
          </a:xfrm>
          <a:prstGeom prst="rect">
            <a:avLst/>
          </a:prstGeom>
        </p:spPr>
      </p:pic>
      <p:sp>
        <p:nvSpPr>
          <p:cNvPr id="5" name="TextBox 4">
            <a:extLst>
              <a:ext uri="{FF2B5EF4-FFF2-40B4-BE49-F238E27FC236}">
                <a16:creationId xmlns:a16="http://schemas.microsoft.com/office/drawing/2014/main" id="{08613AAE-5F5F-4026-B9FE-A6207CB7D068}"/>
              </a:ext>
            </a:extLst>
          </p:cNvPr>
          <p:cNvSpPr txBox="1"/>
          <p:nvPr/>
        </p:nvSpPr>
        <p:spPr>
          <a:xfrm>
            <a:off x="7197576" y="6234472"/>
            <a:ext cx="4352925" cy="317500"/>
          </a:xfrm>
          <a:prstGeom prst="rect">
            <a:avLst/>
          </a:prstGeom>
        </p:spPr>
        <p:txBody>
          <a:bodyPr lIns="91440" tIns="45720" rIns="91440" bIns="45720" anchor="t">
            <a:normAutofit fontScale="92500" lnSpcReduction="20000"/>
          </a:bodyPr>
          <a:lstStyle/>
          <a:p>
            <a:endParaRPr lang="en-US" dirty="0">
              <a:cs typeface="Calibri"/>
            </a:endParaRPr>
          </a:p>
        </p:txBody>
      </p:sp>
    </p:spTree>
    <p:extLst>
      <p:ext uri="{BB962C8B-B14F-4D97-AF65-F5344CB8AC3E}">
        <p14:creationId xmlns:p14="http://schemas.microsoft.com/office/powerpoint/2010/main" val="3050253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CE39BE-EFC7-4BD5-B370-48A5847912B3}"/>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The Solar Plexus Chakra</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BCC7CE5-5167-48DD-B213-70AD1653DABE}"/>
              </a:ext>
            </a:extLst>
          </p:cNvPr>
          <p:cNvSpPr txBox="1"/>
          <p:nvPr/>
        </p:nvSpPr>
        <p:spPr>
          <a:xfrm>
            <a:off x="590719" y="2330505"/>
            <a:ext cx="4559425" cy="39795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1600" dirty="0"/>
              <a:t>Corresponds to our self-esteem, sense of worth and our personality</a:t>
            </a:r>
            <a:endParaRPr lang="en-US" sz="1600" dirty="0">
              <a:cs typeface="Calibri"/>
            </a:endParaRPr>
          </a:p>
          <a:p>
            <a:pPr indent="-228600">
              <a:lnSpc>
                <a:spcPct val="90000"/>
              </a:lnSpc>
              <a:spcAft>
                <a:spcPts val="600"/>
              </a:spcAft>
              <a:buFont typeface="Arial" panose="020B0604020202020204" pitchFamily="34" charset="0"/>
              <a:buChar char="•"/>
            </a:pPr>
            <a:r>
              <a:rPr lang="en-US" sz="1600" dirty="0"/>
              <a:t>Also known as Third Chakra and Power Chakra</a:t>
            </a:r>
            <a:endParaRPr lang="en-US" sz="1600" dirty="0">
              <a:cs typeface="Calibri"/>
            </a:endParaRPr>
          </a:p>
          <a:p>
            <a:pPr indent="-228600">
              <a:lnSpc>
                <a:spcPct val="90000"/>
              </a:lnSpc>
              <a:spcAft>
                <a:spcPts val="600"/>
              </a:spcAft>
              <a:buFont typeface="Arial" panose="020B0604020202020204" pitchFamily="34" charset="0"/>
              <a:buChar char="•"/>
            </a:pPr>
            <a:r>
              <a:rPr lang="en-US" sz="1600" dirty="0"/>
              <a:t>Location two inches above navel</a:t>
            </a:r>
            <a:endParaRPr lang="en-US" sz="1600" dirty="0">
              <a:cs typeface="Calibri"/>
            </a:endParaRPr>
          </a:p>
          <a:p>
            <a:pPr indent="-228600">
              <a:lnSpc>
                <a:spcPct val="90000"/>
              </a:lnSpc>
              <a:spcAft>
                <a:spcPts val="600"/>
              </a:spcAft>
              <a:buFont typeface="Arial" panose="020B0604020202020204" pitchFamily="34" charset="0"/>
              <a:buChar char="•"/>
            </a:pPr>
            <a:r>
              <a:rPr lang="en-US" sz="1600" dirty="0"/>
              <a:t>Color-yellow</a:t>
            </a:r>
            <a:endParaRPr lang="en-US" sz="1600" dirty="0">
              <a:cs typeface="Calibri"/>
            </a:endParaRPr>
          </a:p>
          <a:p>
            <a:pPr indent="-228600">
              <a:lnSpc>
                <a:spcPct val="90000"/>
              </a:lnSpc>
              <a:spcAft>
                <a:spcPts val="600"/>
              </a:spcAft>
              <a:buFont typeface="Arial" panose="020B0604020202020204" pitchFamily="34" charset="0"/>
              <a:buChar char="•"/>
            </a:pPr>
            <a:r>
              <a:rPr lang="en-US" sz="1600" dirty="0"/>
              <a:t>Element-Fire</a:t>
            </a:r>
            <a:endParaRPr lang="en-US" sz="1600" dirty="0">
              <a:cs typeface="Calibri"/>
            </a:endParaRPr>
          </a:p>
          <a:p>
            <a:pPr indent="-228600">
              <a:lnSpc>
                <a:spcPct val="90000"/>
              </a:lnSpc>
              <a:spcAft>
                <a:spcPts val="600"/>
              </a:spcAft>
              <a:buFont typeface="Arial" panose="020B0604020202020204" pitchFamily="34" charset="0"/>
              <a:buChar char="•"/>
            </a:pPr>
            <a:r>
              <a:rPr lang="en-US" sz="1600" dirty="0"/>
              <a:t>Affirmation-I can</a:t>
            </a:r>
            <a:endParaRPr lang="en-US" sz="1600" dirty="0">
              <a:cs typeface="Calibri"/>
            </a:endParaRPr>
          </a:p>
          <a:p>
            <a:pPr indent="-228600">
              <a:lnSpc>
                <a:spcPct val="90000"/>
              </a:lnSpc>
              <a:spcAft>
                <a:spcPts val="600"/>
              </a:spcAft>
              <a:buFont typeface="Arial" panose="020B0604020202020204" pitchFamily="34" charset="0"/>
              <a:buChar char="•"/>
            </a:pPr>
            <a:r>
              <a:rPr lang="en-US" sz="1600" dirty="0"/>
              <a:t>Glands-Pancreas and adrenals</a:t>
            </a:r>
            <a:endParaRPr lang="en-US" sz="1600" dirty="0">
              <a:cs typeface="Calibri"/>
            </a:endParaRPr>
          </a:p>
          <a:p>
            <a:pPr indent="-228600">
              <a:lnSpc>
                <a:spcPct val="90000"/>
              </a:lnSpc>
              <a:spcAft>
                <a:spcPts val="600"/>
              </a:spcAft>
              <a:buFont typeface="Arial" panose="020B0604020202020204" pitchFamily="34" charset="0"/>
              <a:buChar char="•"/>
            </a:pPr>
            <a:r>
              <a:rPr lang="en-US" sz="1600" dirty="0"/>
              <a:t>Physical Body-</a:t>
            </a:r>
            <a:r>
              <a:rPr lang="en-US" sz="1600" dirty="0" err="1"/>
              <a:t>Abdomen,stomach,upper</a:t>
            </a:r>
            <a:r>
              <a:rPr lang="en-US" sz="1600" dirty="0"/>
              <a:t> </a:t>
            </a:r>
            <a:r>
              <a:rPr lang="en-US" sz="1600" dirty="0" err="1"/>
              <a:t>intestines,liver,gallbladder</a:t>
            </a:r>
            <a:r>
              <a:rPr lang="en-US" sz="1600" dirty="0"/>
              <a:t> and spleen. Middle Spine.</a:t>
            </a:r>
            <a:endParaRPr lang="en-US" sz="1600" dirty="0">
              <a:cs typeface="Calibri"/>
            </a:endParaRPr>
          </a:p>
          <a:p>
            <a:pPr indent="-228600">
              <a:lnSpc>
                <a:spcPct val="90000"/>
              </a:lnSpc>
              <a:spcAft>
                <a:spcPts val="600"/>
              </a:spcAft>
              <a:buFont typeface="Arial" panose="020B0604020202020204" pitchFamily="34" charset="0"/>
              <a:buChar char="•"/>
            </a:pPr>
            <a:r>
              <a:rPr lang="en-US" sz="1600" dirty="0"/>
              <a:t>Life Lesson-To experience the depth of who we are with self-empowerment and self-esteem, to live our Souls purpose. </a:t>
            </a:r>
            <a:endParaRPr lang="en-US" sz="1600" dirty="0">
              <a:cs typeface="Calibri"/>
            </a:endParaRPr>
          </a:p>
          <a:p>
            <a:pPr indent="-228600">
              <a:lnSpc>
                <a:spcPct val="90000"/>
              </a:lnSpc>
              <a:spcAft>
                <a:spcPts val="600"/>
              </a:spcAft>
              <a:buFont typeface="Arial" panose="020B0604020202020204" pitchFamily="34" charset="0"/>
              <a:buChar char="•"/>
            </a:pPr>
            <a:endParaRPr lang="en-US" sz="160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con&#10;&#10;Description automatically generated">
            <a:extLst>
              <a:ext uri="{FF2B5EF4-FFF2-40B4-BE49-F238E27FC236}">
                <a16:creationId xmlns:a16="http://schemas.microsoft.com/office/drawing/2014/main" id="{E5D81A71-4C17-4D6C-88BC-3FC4DFF0E78F}"/>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755" r="841" b="-1"/>
          <a:stretch/>
        </p:blipFill>
        <p:spPr>
          <a:xfrm>
            <a:off x="5977788" y="799352"/>
            <a:ext cx="5425410" cy="5259296"/>
          </a:xfrm>
          <a:prstGeom prst="rect">
            <a:avLst/>
          </a:prstGeom>
        </p:spPr>
      </p:pic>
    </p:spTree>
    <p:extLst>
      <p:ext uri="{BB962C8B-B14F-4D97-AF65-F5344CB8AC3E}">
        <p14:creationId xmlns:p14="http://schemas.microsoft.com/office/powerpoint/2010/main" val="3862208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FD6FE9-2642-4245-A358-C099C7BB3C67}"/>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The Solar Plexus Chakra</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940ACF8-5047-4229-B3E7-66084ABE9A9A}"/>
              </a:ext>
            </a:extLst>
          </p:cNvPr>
          <p:cNvSpPr txBox="1"/>
          <p:nvPr/>
        </p:nvSpPr>
        <p:spPr>
          <a:xfrm>
            <a:off x="590719" y="2330505"/>
            <a:ext cx="4559425" cy="39795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1400"/>
              <a:t>Physical Dysfunction-Arthritis,ulcers,gastrointestinal issues,pancreatitis and diabetes. Indegistion ,eating disorders,liver/adrenal dysfunction,hepatitis,fatigue.</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Mental and Emotional issues-Trust,fear,imtimidation,self esteem, self confidence, self respect, care of self and others,responsibility of decision making, Sensitvity to critiscm,personal honor.</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Possible causes of energy blocks-Repressed anger,issues with control especially to power. </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Crystals-Yellow Citrine, Yellow topaz, amber,Yellow Tigers eye, Yellow Agate, Rutilated Quartz.</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r>
              <a:rPr lang="en-US" sz="1400"/>
              <a:t>Essential oils-Lemon,lavender,rosewood,rose mary</a:t>
            </a:r>
          </a:p>
          <a:p>
            <a:pPr indent="-228600">
              <a:lnSpc>
                <a:spcPct val="90000"/>
              </a:lnSpc>
              <a:spcAft>
                <a:spcPts val="600"/>
              </a:spcAft>
              <a:buFont typeface="Arial" panose="020B0604020202020204" pitchFamily="34" charset="0"/>
              <a:buChar char="•"/>
            </a:pPr>
            <a:endParaRPr lang="en-US" sz="1400"/>
          </a:p>
          <a:p>
            <a:pPr indent="-228600">
              <a:lnSpc>
                <a:spcPct val="90000"/>
              </a:lnSpc>
              <a:spcAft>
                <a:spcPts val="600"/>
              </a:spcAft>
              <a:buFont typeface="Arial" panose="020B0604020202020204" pitchFamily="34" charset="0"/>
              <a:buChar char="•"/>
            </a:pPr>
            <a:endParaRPr lang="en-US" sz="1400"/>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con&#10;&#10;Description automatically generated">
            <a:extLst>
              <a:ext uri="{FF2B5EF4-FFF2-40B4-BE49-F238E27FC236}">
                <a16:creationId xmlns:a16="http://schemas.microsoft.com/office/drawing/2014/main" id="{82175F21-6C0F-4E66-85C2-E65A62E836BE}"/>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755" r="841" b="-1"/>
          <a:stretch/>
        </p:blipFill>
        <p:spPr>
          <a:xfrm>
            <a:off x="5977788" y="799352"/>
            <a:ext cx="5425410" cy="5259296"/>
          </a:xfrm>
          <a:prstGeom prst="rect">
            <a:avLst/>
          </a:prstGeom>
        </p:spPr>
      </p:pic>
      <p:sp>
        <p:nvSpPr>
          <p:cNvPr id="5" name="TextBox 4">
            <a:extLst>
              <a:ext uri="{FF2B5EF4-FFF2-40B4-BE49-F238E27FC236}">
                <a16:creationId xmlns:a16="http://schemas.microsoft.com/office/drawing/2014/main" id="{77F42795-2E0C-426A-B773-51D1692E1C4F}"/>
              </a:ext>
            </a:extLst>
          </p:cNvPr>
          <p:cNvSpPr txBox="1"/>
          <p:nvPr/>
        </p:nvSpPr>
        <p:spPr>
          <a:xfrm>
            <a:off x="9353730" y="2894971"/>
            <a:ext cx="2686050" cy="317500"/>
          </a:xfrm>
          <a:prstGeom prst="rect">
            <a:avLst/>
          </a:prstGeom>
        </p:spPr>
        <p:txBody>
          <a:bodyPr lIns="91440" tIns="45720" rIns="91440" bIns="45720" anchor="t">
            <a:normAutofit fontScale="92500" lnSpcReduction="20000"/>
          </a:bodyPr>
          <a:lstStyle/>
          <a:p>
            <a:endParaRPr lang="en-US" dirty="0">
              <a:cs typeface="Calibri"/>
            </a:endParaRPr>
          </a:p>
        </p:txBody>
      </p:sp>
    </p:spTree>
    <p:extLst>
      <p:ext uri="{BB962C8B-B14F-4D97-AF65-F5344CB8AC3E}">
        <p14:creationId xmlns:p14="http://schemas.microsoft.com/office/powerpoint/2010/main" val="1212505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B24CA6-A97D-4AF0-AD14-C8368AFA16F1}"/>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400"/>
              <a:t>The Solar Plexus Chakra</a:t>
            </a:r>
            <a:br>
              <a:rPr lang="en-US" sz="3400"/>
            </a:br>
            <a:endParaRPr lang="en-US" sz="3400"/>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11B2484-91F9-4F4B-83B8-CEDFFDBACCF5}"/>
              </a:ext>
            </a:extLst>
          </p:cNvPr>
          <p:cNvSpPr txBox="1"/>
          <p:nvPr/>
        </p:nvSpPr>
        <p:spPr>
          <a:xfrm>
            <a:off x="590719" y="2330505"/>
            <a:ext cx="4559425" cy="39795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1700" dirty="0"/>
              <a:t>When out of balance and harmony in the Solar Plexus Chakra-We have a big need for control, to dominate, need for prestige, and keeping up appearances. We function with feelings  deep in inadequacy and have self-hatred. We may even give away our power to others, having no sense of self. </a:t>
            </a:r>
          </a:p>
          <a:p>
            <a:pPr indent="-228600">
              <a:lnSpc>
                <a:spcPct val="90000"/>
              </a:lnSpc>
              <a:spcAft>
                <a:spcPts val="600"/>
              </a:spcAft>
              <a:buFont typeface="Arial" panose="020B0604020202020204" pitchFamily="34" charset="0"/>
              <a:buChar char="•"/>
            </a:pPr>
            <a:endParaRPr lang="en-US" sz="1700"/>
          </a:p>
          <a:p>
            <a:pPr indent="-228600">
              <a:lnSpc>
                <a:spcPct val="90000"/>
              </a:lnSpc>
              <a:spcAft>
                <a:spcPts val="600"/>
              </a:spcAft>
              <a:buFont typeface="Arial" panose="020B0604020202020204" pitchFamily="34" charset="0"/>
              <a:buChar char="•"/>
            </a:pPr>
            <a:r>
              <a:rPr lang="en-US" sz="1700" dirty="0"/>
              <a:t>When the Solar Plexus Chakra is in Balance and Harmony-We feel whole, Centered, know our self-worth, cultivate our self-power in healthier ways, in touch with our inner warrior.</a:t>
            </a:r>
            <a:endParaRPr lang="en-US" sz="1700" dirty="0">
              <a:cs typeface="Calibri"/>
            </a:endParaRPr>
          </a:p>
          <a:p>
            <a:pPr indent="-228600">
              <a:lnSpc>
                <a:spcPct val="90000"/>
              </a:lnSpc>
              <a:spcAft>
                <a:spcPts val="600"/>
              </a:spcAft>
              <a:buFont typeface="Arial" panose="020B0604020202020204" pitchFamily="34" charset="0"/>
              <a:buChar char="•"/>
            </a:pPr>
            <a:r>
              <a:rPr lang="en-US" sz="1700" dirty="0"/>
              <a:t>There is a balance between the inner &amp; outer worlds, we are tolerant of ourselves and others. Feel inner peace and calm</a:t>
            </a:r>
            <a:endParaRPr lang="en-US" sz="1700" dirty="0">
              <a:cs typeface="Calibri"/>
            </a:endParaRP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con&#10;&#10;Description automatically generated">
            <a:extLst>
              <a:ext uri="{FF2B5EF4-FFF2-40B4-BE49-F238E27FC236}">
                <a16:creationId xmlns:a16="http://schemas.microsoft.com/office/drawing/2014/main" id="{DB8BA0B7-E04B-4E05-9F77-0486908D527A}"/>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755" r="841" b="-1"/>
          <a:stretch/>
        </p:blipFill>
        <p:spPr>
          <a:xfrm>
            <a:off x="5977788" y="799352"/>
            <a:ext cx="5425410" cy="5259296"/>
          </a:xfrm>
          <a:prstGeom prst="rect">
            <a:avLst/>
          </a:prstGeom>
        </p:spPr>
      </p:pic>
      <p:sp>
        <p:nvSpPr>
          <p:cNvPr id="5" name="TextBox 4">
            <a:extLst>
              <a:ext uri="{FF2B5EF4-FFF2-40B4-BE49-F238E27FC236}">
                <a16:creationId xmlns:a16="http://schemas.microsoft.com/office/drawing/2014/main" id="{6CF8D139-EE82-437B-AB92-C085B46EDDE6}"/>
              </a:ext>
            </a:extLst>
          </p:cNvPr>
          <p:cNvSpPr txBox="1"/>
          <p:nvPr/>
        </p:nvSpPr>
        <p:spPr>
          <a:xfrm>
            <a:off x="9396862" y="3426934"/>
            <a:ext cx="2686050" cy="317500"/>
          </a:xfrm>
          <a:prstGeom prst="rect">
            <a:avLst/>
          </a:prstGeom>
        </p:spPr>
        <p:txBody>
          <a:bodyPr lIns="91440" tIns="45720" rIns="91440" bIns="45720" anchor="t">
            <a:normAutofit fontScale="92500" lnSpcReduction="20000"/>
          </a:bodyPr>
          <a:lstStyle/>
          <a:p>
            <a:endParaRPr lang="en-US" dirty="0">
              <a:cs typeface="Calibri"/>
            </a:endParaRPr>
          </a:p>
        </p:txBody>
      </p:sp>
    </p:spTree>
    <p:extLst>
      <p:ext uri="{BB962C8B-B14F-4D97-AF65-F5344CB8AC3E}">
        <p14:creationId xmlns:p14="http://schemas.microsoft.com/office/powerpoint/2010/main" val="3783759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B1144A-2377-47A1-90BE-FCBF1431578E}"/>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The Solar Plexus Chakra</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56AB9472-26ED-4B63-85D9-7AA0EF6E668E}"/>
              </a:ext>
            </a:extLst>
          </p:cNvPr>
          <p:cNvSpPr txBox="1"/>
          <p:nvPr/>
        </p:nvSpPr>
        <p:spPr>
          <a:xfrm>
            <a:off x="590719" y="2330505"/>
            <a:ext cx="4559425" cy="39795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t>The Mantra for the power chakra is RAM pronounced Rarm</a:t>
            </a:r>
          </a:p>
          <a:p>
            <a:pPr indent="-228600">
              <a:lnSpc>
                <a:spcPct val="90000"/>
              </a:lnSpc>
              <a:spcAft>
                <a:spcPts val="600"/>
              </a:spcAft>
              <a:buFont typeface="Arial" panose="020B0604020202020204" pitchFamily="34" charset="0"/>
              <a:buChar char="•"/>
            </a:pPr>
            <a:r>
              <a:rPr lang="en-US" sz="2000"/>
              <a:t>you can think of this chakra as a radiant, yellow sun that will radiate through the middle of the body. It will also rule all the facets of your personal power.</a:t>
            </a:r>
          </a:p>
          <a:p>
            <a:pPr indent="-228600">
              <a:lnSpc>
                <a:spcPct val="90000"/>
              </a:lnSpc>
              <a:spcAft>
                <a:spcPts val="600"/>
              </a:spcAft>
              <a:buFont typeface="Arial" panose="020B0604020202020204" pitchFamily="34" charset="0"/>
              <a:buChar char="•"/>
            </a:pPr>
            <a:r>
              <a:rPr lang="en-US" sz="2000"/>
              <a:t>Like</a:t>
            </a:r>
            <a:r>
              <a:rPr lang="en-US" sz="2000" b="1"/>
              <a:t> a ray of sunshine, the glow of the solar plexus chakra lights your path and warms your body with the glow of self-confidence. The solar plexus chakra empowers you to follow and not be distracted from your true path.</a:t>
            </a:r>
            <a:r>
              <a:rPr lang="en-US" sz="2000"/>
              <a:t> </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Icon&#10;&#10;Description automatically generated">
            <a:extLst>
              <a:ext uri="{FF2B5EF4-FFF2-40B4-BE49-F238E27FC236}">
                <a16:creationId xmlns:a16="http://schemas.microsoft.com/office/drawing/2014/main" id="{C77761F0-9140-4157-8D48-4BB3574ABA3F}"/>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l="755" r="841" b="-1"/>
          <a:stretch/>
        </p:blipFill>
        <p:spPr>
          <a:xfrm>
            <a:off x="5977788" y="799352"/>
            <a:ext cx="5425410" cy="5259296"/>
          </a:xfrm>
          <a:prstGeom prst="rect">
            <a:avLst/>
          </a:prstGeom>
        </p:spPr>
      </p:pic>
      <p:sp>
        <p:nvSpPr>
          <p:cNvPr id="5" name="TextBox 4">
            <a:extLst>
              <a:ext uri="{FF2B5EF4-FFF2-40B4-BE49-F238E27FC236}">
                <a16:creationId xmlns:a16="http://schemas.microsoft.com/office/drawing/2014/main" id="{D6354F93-270B-4624-8E84-86E5BDD6A6C5}"/>
              </a:ext>
            </a:extLst>
          </p:cNvPr>
          <p:cNvSpPr txBox="1"/>
          <p:nvPr/>
        </p:nvSpPr>
        <p:spPr>
          <a:xfrm>
            <a:off x="8929444" y="5858593"/>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3950073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66A72-C707-4DA2-994B-28F52C007773}"/>
              </a:ext>
            </a:extLst>
          </p:cNvPr>
          <p:cNvSpPr>
            <a:spLocks noGrp="1"/>
          </p:cNvSpPr>
          <p:nvPr>
            <p:ph type="title"/>
          </p:nvPr>
        </p:nvSpPr>
        <p:spPr/>
        <p:txBody>
          <a:bodyPr/>
          <a:lstStyle/>
          <a:p>
            <a:r>
              <a:rPr lang="en-US" dirty="0">
                <a:cs typeface="Calibri Light"/>
              </a:rPr>
              <a:t>The Heart Chakra</a:t>
            </a:r>
            <a:endParaRPr lang="en-US" dirty="0"/>
          </a:p>
        </p:txBody>
      </p:sp>
      <p:pic>
        <p:nvPicPr>
          <p:cNvPr id="4" name="Picture 4">
            <a:extLst>
              <a:ext uri="{FF2B5EF4-FFF2-40B4-BE49-F238E27FC236}">
                <a16:creationId xmlns:a16="http://schemas.microsoft.com/office/drawing/2014/main" id="{4D5E80FF-32E6-4C45-B5B2-FF0EBF4E34E5}"/>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3962286" y="1825625"/>
            <a:ext cx="4267428" cy="4351338"/>
          </a:xfrm>
        </p:spPr>
      </p:pic>
      <p:sp>
        <p:nvSpPr>
          <p:cNvPr id="5" name="TextBox 4">
            <a:extLst>
              <a:ext uri="{FF2B5EF4-FFF2-40B4-BE49-F238E27FC236}">
                <a16:creationId xmlns:a16="http://schemas.microsoft.com/office/drawing/2014/main" id="{41048651-D95E-4397-8888-EF9598DDE316}"/>
              </a:ext>
            </a:extLst>
          </p:cNvPr>
          <p:cNvSpPr txBox="1"/>
          <p:nvPr/>
        </p:nvSpPr>
        <p:spPr>
          <a:xfrm>
            <a:off x="3962400" y="6176963"/>
            <a:ext cx="4267200" cy="317500"/>
          </a:xfrm>
          <a:prstGeom prst="rect">
            <a:avLst/>
          </a:prstGeom>
        </p:spPr>
        <p:txBody>
          <a:bodyPr lIns="91440" tIns="45720" rIns="91440" bIns="45720" anchor="t">
            <a:normAutofit fontScale="92500" lnSpcReduction="20000"/>
          </a:bodyPr>
          <a:lstStyle/>
          <a:p>
            <a:endParaRPr lang="en-US" dirty="0">
              <a:cs typeface="Calibri"/>
            </a:endParaRPr>
          </a:p>
        </p:txBody>
      </p:sp>
    </p:spTree>
    <p:extLst>
      <p:ext uri="{BB962C8B-B14F-4D97-AF65-F5344CB8AC3E}">
        <p14:creationId xmlns:p14="http://schemas.microsoft.com/office/powerpoint/2010/main" val="3076283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9F1C8-3FAB-44B4-9041-02846B212B52}"/>
              </a:ext>
            </a:extLst>
          </p:cNvPr>
          <p:cNvSpPr>
            <a:spLocks noGrp="1"/>
          </p:cNvSpPr>
          <p:nvPr>
            <p:ph type="title"/>
          </p:nvPr>
        </p:nvSpPr>
        <p:spPr/>
        <p:txBody>
          <a:bodyPr/>
          <a:lstStyle/>
          <a:p>
            <a:r>
              <a:rPr lang="en-US">
                <a:solidFill>
                  <a:srgbClr val="FF0000"/>
                </a:solidFill>
                <a:cs typeface="Calibri Light"/>
              </a:rPr>
              <a:t>The Human Body is our vehicle &amp; home while </a:t>
            </a:r>
            <a:r>
              <a:rPr lang="en-US" dirty="0">
                <a:solidFill>
                  <a:srgbClr val="FF0000"/>
                </a:solidFill>
                <a:cs typeface="Calibri Light"/>
              </a:rPr>
              <a:t>living on the 3D earth plane</a:t>
            </a:r>
            <a:endParaRPr lang="en-US" dirty="0">
              <a:solidFill>
                <a:srgbClr val="FF0000"/>
              </a:solidFill>
            </a:endParaRPr>
          </a:p>
        </p:txBody>
      </p:sp>
      <p:pic>
        <p:nvPicPr>
          <p:cNvPr id="5" name="Picture 5">
            <a:extLst>
              <a:ext uri="{FF2B5EF4-FFF2-40B4-BE49-F238E27FC236}">
                <a16:creationId xmlns:a16="http://schemas.microsoft.com/office/drawing/2014/main" id="{08FDBF89-8029-4BAD-A07F-9E3E29DE5AA6}"/>
              </a:ext>
            </a:extLst>
          </p:cNvPr>
          <p:cNvPicPr>
            <a:picLocks noGrp="1" noChangeAspect="1"/>
          </p:cNvPicPr>
          <p:nvPr>
            <p:ph sz="half" idx="1"/>
          </p:nvPr>
        </p:nvPicPr>
        <p:blipFill>
          <a:blip r:embed="rId2"/>
          <a:stretch>
            <a:fillRect/>
          </a:stretch>
        </p:blipFill>
        <p:spPr>
          <a:xfrm>
            <a:off x="981974" y="2213290"/>
            <a:ext cx="6676845" cy="3762914"/>
          </a:xfrm>
        </p:spPr>
      </p:pic>
      <p:pic>
        <p:nvPicPr>
          <p:cNvPr id="6" name="Picture 6">
            <a:extLst>
              <a:ext uri="{FF2B5EF4-FFF2-40B4-BE49-F238E27FC236}">
                <a16:creationId xmlns:a16="http://schemas.microsoft.com/office/drawing/2014/main" id="{E0FB7577-A52A-40A8-9D9C-189A6B990BBA}"/>
              </a:ext>
            </a:extLst>
          </p:cNvPr>
          <p:cNvPicPr>
            <a:picLocks noGrp="1" noChangeAspect="1"/>
          </p:cNvPicPr>
          <p:nvPr>
            <p:ph sz="half" idx="2"/>
          </p:nvPr>
        </p:nvPicPr>
        <p:blipFill>
          <a:blip r:embed="rId3"/>
          <a:stretch>
            <a:fillRect/>
          </a:stretch>
        </p:blipFill>
        <p:spPr>
          <a:xfrm>
            <a:off x="7439385" y="2836819"/>
            <a:ext cx="4501909" cy="3076574"/>
          </a:xfrm>
        </p:spPr>
      </p:pic>
    </p:spTree>
    <p:extLst>
      <p:ext uri="{BB962C8B-B14F-4D97-AF65-F5344CB8AC3E}">
        <p14:creationId xmlns:p14="http://schemas.microsoft.com/office/powerpoint/2010/main" val="13394463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78CD6-2EFF-4887-8784-0972120936D7}"/>
              </a:ext>
            </a:extLst>
          </p:cNvPr>
          <p:cNvSpPr>
            <a:spLocks noGrp="1"/>
          </p:cNvSpPr>
          <p:nvPr>
            <p:ph type="title"/>
          </p:nvPr>
        </p:nvSpPr>
        <p:spPr/>
        <p:txBody>
          <a:bodyPr/>
          <a:lstStyle/>
          <a:p>
            <a:r>
              <a:rPr lang="en-US">
                <a:cs typeface="Calibri Light"/>
              </a:rPr>
              <a:t>The Heart Chakra</a:t>
            </a:r>
            <a:endParaRPr lang="en-US"/>
          </a:p>
        </p:txBody>
      </p:sp>
      <p:pic>
        <p:nvPicPr>
          <p:cNvPr id="4" name="Picture 4">
            <a:extLst>
              <a:ext uri="{FF2B5EF4-FFF2-40B4-BE49-F238E27FC236}">
                <a16:creationId xmlns:a16="http://schemas.microsoft.com/office/drawing/2014/main" id="{A7A7721F-9365-4B4C-857D-45431837846F}"/>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7858550" y="129097"/>
            <a:ext cx="4267428" cy="4351338"/>
          </a:xfrm>
        </p:spPr>
      </p:pic>
      <p:sp>
        <p:nvSpPr>
          <p:cNvPr id="5" name="TextBox 4">
            <a:extLst>
              <a:ext uri="{FF2B5EF4-FFF2-40B4-BE49-F238E27FC236}">
                <a16:creationId xmlns:a16="http://schemas.microsoft.com/office/drawing/2014/main" id="{F296EA22-2307-4310-84B9-DD989F11A887}"/>
              </a:ext>
            </a:extLst>
          </p:cNvPr>
          <p:cNvSpPr txBox="1"/>
          <p:nvPr/>
        </p:nvSpPr>
        <p:spPr>
          <a:xfrm>
            <a:off x="7858664" y="4480435"/>
            <a:ext cx="4267200" cy="317500"/>
          </a:xfrm>
          <a:prstGeom prst="rect">
            <a:avLst/>
          </a:prstGeom>
        </p:spPr>
        <p:txBody>
          <a:bodyPr lIns="91440" tIns="45720" rIns="91440" bIns="45720" anchor="t">
            <a:normAutofit fontScale="92500" lnSpcReduction="20000"/>
          </a:bodyPr>
          <a:lstStyle/>
          <a:p>
            <a:endParaRPr lang="en-US" dirty="0">
              <a:cs typeface="Calibri"/>
            </a:endParaRPr>
          </a:p>
        </p:txBody>
      </p:sp>
      <p:sp>
        <p:nvSpPr>
          <p:cNvPr id="7" name="TextBox 6">
            <a:extLst>
              <a:ext uri="{FF2B5EF4-FFF2-40B4-BE49-F238E27FC236}">
                <a16:creationId xmlns:a16="http://schemas.microsoft.com/office/drawing/2014/main" id="{68D11444-C759-4FAD-A8BC-D8F2A04B7D70}"/>
              </a:ext>
            </a:extLst>
          </p:cNvPr>
          <p:cNvSpPr txBox="1"/>
          <p:nvPr/>
        </p:nvSpPr>
        <p:spPr>
          <a:xfrm>
            <a:off x="353684" y="1288212"/>
            <a:ext cx="7113916" cy="64940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Connects both the physical &amp; spiritual aspects of ourselves. </a:t>
            </a:r>
          </a:p>
          <a:p>
            <a:endParaRPr lang="en-US" sz="2000" dirty="0">
              <a:cs typeface="Calibri"/>
            </a:endParaRPr>
          </a:p>
          <a:p>
            <a:r>
              <a:rPr lang="en-US" sz="2000" dirty="0">
                <a:cs typeface="Calibri"/>
              </a:rPr>
              <a:t>Fourth Chakra</a:t>
            </a:r>
          </a:p>
          <a:p>
            <a:r>
              <a:rPr lang="en-US" sz="2000" dirty="0">
                <a:cs typeface="Calibri"/>
              </a:rPr>
              <a:t>Located center of the chest</a:t>
            </a:r>
          </a:p>
          <a:p>
            <a:r>
              <a:rPr lang="en-US" sz="2000" dirty="0">
                <a:cs typeface="Calibri"/>
              </a:rPr>
              <a:t>Color -green</a:t>
            </a:r>
          </a:p>
          <a:p>
            <a:r>
              <a:rPr lang="en-US" sz="2000" dirty="0">
                <a:cs typeface="Calibri"/>
              </a:rPr>
              <a:t>Element -air</a:t>
            </a:r>
          </a:p>
          <a:p>
            <a:r>
              <a:rPr lang="en-US" sz="2000" dirty="0">
                <a:cs typeface="Calibri"/>
              </a:rPr>
              <a:t>Affirmation-I Love</a:t>
            </a:r>
          </a:p>
          <a:p>
            <a:r>
              <a:rPr lang="en-US" sz="2000" dirty="0">
                <a:cs typeface="Calibri"/>
              </a:rPr>
              <a:t>Thymus gland</a:t>
            </a:r>
          </a:p>
          <a:p>
            <a:r>
              <a:rPr lang="en-US" sz="2000" dirty="0">
                <a:cs typeface="Calibri"/>
              </a:rPr>
              <a:t>Physical body-</a:t>
            </a:r>
            <a:r>
              <a:rPr lang="en-US" sz="2000" dirty="0" err="1">
                <a:cs typeface="Calibri"/>
              </a:rPr>
              <a:t>Heart,pericardium,lungs,circulatory</a:t>
            </a:r>
            <a:r>
              <a:rPr lang="en-US" sz="2000" dirty="0">
                <a:cs typeface="Calibri"/>
              </a:rPr>
              <a:t> </a:t>
            </a:r>
            <a:r>
              <a:rPr lang="en-US" sz="2000" dirty="0" err="1">
                <a:cs typeface="Calibri"/>
              </a:rPr>
              <a:t>system,shoulders</a:t>
            </a:r>
            <a:r>
              <a:rPr lang="en-US" sz="2000" dirty="0">
                <a:cs typeface="Calibri"/>
              </a:rPr>
              <a:t> </a:t>
            </a:r>
            <a:r>
              <a:rPr lang="en-US" sz="2000" dirty="0" err="1">
                <a:cs typeface="Calibri"/>
              </a:rPr>
              <a:t>arms,breast,diaphragm</a:t>
            </a:r>
          </a:p>
          <a:p>
            <a:r>
              <a:rPr lang="en-US" sz="2000" dirty="0">
                <a:cs typeface="Calibri"/>
              </a:rPr>
              <a:t>Pysical dysfunction-CHF,heart attack, heart </a:t>
            </a:r>
            <a:r>
              <a:rPr lang="en-US" sz="2000" dirty="0" err="1">
                <a:cs typeface="Calibri"/>
              </a:rPr>
              <a:t>issues,lung</a:t>
            </a:r>
            <a:r>
              <a:rPr lang="en-US" sz="2000" dirty="0">
                <a:cs typeface="Calibri"/>
              </a:rPr>
              <a:t> </a:t>
            </a:r>
            <a:r>
              <a:rPr lang="en-US" sz="2000" dirty="0" err="1">
                <a:cs typeface="Calibri"/>
              </a:rPr>
              <a:t>issues,lung</a:t>
            </a:r>
            <a:r>
              <a:rPr lang="en-US" sz="2000" dirty="0">
                <a:cs typeface="Calibri"/>
              </a:rPr>
              <a:t> </a:t>
            </a:r>
            <a:r>
              <a:rPr lang="en-US" sz="2000" dirty="0" err="1">
                <a:cs typeface="Calibri"/>
              </a:rPr>
              <a:t>cancer,breast</a:t>
            </a:r>
            <a:r>
              <a:rPr lang="en-US" sz="2000" dirty="0">
                <a:cs typeface="Calibri"/>
              </a:rPr>
              <a:t> cancer, high BP</a:t>
            </a:r>
          </a:p>
          <a:p>
            <a:r>
              <a:rPr lang="en-US" sz="2000" dirty="0">
                <a:cs typeface="Calibri"/>
              </a:rPr>
              <a:t>Mental/Emotional issues-Love &amp; hatred, resintment,grief,self-centeredness,lonliness,forgiveness,compassion,hope,trust</a:t>
            </a:r>
          </a:p>
          <a:p>
            <a:r>
              <a:rPr lang="en-US" sz="2000" dirty="0">
                <a:cs typeface="Calibri"/>
              </a:rPr>
              <a:t>Possible causes of energy Blocks-Repressed heartache or grief</a:t>
            </a:r>
          </a:p>
          <a:p>
            <a:r>
              <a:rPr lang="en-US" sz="2000" dirty="0">
                <a:cs typeface="Calibri"/>
              </a:rPr>
              <a:t>Crystals-Emerald, rose </a:t>
            </a:r>
            <a:r>
              <a:rPr lang="en-US" sz="2000" dirty="0" err="1">
                <a:cs typeface="Calibri"/>
              </a:rPr>
              <a:t>quartz,green</a:t>
            </a:r>
            <a:r>
              <a:rPr lang="en-US" sz="2000" dirty="0">
                <a:cs typeface="Calibri"/>
              </a:rPr>
              <a:t> </a:t>
            </a:r>
            <a:r>
              <a:rPr lang="en-US" sz="2000" dirty="0" err="1">
                <a:cs typeface="Calibri"/>
              </a:rPr>
              <a:t>tourmaline,jade</a:t>
            </a:r>
            <a:r>
              <a:rPr lang="en-US" sz="2000" dirty="0">
                <a:cs typeface="Calibri"/>
              </a:rPr>
              <a:t>, green </a:t>
            </a:r>
            <a:r>
              <a:rPr lang="en-US" sz="2000" dirty="0" err="1">
                <a:cs typeface="Calibri"/>
              </a:rPr>
              <a:t>calcite,green</a:t>
            </a:r>
            <a:r>
              <a:rPr lang="en-US" sz="2000" dirty="0">
                <a:cs typeface="Calibri"/>
              </a:rPr>
              <a:t> </a:t>
            </a:r>
            <a:r>
              <a:rPr lang="en-US" sz="2000" dirty="0" err="1">
                <a:cs typeface="Calibri"/>
              </a:rPr>
              <a:t>kyanite,peridot</a:t>
            </a:r>
          </a:p>
          <a:p>
            <a:r>
              <a:rPr lang="en-US" sz="2000" dirty="0">
                <a:cs typeface="Calibri"/>
              </a:rPr>
              <a:t>Essential oils-</a:t>
            </a:r>
            <a:r>
              <a:rPr lang="en-US" sz="2000" dirty="0" err="1">
                <a:cs typeface="Calibri"/>
              </a:rPr>
              <a:t>Rose,geranium,neroli,palmarosa</a:t>
            </a:r>
            <a:r>
              <a:rPr lang="en-US" sz="2000" dirty="0">
                <a:cs typeface="Calibri"/>
              </a:rPr>
              <a:t> to name a few</a:t>
            </a:r>
          </a:p>
          <a:p>
            <a:endParaRPr lang="en-US" sz="2000"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414326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33B56-0958-4A51-A6A3-D77B83BF1FCB}"/>
              </a:ext>
            </a:extLst>
          </p:cNvPr>
          <p:cNvSpPr>
            <a:spLocks noGrp="1"/>
          </p:cNvSpPr>
          <p:nvPr>
            <p:ph type="title"/>
          </p:nvPr>
        </p:nvSpPr>
        <p:spPr/>
        <p:txBody>
          <a:bodyPr/>
          <a:lstStyle/>
          <a:p>
            <a:r>
              <a:rPr lang="en-US">
                <a:cs typeface="Calibri Light"/>
              </a:rPr>
              <a:t>The Heart Chakra</a:t>
            </a:r>
            <a:endParaRPr lang="en-US"/>
          </a:p>
        </p:txBody>
      </p:sp>
      <p:pic>
        <p:nvPicPr>
          <p:cNvPr id="4" name="Picture 4">
            <a:extLst>
              <a:ext uri="{FF2B5EF4-FFF2-40B4-BE49-F238E27FC236}">
                <a16:creationId xmlns:a16="http://schemas.microsoft.com/office/drawing/2014/main" id="{A9942262-C493-4F26-B5DB-BAE09705F875}"/>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7987946" y="85965"/>
            <a:ext cx="4267428" cy="4351338"/>
          </a:xfrm>
        </p:spPr>
      </p:pic>
      <p:sp>
        <p:nvSpPr>
          <p:cNvPr id="5" name="TextBox 4">
            <a:extLst>
              <a:ext uri="{FF2B5EF4-FFF2-40B4-BE49-F238E27FC236}">
                <a16:creationId xmlns:a16="http://schemas.microsoft.com/office/drawing/2014/main" id="{064D9CF3-3BF2-4C2F-942E-3289E032EDE1}"/>
              </a:ext>
            </a:extLst>
          </p:cNvPr>
          <p:cNvSpPr txBox="1"/>
          <p:nvPr/>
        </p:nvSpPr>
        <p:spPr>
          <a:xfrm>
            <a:off x="3962400" y="6176963"/>
            <a:ext cx="4267200" cy="317500"/>
          </a:xfrm>
          <a:prstGeom prst="rect">
            <a:avLst/>
          </a:prstGeom>
        </p:spPr>
        <p:txBody>
          <a:bodyPr lIns="91440" tIns="45720" rIns="91440" bIns="45720" anchor="t">
            <a:normAutofit fontScale="92500" lnSpcReduction="20000"/>
          </a:bodyPr>
          <a:lstStyle/>
          <a:p>
            <a:endParaRPr lang="en-US" dirty="0">
              <a:cs typeface="Calibri"/>
            </a:endParaRPr>
          </a:p>
        </p:txBody>
      </p:sp>
      <p:sp>
        <p:nvSpPr>
          <p:cNvPr id="3" name="TextBox 2">
            <a:extLst>
              <a:ext uri="{FF2B5EF4-FFF2-40B4-BE49-F238E27FC236}">
                <a16:creationId xmlns:a16="http://schemas.microsoft.com/office/drawing/2014/main" id="{488E1F5D-EDFA-468C-8CE8-0CCE22C21F38}"/>
              </a:ext>
            </a:extLst>
          </p:cNvPr>
          <p:cNvSpPr txBox="1"/>
          <p:nvPr/>
        </p:nvSpPr>
        <p:spPr>
          <a:xfrm>
            <a:off x="914401" y="1345722"/>
            <a:ext cx="7315198"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cs typeface="Calibri"/>
              </a:rPr>
              <a:t>Out of Balance &amp; Harmony-We are disconnected from ourselves, have difficulty loving ourselves, difficultly genuinely giving love, do not feel deserving of love and difficulty receiving love, depressed and out of touch with our true self.</a:t>
            </a:r>
          </a:p>
          <a:p>
            <a:endParaRPr lang="en-US" sz="2800" dirty="0">
              <a:cs typeface="Calibri"/>
            </a:endParaRPr>
          </a:p>
          <a:p>
            <a:r>
              <a:rPr lang="en-US" sz="2800" dirty="0">
                <a:cs typeface="Calibri"/>
              </a:rPr>
              <a:t>Balanced and in Harmony-We are fully connected to ourselves, love and accept ourselves, joyful, give and receive love  genuinely, very compassionate</a:t>
            </a:r>
          </a:p>
        </p:txBody>
      </p:sp>
    </p:spTree>
    <p:extLst>
      <p:ext uri="{BB962C8B-B14F-4D97-AF65-F5344CB8AC3E}">
        <p14:creationId xmlns:p14="http://schemas.microsoft.com/office/powerpoint/2010/main" val="1251459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66A72-C707-4DA2-994B-28F52C007773}"/>
              </a:ext>
            </a:extLst>
          </p:cNvPr>
          <p:cNvSpPr>
            <a:spLocks noGrp="1"/>
          </p:cNvSpPr>
          <p:nvPr>
            <p:ph type="title"/>
          </p:nvPr>
        </p:nvSpPr>
        <p:spPr/>
        <p:txBody>
          <a:bodyPr/>
          <a:lstStyle/>
          <a:p>
            <a:r>
              <a:rPr lang="en-US" dirty="0">
                <a:cs typeface="Calibri Light"/>
              </a:rPr>
              <a:t>The Heart Chakra</a:t>
            </a:r>
            <a:endParaRPr lang="en-US" dirty="0"/>
          </a:p>
        </p:txBody>
      </p:sp>
      <p:pic>
        <p:nvPicPr>
          <p:cNvPr id="4" name="Picture 4">
            <a:extLst>
              <a:ext uri="{FF2B5EF4-FFF2-40B4-BE49-F238E27FC236}">
                <a16:creationId xmlns:a16="http://schemas.microsoft.com/office/drawing/2014/main" id="{4D5E80FF-32E6-4C45-B5B2-FF0EBF4E34E5}"/>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5960739" y="1394304"/>
            <a:ext cx="4267428" cy="4351338"/>
          </a:xfrm>
        </p:spPr>
      </p:pic>
      <p:sp>
        <p:nvSpPr>
          <p:cNvPr id="5" name="TextBox 4">
            <a:extLst>
              <a:ext uri="{FF2B5EF4-FFF2-40B4-BE49-F238E27FC236}">
                <a16:creationId xmlns:a16="http://schemas.microsoft.com/office/drawing/2014/main" id="{41048651-D95E-4397-8888-EF9598DDE316}"/>
              </a:ext>
            </a:extLst>
          </p:cNvPr>
          <p:cNvSpPr txBox="1"/>
          <p:nvPr/>
        </p:nvSpPr>
        <p:spPr>
          <a:xfrm>
            <a:off x="3962400" y="6176963"/>
            <a:ext cx="4267200" cy="317500"/>
          </a:xfrm>
          <a:prstGeom prst="rect">
            <a:avLst/>
          </a:prstGeom>
        </p:spPr>
        <p:txBody>
          <a:bodyPr lIns="91440" tIns="45720" rIns="91440" bIns="45720" anchor="t">
            <a:normAutofit fontScale="92500" lnSpcReduction="20000"/>
          </a:bodyPr>
          <a:lstStyle/>
          <a:p>
            <a:endParaRPr lang="en-US" dirty="0">
              <a:cs typeface="Calibri"/>
            </a:endParaRPr>
          </a:p>
        </p:txBody>
      </p:sp>
      <p:sp>
        <p:nvSpPr>
          <p:cNvPr id="3" name="TextBox 2">
            <a:extLst>
              <a:ext uri="{FF2B5EF4-FFF2-40B4-BE49-F238E27FC236}">
                <a16:creationId xmlns:a16="http://schemas.microsoft.com/office/drawing/2014/main" id="{3040AD6E-8C12-42D0-9151-6FBAD564D502}"/>
              </a:ext>
            </a:extLst>
          </p:cNvPr>
          <p:cNvSpPr txBox="1"/>
          <p:nvPr/>
        </p:nvSpPr>
        <p:spPr>
          <a:xfrm>
            <a:off x="756249" y="1647645"/>
            <a:ext cx="438221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Mantra for the fourth chakra is YAM pronounced Yarm</a:t>
            </a:r>
          </a:p>
        </p:txBody>
      </p:sp>
      <p:sp>
        <p:nvSpPr>
          <p:cNvPr id="6" name="TextBox 5">
            <a:extLst>
              <a:ext uri="{FF2B5EF4-FFF2-40B4-BE49-F238E27FC236}">
                <a16:creationId xmlns:a16="http://schemas.microsoft.com/office/drawing/2014/main" id="{5385CD6F-8E8E-453A-B62E-EA90FAAB70A1}"/>
              </a:ext>
            </a:extLst>
          </p:cNvPr>
          <p:cNvSpPr txBox="1"/>
          <p:nvPr/>
        </p:nvSpPr>
        <p:spPr>
          <a:xfrm rot="-10800000" flipH="1" flipV="1">
            <a:off x="623078" y="2788015"/>
            <a:ext cx="5322498"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mn-lt"/>
                <a:cs typeface="+mn-lt"/>
              </a:rPr>
              <a:t>  It provides compassion and empathy and is responsible for your  ability to accept and forgive others and yourself</a:t>
            </a:r>
            <a:endParaRPr lang="en-US" dirty="0">
              <a:cs typeface="Calibri" panose="020F0502020204030204"/>
            </a:endParaRPr>
          </a:p>
          <a:p>
            <a:endParaRPr lang="en-US" sz="2400" dirty="0">
              <a:cs typeface="Calibri"/>
            </a:endParaRPr>
          </a:p>
          <a:p>
            <a:r>
              <a:rPr lang="en-US" sz="2400" dirty="0">
                <a:ea typeface="+mn-lt"/>
                <a:cs typeface="+mn-lt"/>
              </a:rPr>
              <a:t>An activated heart chakra makes you more compassionate and loving towards others. You do not expect anything in return and just give kindness and love away. A healthy heart chakra will provide you an immense sense of gratitude</a:t>
            </a:r>
            <a:endParaRPr lang="en-US" sz="2400" dirty="0"/>
          </a:p>
        </p:txBody>
      </p:sp>
    </p:spTree>
    <p:extLst>
      <p:ext uri="{BB962C8B-B14F-4D97-AF65-F5344CB8AC3E}">
        <p14:creationId xmlns:p14="http://schemas.microsoft.com/office/powerpoint/2010/main" val="1775088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7F1A-BB69-4522-A657-0AAE6E8311A4}"/>
              </a:ext>
            </a:extLst>
          </p:cNvPr>
          <p:cNvSpPr>
            <a:spLocks noGrp="1"/>
          </p:cNvSpPr>
          <p:nvPr>
            <p:ph type="title"/>
          </p:nvPr>
        </p:nvSpPr>
        <p:spPr/>
        <p:txBody>
          <a:bodyPr/>
          <a:lstStyle/>
          <a:p>
            <a:r>
              <a:rPr lang="en-US" dirty="0">
                <a:cs typeface="Calibri Light"/>
              </a:rPr>
              <a:t>The Throat Chakra</a:t>
            </a:r>
            <a:endParaRPr lang="en-US" dirty="0"/>
          </a:p>
        </p:txBody>
      </p:sp>
      <p:pic>
        <p:nvPicPr>
          <p:cNvPr id="4" name="Picture 4" descr="A picture containing logo&#10;&#10;Description automatically generated">
            <a:extLst>
              <a:ext uri="{FF2B5EF4-FFF2-40B4-BE49-F238E27FC236}">
                <a16:creationId xmlns:a16="http://schemas.microsoft.com/office/drawing/2014/main" id="{EA182A00-ACB8-4994-B0A4-3433064E4186}"/>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82670" y="1650596"/>
            <a:ext cx="6477000" cy="3810000"/>
          </a:xfrm>
        </p:spPr>
      </p:pic>
      <p:sp>
        <p:nvSpPr>
          <p:cNvPr id="5" name="TextBox 4">
            <a:extLst>
              <a:ext uri="{FF2B5EF4-FFF2-40B4-BE49-F238E27FC236}">
                <a16:creationId xmlns:a16="http://schemas.microsoft.com/office/drawing/2014/main" id="{EFF6ED95-8B14-49F9-A653-E6218DF231D2}"/>
              </a:ext>
            </a:extLst>
          </p:cNvPr>
          <p:cNvSpPr txBox="1"/>
          <p:nvPr/>
        </p:nvSpPr>
        <p:spPr>
          <a:xfrm>
            <a:off x="2857500" y="5907088"/>
            <a:ext cx="6477000" cy="317500"/>
          </a:xfrm>
          <a:prstGeom prst="rect">
            <a:avLst/>
          </a:prstGeom>
        </p:spPr>
        <p:txBody>
          <a:bodyPr lIns="91440" tIns="45720" rIns="91440" bIns="45720" anchor="t">
            <a:normAutofit fontScale="92500" lnSpcReduction="20000"/>
          </a:bodyPr>
          <a:lstStyle/>
          <a:p>
            <a:endParaRPr lang="en-US" dirty="0">
              <a:cs typeface="Calibri"/>
            </a:endParaRPr>
          </a:p>
        </p:txBody>
      </p:sp>
      <p:sp>
        <p:nvSpPr>
          <p:cNvPr id="7" name="TextBox 6">
            <a:extLst>
              <a:ext uri="{FF2B5EF4-FFF2-40B4-BE49-F238E27FC236}">
                <a16:creationId xmlns:a16="http://schemas.microsoft.com/office/drawing/2014/main" id="{CA2AB710-2539-455F-A2F1-EBD4B646A714}"/>
              </a:ext>
            </a:extLst>
          </p:cNvPr>
          <p:cNvSpPr txBox="1"/>
          <p:nvPr/>
        </p:nvSpPr>
        <p:spPr>
          <a:xfrm>
            <a:off x="6794739" y="3027872"/>
            <a:ext cx="449723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t>Life Lesson</a:t>
            </a:r>
          </a:p>
          <a:p>
            <a:r>
              <a:rPr lang="en-US" sz="2800" dirty="0">
                <a:cs typeface="Calibri"/>
              </a:rPr>
              <a:t>To know &amp; speak your truth</a:t>
            </a:r>
          </a:p>
        </p:txBody>
      </p:sp>
    </p:spTree>
    <p:extLst>
      <p:ext uri="{BB962C8B-B14F-4D97-AF65-F5344CB8AC3E}">
        <p14:creationId xmlns:p14="http://schemas.microsoft.com/office/powerpoint/2010/main" val="32946997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7F1A-BB69-4522-A657-0AAE6E8311A4}"/>
              </a:ext>
            </a:extLst>
          </p:cNvPr>
          <p:cNvSpPr>
            <a:spLocks noGrp="1"/>
          </p:cNvSpPr>
          <p:nvPr>
            <p:ph type="title"/>
          </p:nvPr>
        </p:nvSpPr>
        <p:spPr/>
        <p:txBody>
          <a:bodyPr/>
          <a:lstStyle/>
          <a:p>
            <a:r>
              <a:rPr lang="en-US" dirty="0">
                <a:cs typeface="Calibri Light"/>
              </a:rPr>
              <a:t>The Throat Chakra</a:t>
            </a:r>
            <a:endParaRPr lang="en-US" dirty="0"/>
          </a:p>
        </p:txBody>
      </p:sp>
      <p:pic>
        <p:nvPicPr>
          <p:cNvPr id="4" name="Picture 4" descr="A picture containing logo&#10;&#10;Description automatically generated">
            <a:extLst>
              <a:ext uri="{FF2B5EF4-FFF2-40B4-BE49-F238E27FC236}">
                <a16:creationId xmlns:a16="http://schemas.microsoft.com/office/drawing/2014/main" id="{EA182A00-ACB8-4994-B0A4-3433064E4186}"/>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106783" y="1823124"/>
            <a:ext cx="6477000" cy="3810000"/>
          </a:xfrm>
        </p:spPr>
      </p:pic>
      <p:sp>
        <p:nvSpPr>
          <p:cNvPr id="5" name="TextBox 4">
            <a:extLst>
              <a:ext uri="{FF2B5EF4-FFF2-40B4-BE49-F238E27FC236}">
                <a16:creationId xmlns:a16="http://schemas.microsoft.com/office/drawing/2014/main" id="{EFF6ED95-8B14-49F9-A653-E6218DF231D2}"/>
              </a:ext>
            </a:extLst>
          </p:cNvPr>
          <p:cNvSpPr txBox="1"/>
          <p:nvPr/>
        </p:nvSpPr>
        <p:spPr>
          <a:xfrm>
            <a:off x="2857500" y="5907088"/>
            <a:ext cx="6477000" cy="317500"/>
          </a:xfrm>
          <a:prstGeom prst="rect">
            <a:avLst/>
          </a:prstGeom>
        </p:spPr>
        <p:txBody>
          <a:bodyPr lIns="91440" tIns="45720" rIns="91440" bIns="45720" anchor="t">
            <a:normAutofit fontScale="92500" lnSpcReduction="20000"/>
          </a:bodyPr>
          <a:lstStyle/>
          <a:p>
            <a:endParaRPr lang="en-US" dirty="0">
              <a:cs typeface="Calibri"/>
            </a:endParaRPr>
          </a:p>
        </p:txBody>
      </p:sp>
      <p:sp>
        <p:nvSpPr>
          <p:cNvPr id="3" name="TextBox 2">
            <a:extLst>
              <a:ext uri="{FF2B5EF4-FFF2-40B4-BE49-F238E27FC236}">
                <a16:creationId xmlns:a16="http://schemas.microsoft.com/office/drawing/2014/main" id="{0CDCA11A-70D1-4E74-9BF1-A1EE392EC649}"/>
              </a:ext>
            </a:extLst>
          </p:cNvPr>
          <p:cNvSpPr txBox="1"/>
          <p:nvPr/>
        </p:nvSpPr>
        <p:spPr>
          <a:xfrm>
            <a:off x="238665" y="1216325"/>
            <a:ext cx="7228935" cy="5816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cs typeface="Calibri"/>
              </a:rPr>
              <a:t>First of the Spiritual Chakras</a:t>
            </a:r>
          </a:p>
          <a:p>
            <a:r>
              <a:rPr lang="en-US" sz="2800" dirty="0">
                <a:cs typeface="Calibri"/>
              </a:rPr>
              <a:t>Authentic voice, speak your truth</a:t>
            </a:r>
          </a:p>
          <a:p>
            <a:r>
              <a:rPr lang="en-US" sz="2800" dirty="0">
                <a:cs typeface="Calibri"/>
              </a:rPr>
              <a:t>Located –front base of the neck, at the hollow of the collarbone</a:t>
            </a:r>
          </a:p>
          <a:p>
            <a:r>
              <a:rPr lang="en-US" sz="2800" dirty="0">
                <a:cs typeface="Calibri"/>
              </a:rPr>
              <a:t>Color light blue</a:t>
            </a:r>
          </a:p>
          <a:p>
            <a:r>
              <a:rPr lang="en-US" sz="2800" dirty="0">
                <a:cs typeface="Calibri"/>
              </a:rPr>
              <a:t>Element –Sound</a:t>
            </a:r>
          </a:p>
          <a:p>
            <a:r>
              <a:rPr lang="en-US" sz="2800" dirty="0">
                <a:cs typeface="Calibri"/>
              </a:rPr>
              <a:t>Affirmation I speak</a:t>
            </a:r>
          </a:p>
          <a:p>
            <a:r>
              <a:rPr lang="en-US" sz="2800" dirty="0">
                <a:cs typeface="Calibri"/>
              </a:rPr>
              <a:t>Glands-Thyroid/parathyroid</a:t>
            </a:r>
          </a:p>
          <a:p>
            <a:r>
              <a:rPr lang="en-US" sz="2800" dirty="0">
                <a:cs typeface="Calibri"/>
              </a:rPr>
              <a:t>Physical body parts-throat, </a:t>
            </a:r>
            <a:r>
              <a:rPr lang="en-US" sz="2800" dirty="0" err="1">
                <a:cs typeface="Calibri"/>
              </a:rPr>
              <a:t>trachea,neck,vertabrae,mouth,teeth,gums</a:t>
            </a:r>
            <a:r>
              <a:rPr lang="en-US" sz="2800" dirty="0">
                <a:cs typeface="Calibri"/>
              </a:rPr>
              <a:t>,</a:t>
            </a:r>
          </a:p>
          <a:p>
            <a:r>
              <a:rPr lang="en-US" sz="2800" dirty="0" err="1">
                <a:cs typeface="Calibri"/>
              </a:rPr>
              <a:t>esophagus,hypothalamus,shoulders,arms,hands</a:t>
            </a:r>
            <a:endParaRPr lang="en-US" dirty="0" err="1"/>
          </a:p>
          <a:p>
            <a:endParaRPr lang="en-US" sz="2800" dirty="0">
              <a:cs typeface="Calibri"/>
            </a:endParaRPr>
          </a:p>
          <a:p>
            <a:endParaRPr lang="en-US" dirty="0">
              <a:cs typeface="Calibri"/>
            </a:endParaRPr>
          </a:p>
          <a:p>
            <a:endParaRPr lang="en-US" dirty="0">
              <a:cs typeface="Calibri"/>
            </a:endParaRPr>
          </a:p>
        </p:txBody>
      </p:sp>
    </p:spTree>
    <p:extLst>
      <p:ext uri="{BB962C8B-B14F-4D97-AF65-F5344CB8AC3E}">
        <p14:creationId xmlns:p14="http://schemas.microsoft.com/office/powerpoint/2010/main" val="41272592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7F1A-BB69-4522-A657-0AAE6E8311A4}"/>
              </a:ext>
            </a:extLst>
          </p:cNvPr>
          <p:cNvSpPr>
            <a:spLocks noGrp="1"/>
          </p:cNvSpPr>
          <p:nvPr>
            <p:ph type="title"/>
          </p:nvPr>
        </p:nvSpPr>
        <p:spPr/>
        <p:txBody>
          <a:bodyPr/>
          <a:lstStyle/>
          <a:p>
            <a:r>
              <a:rPr lang="en-US" dirty="0">
                <a:cs typeface="Calibri Light"/>
              </a:rPr>
              <a:t>The Throat Chakra</a:t>
            </a:r>
            <a:endParaRPr lang="en-US" dirty="0"/>
          </a:p>
        </p:txBody>
      </p:sp>
      <p:pic>
        <p:nvPicPr>
          <p:cNvPr id="4" name="Picture 4" descr="A picture containing logo&#10;&#10;Description automatically generated">
            <a:extLst>
              <a:ext uri="{FF2B5EF4-FFF2-40B4-BE49-F238E27FC236}">
                <a16:creationId xmlns:a16="http://schemas.microsoft.com/office/drawing/2014/main" id="{EA182A00-ACB8-4994-B0A4-3433064E4186}"/>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82670" y="1650596"/>
            <a:ext cx="6477000" cy="3810000"/>
          </a:xfrm>
        </p:spPr>
      </p:pic>
      <p:sp>
        <p:nvSpPr>
          <p:cNvPr id="5" name="TextBox 4">
            <a:extLst>
              <a:ext uri="{FF2B5EF4-FFF2-40B4-BE49-F238E27FC236}">
                <a16:creationId xmlns:a16="http://schemas.microsoft.com/office/drawing/2014/main" id="{EFF6ED95-8B14-49F9-A653-E6218DF231D2}"/>
              </a:ext>
            </a:extLst>
          </p:cNvPr>
          <p:cNvSpPr txBox="1"/>
          <p:nvPr/>
        </p:nvSpPr>
        <p:spPr>
          <a:xfrm>
            <a:off x="2857500" y="5907088"/>
            <a:ext cx="6477000" cy="317500"/>
          </a:xfrm>
          <a:prstGeom prst="rect">
            <a:avLst/>
          </a:prstGeom>
        </p:spPr>
        <p:txBody>
          <a:bodyPr lIns="91440" tIns="45720" rIns="91440" bIns="45720" anchor="t">
            <a:normAutofit fontScale="92500" lnSpcReduction="20000"/>
          </a:bodyPr>
          <a:lstStyle/>
          <a:p>
            <a:endParaRPr lang="en-US" dirty="0">
              <a:cs typeface="Calibri"/>
            </a:endParaRPr>
          </a:p>
        </p:txBody>
      </p:sp>
      <p:sp>
        <p:nvSpPr>
          <p:cNvPr id="7" name="TextBox 6">
            <a:extLst>
              <a:ext uri="{FF2B5EF4-FFF2-40B4-BE49-F238E27FC236}">
                <a16:creationId xmlns:a16="http://schemas.microsoft.com/office/drawing/2014/main" id="{CA2AB710-2539-455F-A2F1-EBD4B646A714}"/>
              </a:ext>
            </a:extLst>
          </p:cNvPr>
          <p:cNvSpPr txBox="1"/>
          <p:nvPr/>
        </p:nvSpPr>
        <p:spPr>
          <a:xfrm>
            <a:off x="6665343" y="1245080"/>
            <a:ext cx="5043576"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Physical dysfunction- Raspy/sore </a:t>
            </a:r>
            <a:r>
              <a:rPr lang="en-US" sz="2000" dirty="0" err="1">
                <a:cs typeface="Calibri"/>
              </a:rPr>
              <a:t>throat,ulcers,gum</a:t>
            </a:r>
            <a:r>
              <a:rPr lang="en-US" sz="2000" dirty="0">
                <a:cs typeface="Calibri"/>
              </a:rPr>
              <a:t> </a:t>
            </a:r>
            <a:r>
              <a:rPr lang="en-US" sz="2000" dirty="0" err="1">
                <a:cs typeface="Calibri"/>
              </a:rPr>
              <a:t>disease,TMJ,stiff</a:t>
            </a:r>
            <a:r>
              <a:rPr lang="en-US" sz="2000" dirty="0">
                <a:cs typeface="Calibri"/>
              </a:rPr>
              <a:t> </a:t>
            </a:r>
            <a:r>
              <a:rPr lang="en-US" sz="2000" dirty="0" err="1">
                <a:cs typeface="Calibri"/>
              </a:rPr>
              <a:t>neck,scoliosis,swollen</a:t>
            </a:r>
            <a:r>
              <a:rPr lang="en-US" sz="2000" dirty="0">
                <a:cs typeface="Calibri"/>
              </a:rPr>
              <a:t> </a:t>
            </a:r>
            <a:r>
              <a:rPr lang="en-US" sz="2000" dirty="0" err="1">
                <a:cs typeface="Calibri"/>
              </a:rPr>
              <a:t>glands,thyroid</a:t>
            </a:r>
            <a:r>
              <a:rPr lang="en-US" sz="2000" dirty="0">
                <a:cs typeface="Calibri"/>
              </a:rPr>
              <a:t> problems</a:t>
            </a:r>
          </a:p>
          <a:p>
            <a:endParaRPr lang="en-US" sz="2000" dirty="0">
              <a:cs typeface="Calibri"/>
            </a:endParaRPr>
          </a:p>
          <a:p>
            <a:r>
              <a:rPr lang="en-US" sz="2000" dirty="0">
                <a:cs typeface="Calibri"/>
              </a:rPr>
              <a:t>Mental /Emotional issues-</a:t>
            </a:r>
            <a:r>
              <a:rPr lang="en-US" sz="2000" err="1">
                <a:cs typeface="Calibri"/>
              </a:rPr>
              <a:t>addiction,judgement,crticism,faith,strength</a:t>
            </a:r>
            <a:r>
              <a:rPr lang="en-US" sz="2000" dirty="0">
                <a:cs typeface="Calibri"/>
              </a:rPr>
              <a:t> of </a:t>
            </a:r>
            <a:r>
              <a:rPr lang="en-US" sz="2000" err="1">
                <a:cs typeface="Calibri"/>
              </a:rPr>
              <a:t>will,personal</a:t>
            </a:r>
            <a:r>
              <a:rPr lang="en-US" sz="2000" dirty="0">
                <a:cs typeface="Calibri"/>
              </a:rPr>
              <a:t> expression</a:t>
            </a:r>
          </a:p>
          <a:p>
            <a:endParaRPr lang="en-US" sz="2000" dirty="0">
              <a:cs typeface="Calibri"/>
            </a:endParaRPr>
          </a:p>
          <a:p>
            <a:r>
              <a:rPr lang="en-US" sz="2000" dirty="0">
                <a:cs typeface="Calibri"/>
              </a:rPr>
              <a:t>Possible energy blocks-difficulty expressing </a:t>
            </a:r>
            <a:r>
              <a:rPr lang="en-US" sz="2000" err="1">
                <a:cs typeface="Calibri"/>
              </a:rPr>
              <a:t>oneself,witholding</a:t>
            </a:r>
            <a:r>
              <a:rPr lang="en-US" sz="2000" dirty="0">
                <a:cs typeface="Calibri"/>
              </a:rPr>
              <a:t> </a:t>
            </a:r>
            <a:r>
              <a:rPr lang="en-US" sz="2000" err="1">
                <a:cs typeface="Calibri"/>
              </a:rPr>
              <a:t>words,supressing</a:t>
            </a:r>
            <a:r>
              <a:rPr lang="en-US" sz="2000" dirty="0">
                <a:cs typeface="Calibri"/>
              </a:rPr>
              <a:t> hidden talents</a:t>
            </a:r>
          </a:p>
          <a:p>
            <a:endParaRPr lang="en-US" sz="2000" dirty="0">
              <a:cs typeface="Calibri"/>
            </a:endParaRPr>
          </a:p>
          <a:p>
            <a:r>
              <a:rPr lang="en-US" sz="2000" dirty="0">
                <a:cs typeface="Calibri"/>
              </a:rPr>
              <a:t>Crystals-</a:t>
            </a:r>
            <a:r>
              <a:rPr lang="en-US" sz="2000" err="1">
                <a:cs typeface="Calibri"/>
              </a:rPr>
              <a:t>turquois,blue</a:t>
            </a:r>
            <a:r>
              <a:rPr lang="en-US" sz="2000" dirty="0">
                <a:cs typeface="Calibri"/>
              </a:rPr>
              <a:t> </a:t>
            </a:r>
            <a:r>
              <a:rPr lang="en-US" sz="2000" err="1">
                <a:cs typeface="Calibri"/>
              </a:rPr>
              <a:t>kyanite,aguamarine,lapis</a:t>
            </a:r>
            <a:r>
              <a:rPr lang="en-US" sz="2000" dirty="0">
                <a:cs typeface="Calibri"/>
              </a:rPr>
              <a:t> lazuli to name a few</a:t>
            </a:r>
          </a:p>
          <a:p>
            <a:endParaRPr lang="en-US" sz="2000" dirty="0">
              <a:cs typeface="Calibri"/>
            </a:endParaRPr>
          </a:p>
          <a:p>
            <a:r>
              <a:rPr lang="en-US" sz="2000" dirty="0">
                <a:cs typeface="Calibri"/>
              </a:rPr>
              <a:t>Essential oils-</a:t>
            </a:r>
            <a:r>
              <a:rPr lang="en-US" sz="2000" err="1">
                <a:cs typeface="Calibri"/>
              </a:rPr>
              <a:t>lavender,rosemary,frankencense</a:t>
            </a:r>
            <a:r>
              <a:rPr lang="en-US" sz="2000" dirty="0">
                <a:cs typeface="Calibri"/>
              </a:rPr>
              <a:t> to name a few</a:t>
            </a:r>
          </a:p>
        </p:txBody>
      </p:sp>
    </p:spTree>
    <p:extLst>
      <p:ext uri="{BB962C8B-B14F-4D97-AF65-F5344CB8AC3E}">
        <p14:creationId xmlns:p14="http://schemas.microsoft.com/office/powerpoint/2010/main" val="16243854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7F1A-BB69-4522-A657-0AAE6E8311A4}"/>
              </a:ext>
            </a:extLst>
          </p:cNvPr>
          <p:cNvSpPr>
            <a:spLocks noGrp="1"/>
          </p:cNvSpPr>
          <p:nvPr>
            <p:ph type="title"/>
          </p:nvPr>
        </p:nvSpPr>
        <p:spPr/>
        <p:txBody>
          <a:bodyPr/>
          <a:lstStyle/>
          <a:p>
            <a:r>
              <a:rPr lang="en-US" dirty="0">
                <a:cs typeface="Calibri Light"/>
              </a:rPr>
              <a:t>The Throat Chakra</a:t>
            </a:r>
            <a:endParaRPr lang="en-US" dirty="0"/>
          </a:p>
        </p:txBody>
      </p:sp>
      <p:pic>
        <p:nvPicPr>
          <p:cNvPr id="4" name="Picture 4" descr="A picture containing logo&#10;&#10;Description automatically generated">
            <a:extLst>
              <a:ext uri="{FF2B5EF4-FFF2-40B4-BE49-F238E27FC236}">
                <a16:creationId xmlns:a16="http://schemas.microsoft.com/office/drawing/2014/main" id="{EA182A00-ACB8-4994-B0A4-3433064E4186}"/>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82670" y="1650596"/>
            <a:ext cx="6477000" cy="3810000"/>
          </a:xfrm>
        </p:spPr>
      </p:pic>
      <p:sp>
        <p:nvSpPr>
          <p:cNvPr id="5" name="TextBox 4">
            <a:extLst>
              <a:ext uri="{FF2B5EF4-FFF2-40B4-BE49-F238E27FC236}">
                <a16:creationId xmlns:a16="http://schemas.microsoft.com/office/drawing/2014/main" id="{EFF6ED95-8B14-49F9-A653-E6218DF231D2}"/>
              </a:ext>
            </a:extLst>
          </p:cNvPr>
          <p:cNvSpPr txBox="1"/>
          <p:nvPr/>
        </p:nvSpPr>
        <p:spPr>
          <a:xfrm>
            <a:off x="2857500" y="5907088"/>
            <a:ext cx="6477000" cy="317500"/>
          </a:xfrm>
          <a:prstGeom prst="rect">
            <a:avLst/>
          </a:prstGeom>
        </p:spPr>
        <p:txBody>
          <a:bodyPr lIns="91440" tIns="45720" rIns="91440" bIns="45720" anchor="t">
            <a:normAutofit fontScale="92500" lnSpcReduction="20000"/>
          </a:bodyPr>
          <a:lstStyle/>
          <a:p>
            <a:endParaRPr lang="en-US" dirty="0">
              <a:cs typeface="Calibri"/>
            </a:endParaRPr>
          </a:p>
        </p:txBody>
      </p:sp>
      <p:sp>
        <p:nvSpPr>
          <p:cNvPr id="7" name="TextBox 6">
            <a:extLst>
              <a:ext uri="{FF2B5EF4-FFF2-40B4-BE49-F238E27FC236}">
                <a16:creationId xmlns:a16="http://schemas.microsoft.com/office/drawing/2014/main" id="{CA2AB710-2539-455F-A2F1-EBD4B646A714}"/>
              </a:ext>
            </a:extLst>
          </p:cNvPr>
          <p:cNvSpPr txBox="1"/>
          <p:nvPr/>
        </p:nvSpPr>
        <p:spPr>
          <a:xfrm>
            <a:off x="6665343" y="1647646"/>
            <a:ext cx="4497237"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cs typeface="Calibri"/>
              </a:rPr>
              <a:t>Out Balance-difficulty expressing ourselves, feel silenced and judged, out of alignment, feel out of touch.</a:t>
            </a:r>
          </a:p>
          <a:p>
            <a:endParaRPr lang="en-US" sz="2800" dirty="0">
              <a:cs typeface="Calibri"/>
            </a:endParaRPr>
          </a:p>
          <a:p>
            <a:r>
              <a:rPr lang="en-US" sz="2800" dirty="0">
                <a:cs typeface="Calibri"/>
              </a:rPr>
              <a:t>In Harmony-Strong will to live and follow our dreams. We speak our truth with confidence, listen to inner guidance and maintain a balance between silence and speech</a:t>
            </a:r>
          </a:p>
        </p:txBody>
      </p:sp>
    </p:spTree>
    <p:extLst>
      <p:ext uri="{BB962C8B-B14F-4D97-AF65-F5344CB8AC3E}">
        <p14:creationId xmlns:p14="http://schemas.microsoft.com/office/powerpoint/2010/main" val="35611391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D7F1A-BB69-4522-A657-0AAE6E8311A4}"/>
              </a:ext>
            </a:extLst>
          </p:cNvPr>
          <p:cNvSpPr>
            <a:spLocks noGrp="1"/>
          </p:cNvSpPr>
          <p:nvPr>
            <p:ph type="title"/>
          </p:nvPr>
        </p:nvSpPr>
        <p:spPr/>
        <p:txBody>
          <a:bodyPr/>
          <a:lstStyle/>
          <a:p>
            <a:r>
              <a:rPr lang="en-US" dirty="0">
                <a:cs typeface="Calibri Light"/>
              </a:rPr>
              <a:t>The Throat Chakra</a:t>
            </a:r>
            <a:endParaRPr lang="en-US" dirty="0"/>
          </a:p>
        </p:txBody>
      </p:sp>
      <p:pic>
        <p:nvPicPr>
          <p:cNvPr id="4" name="Picture 4" descr="A picture containing logo&#10;&#10;Description automatically generated">
            <a:extLst>
              <a:ext uri="{FF2B5EF4-FFF2-40B4-BE49-F238E27FC236}">
                <a16:creationId xmlns:a16="http://schemas.microsoft.com/office/drawing/2014/main" id="{EA182A00-ACB8-4994-B0A4-3433064E4186}"/>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82670" y="1650596"/>
            <a:ext cx="6477000" cy="3810000"/>
          </a:xfrm>
        </p:spPr>
      </p:pic>
      <p:sp>
        <p:nvSpPr>
          <p:cNvPr id="5" name="TextBox 4">
            <a:extLst>
              <a:ext uri="{FF2B5EF4-FFF2-40B4-BE49-F238E27FC236}">
                <a16:creationId xmlns:a16="http://schemas.microsoft.com/office/drawing/2014/main" id="{EFF6ED95-8B14-49F9-A653-E6218DF231D2}"/>
              </a:ext>
            </a:extLst>
          </p:cNvPr>
          <p:cNvSpPr txBox="1"/>
          <p:nvPr/>
        </p:nvSpPr>
        <p:spPr>
          <a:xfrm>
            <a:off x="2857500" y="5907088"/>
            <a:ext cx="6477000" cy="317500"/>
          </a:xfrm>
          <a:prstGeom prst="rect">
            <a:avLst/>
          </a:prstGeom>
        </p:spPr>
        <p:txBody>
          <a:bodyPr lIns="91440" tIns="45720" rIns="91440" bIns="45720" anchor="t">
            <a:normAutofit fontScale="92500" lnSpcReduction="20000"/>
          </a:bodyPr>
          <a:lstStyle/>
          <a:p>
            <a:endParaRPr lang="en-US" dirty="0">
              <a:cs typeface="Calibri"/>
            </a:endParaRPr>
          </a:p>
        </p:txBody>
      </p:sp>
      <p:sp>
        <p:nvSpPr>
          <p:cNvPr id="7" name="TextBox 6">
            <a:extLst>
              <a:ext uri="{FF2B5EF4-FFF2-40B4-BE49-F238E27FC236}">
                <a16:creationId xmlns:a16="http://schemas.microsoft.com/office/drawing/2014/main" id="{CA2AB710-2539-455F-A2F1-EBD4B646A714}"/>
              </a:ext>
            </a:extLst>
          </p:cNvPr>
          <p:cNvSpPr txBox="1"/>
          <p:nvPr/>
        </p:nvSpPr>
        <p:spPr>
          <a:xfrm>
            <a:off x="6420928" y="1805797"/>
            <a:ext cx="4497237"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cs typeface="Calibri"/>
              </a:rPr>
              <a:t>The mantra for this chakra is Ham pronounced Harm</a:t>
            </a:r>
          </a:p>
          <a:p>
            <a:endParaRPr lang="en-US" sz="2800" dirty="0">
              <a:cs typeface="Calibri"/>
            </a:endParaRPr>
          </a:p>
          <a:p>
            <a:r>
              <a:rPr lang="en-US" sz="2800" i="1" dirty="0">
                <a:ea typeface="+mn-lt"/>
                <a:cs typeface="+mn-lt"/>
              </a:rPr>
              <a:t>I am open, honest, and clear in my communications with others.</a:t>
            </a:r>
            <a:endParaRPr lang="en-US" dirty="0"/>
          </a:p>
          <a:p>
            <a:endParaRPr lang="en-US" sz="2800" dirty="0">
              <a:cs typeface="Calibri"/>
            </a:endParaRPr>
          </a:p>
        </p:txBody>
      </p:sp>
    </p:spTree>
    <p:extLst>
      <p:ext uri="{BB962C8B-B14F-4D97-AF65-F5344CB8AC3E}">
        <p14:creationId xmlns:p14="http://schemas.microsoft.com/office/powerpoint/2010/main" val="34695009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0" descr="A picture containing text, scene, stage, light&#10;&#10;Description automatically generated">
            <a:extLst>
              <a:ext uri="{FF2B5EF4-FFF2-40B4-BE49-F238E27FC236}">
                <a16:creationId xmlns:a16="http://schemas.microsoft.com/office/drawing/2014/main" id="{92ABC5E7-0670-41C9-AB67-E7625CA013C6}"/>
              </a:ext>
            </a:extLst>
          </p:cNvPr>
          <p:cNvPicPr>
            <a:picLocks noGrp="1" noChangeAspect="1"/>
          </p:cNvPicPr>
          <p:nvPr>
            <p:ph idx="1"/>
          </p:nvPr>
        </p:nvPicPr>
        <p:blipFill rotWithShape="1">
          <a:blip r:embed="rId2"/>
          <a:srcRect/>
          <a:stretch/>
        </p:blipFill>
        <p:spPr>
          <a:xfrm>
            <a:off x="-1" y="10"/>
            <a:ext cx="12192000" cy="6857990"/>
          </a:xfrm>
          <a:prstGeom prst="rect">
            <a:avLst/>
          </a:prstGeom>
        </p:spPr>
      </p:pic>
      <p:sp>
        <p:nvSpPr>
          <p:cNvPr id="1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8EE41AB-CAB1-4FB5-B9A6-3B540CDDF1C0}"/>
              </a:ext>
            </a:extLst>
          </p:cNvPr>
          <p:cNvSpPr>
            <a:spLocks noGrp="1"/>
          </p:cNvSpPr>
          <p:nvPr>
            <p:ph type="title"/>
          </p:nvPr>
        </p:nvSpPr>
        <p:spPr>
          <a:xfrm>
            <a:off x="651939" y="1036931"/>
            <a:ext cx="4204137" cy="1342754"/>
          </a:xfrm>
        </p:spPr>
        <p:txBody>
          <a:bodyPr vert="horz" lIns="91440" tIns="45720" rIns="91440" bIns="45720" rtlCol="0" anchor="ctr">
            <a:normAutofit/>
          </a:bodyPr>
          <a:lstStyle/>
          <a:p>
            <a:pPr algn="ctr"/>
            <a:r>
              <a:rPr lang="en-US" sz="3600"/>
              <a:t>The Brow Chakra/Third Eye</a:t>
            </a:r>
          </a:p>
        </p:txBody>
      </p:sp>
      <p:cxnSp>
        <p:nvCxnSpPr>
          <p:cNvPr id="17" name="Straight Connector 16">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1FAE1A7-93D3-4979-ACB3-1B9C3C0734CA}"/>
              </a:ext>
            </a:extLst>
          </p:cNvPr>
          <p:cNvSpPr txBox="1"/>
          <p:nvPr/>
        </p:nvSpPr>
        <p:spPr>
          <a:xfrm>
            <a:off x="611780" y="3230667"/>
            <a:ext cx="4593021" cy="2619839"/>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000" dirty="0"/>
              <a:t>Mantra for the third eye is OM </a:t>
            </a:r>
            <a:endParaRPr lang="en-US" sz="2000" dirty="0">
              <a:cs typeface="Calibri"/>
            </a:endParaRPr>
          </a:p>
          <a:p>
            <a:pPr indent="-228600">
              <a:lnSpc>
                <a:spcPct val="90000"/>
              </a:lnSpc>
              <a:spcAft>
                <a:spcPts val="600"/>
              </a:spcAft>
              <a:buFont typeface="Arial" panose="020B0604020202020204" pitchFamily="34" charset="0"/>
              <a:buChar char="•"/>
            </a:pPr>
            <a:r>
              <a:rPr lang="en-US" sz="2000" dirty="0"/>
              <a:t>Pronounced AUM/OM</a:t>
            </a:r>
            <a:endParaRPr lang="en-US" sz="2000" dirty="0">
              <a:cs typeface="Calibri"/>
            </a:endParaRPr>
          </a:p>
          <a:p>
            <a:pPr indent="-228600">
              <a:lnSpc>
                <a:spcPct val="90000"/>
              </a:lnSpc>
              <a:spcAft>
                <a:spcPts val="600"/>
              </a:spcAft>
              <a:buFont typeface="Arial" panose="020B0604020202020204" pitchFamily="34" charset="0"/>
              <a:buChar char="•"/>
            </a:pPr>
            <a:endParaRPr lang="en-US" sz="2000" dirty="0">
              <a:cs typeface="Calibri"/>
            </a:endParaRPr>
          </a:p>
          <a:p>
            <a:pPr indent="-228600">
              <a:lnSpc>
                <a:spcPct val="90000"/>
              </a:lnSpc>
              <a:spcAft>
                <a:spcPts val="600"/>
              </a:spcAft>
              <a:buFont typeface="Arial" panose="020B0604020202020204" pitchFamily="34" charset="0"/>
              <a:buChar char="•"/>
            </a:pPr>
            <a:r>
              <a:rPr lang="en-US" sz="2000" dirty="0"/>
              <a:t>This chakra plays an important role in making you see things clearly, not only physically, but also morally, and even intuitively.</a:t>
            </a:r>
            <a:endParaRPr lang="en-US" sz="2000" dirty="0">
              <a:cs typeface="Calibri"/>
            </a:endParaRPr>
          </a:p>
          <a:p>
            <a:pPr indent="-228600">
              <a:lnSpc>
                <a:spcPct val="90000"/>
              </a:lnSpc>
              <a:spcAft>
                <a:spcPts val="600"/>
              </a:spcAft>
              <a:buFont typeface="Arial" panose="020B0604020202020204" pitchFamily="34" charset="0"/>
              <a:buChar char="•"/>
            </a:pPr>
            <a:endParaRPr lang="en-US" sz="2000" dirty="0">
              <a:cs typeface="Calibri"/>
            </a:endParaRPr>
          </a:p>
          <a:p>
            <a:pPr indent="-228600">
              <a:lnSpc>
                <a:spcPct val="90000"/>
              </a:lnSpc>
              <a:spcAft>
                <a:spcPts val="600"/>
              </a:spcAft>
              <a:buFont typeface="Arial" panose="020B0604020202020204" pitchFamily="34" charset="0"/>
              <a:buChar char="•"/>
            </a:pPr>
            <a:r>
              <a:rPr lang="en-US" sz="2000" dirty="0"/>
              <a:t>signifies the spiritual nature of life, and is associated with wisdom, vision, foresight, clairvoyance, inspiration and intuition.</a:t>
            </a:r>
            <a:endParaRPr lang="en-US" sz="2000" dirty="0">
              <a:cs typeface="Calibri"/>
            </a:endParaRPr>
          </a:p>
        </p:txBody>
      </p:sp>
      <p:sp>
        <p:nvSpPr>
          <p:cNvPr id="5" name="TextBox 4">
            <a:extLst>
              <a:ext uri="{FF2B5EF4-FFF2-40B4-BE49-F238E27FC236}">
                <a16:creationId xmlns:a16="http://schemas.microsoft.com/office/drawing/2014/main" id="{031B6F86-12FF-4645-A7EF-85D3D1D27708}"/>
              </a:ext>
            </a:extLst>
          </p:cNvPr>
          <p:cNvSpPr txBox="1"/>
          <p:nvPr/>
        </p:nvSpPr>
        <p:spPr>
          <a:xfrm>
            <a:off x="7068179" y="5529982"/>
            <a:ext cx="4352925" cy="317500"/>
          </a:xfrm>
          <a:prstGeom prst="rect">
            <a:avLst/>
          </a:prstGeom>
        </p:spPr>
        <p:txBody>
          <a:bodyPr lIns="91440" tIns="45720" rIns="91440" bIns="45720" anchor="t">
            <a:normAutofit fontScale="92500" lnSpcReduction="20000"/>
          </a:bodyPr>
          <a:lstStyle/>
          <a:p>
            <a:endParaRPr lang="en-US" dirty="0">
              <a:cs typeface="Calibri"/>
            </a:endParaRPr>
          </a:p>
        </p:txBody>
      </p:sp>
    </p:spTree>
    <p:extLst>
      <p:ext uri="{BB962C8B-B14F-4D97-AF65-F5344CB8AC3E}">
        <p14:creationId xmlns:p14="http://schemas.microsoft.com/office/powerpoint/2010/main" val="2395316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0" descr="A picture containing text, scene, stage, light&#10;&#10;Description automatically generated">
            <a:extLst>
              <a:ext uri="{FF2B5EF4-FFF2-40B4-BE49-F238E27FC236}">
                <a16:creationId xmlns:a16="http://schemas.microsoft.com/office/drawing/2014/main" id="{DEF73DC5-EBBE-4A63-A448-8B0C99176ED8}"/>
              </a:ext>
            </a:extLst>
          </p:cNvPr>
          <p:cNvPicPr>
            <a:picLocks noGrp="1" noChangeAspect="1"/>
          </p:cNvPicPr>
          <p:nvPr>
            <p:ph idx="1"/>
          </p:nvPr>
        </p:nvPicPr>
        <p:blipFill rotWithShape="1">
          <a:blip r:embed="rId2"/>
          <a:srcRect/>
          <a:stretch/>
        </p:blipFill>
        <p:spPr>
          <a:xfrm>
            <a:off x="-1" y="10"/>
            <a:ext cx="12192000" cy="6857990"/>
          </a:xfrm>
          <a:prstGeom prst="rect">
            <a:avLst/>
          </a:prstGeom>
        </p:spPr>
      </p:pic>
      <p:sp>
        <p:nvSpPr>
          <p:cNvPr id="15"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BAD1A88-25F1-4923-84B6-AB9B471ED8D5}"/>
              </a:ext>
            </a:extLst>
          </p:cNvPr>
          <p:cNvSpPr>
            <a:spLocks noGrp="1"/>
          </p:cNvSpPr>
          <p:nvPr>
            <p:ph type="title"/>
          </p:nvPr>
        </p:nvSpPr>
        <p:spPr>
          <a:xfrm>
            <a:off x="709448" y="1410743"/>
            <a:ext cx="4204137" cy="1342754"/>
          </a:xfrm>
        </p:spPr>
        <p:txBody>
          <a:bodyPr vert="horz" lIns="91440" tIns="45720" rIns="91440" bIns="45720" rtlCol="0" anchor="ctr">
            <a:normAutofit/>
          </a:bodyPr>
          <a:lstStyle/>
          <a:p>
            <a:pPr algn="ctr"/>
            <a:r>
              <a:rPr lang="en-US" sz="3600"/>
              <a:t>The Brow Chakra/Third eye</a:t>
            </a:r>
          </a:p>
        </p:txBody>
      </p:sp>
      <p:cxnSp>
        <p:nvCxnSpPr>
          <p:cNvPr id="17" name="Straight Connector 16">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0C19749-6A7D-4A23-82BD-9AC972EAF8D5}"/>
              </a:ext>
            </a:extLst>
          </p:cNvPr>
          <p:cNvSpPr txBox="1"/>
          <p:nvPr/>
        </p:nvSpPr>
        <p:spPr>
          <a:xfrm>
            <a:off x="525516" y="3417573"/>
            <a:ext cx="4593021" cy="2619839"/>
          </a:xfrm>
          <a:prstGeom prst="rect">
            <a:avLst/>
          </a:prstGeom>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000" dirty="0"/>
              <a:t>The sixth Chakra, located between eyebrows</a:t>
            </a:r>
            <a:endParaRPr lang="en-US" sz="2000" dirty="0">
              <a:cs typeface="Calibri"/>
            </a:endParaRPr>
          </a:p>
          <a:p>
            <a:pPr indent="-228600">
              <a:lnSpc>
                <a:spcPct val="90000"/>
              </a:lnSpc>
              <a:spcAft>
                <a:spcPts val="600"/>
              </a:spcAft>
              <a:buFont typeface="Arial" panose="020B0604020202020204" pitchFamily="34" charset="0"/>
              <a:buChar char="•"/>
            </a:pPr>
            <a:r>
              <a:rPr lang="en-US" sz="2000" dirty="0"/>
              <a:t>Color –indigo</a:t>
            </a:r>
            <a:endParaRPr lang="en-US" sz="2000" dirty="0">
              <a:cs typeface="Calibri"/>
            </a:endParaRPr>
          </a:p>
          <a:p>
            <a:pPr indent="-228600">
              <a:lnSpc>
                <a:spcPct val="90000"/>
              </a:lnSpc>
              <a:spcAft>
                <a:spcPts val="600"/>
              </a:spcAft>
              <a:buFont typeface="Arial" panose="020B0604020202020204" pitchFamily="34" charset="0"/>
              <a:buChar char="•"/>
            </a:pPr>
            <a:r>
              <a:rPr lang="en-US" sz="2000" dirty="0"/>
              <a:t>Element-light</a:t>
            </a:r>
            <a:endParaRPr lang="en-US" sz="2000" dirty="0">
              <a:cs typeface="Calibri"/>
            </a:endParaRPr>
          </a:p>
          <a:p>
            <a:pPr indent="-228600">
              <a:lnSpc>
                <a:spcPct val="90000"/>
              </a:lnSpc>
              <a:spcAft>
                <a:spcPts val="600"/>
              </a:spcAft>
              <a:buFont typeface="Arial" panose="020B0604020202020204" pitchFamily="34" charset="0"/>
              <a:buChar char="•"/>
            </a:pPr>
            <a:r>
              <a:rPr lang="en-US" sz="2000" dirty="0"/>
              <a:t>Affirmation-I see</a:t>
            </a:r>
            <a:endParaRPr lang="en-US" sz="2000" dirty="0">
              <a:cs typeface="Calibri"/>
            </a:endParaRPr>
          </a:p>
          <a:p>
            <a:pPr indent="-228600">
              <a:lnSpc>
                <a:spcPct val="90000"/>
              </a:lnSpc>
              <a:spcAft>
                <a:spcPts val="600"/>
              </a:spcAft>
              <a:buFont typeface="Arial" panose="020B0604020202020204" pitchFamily="34" charset="0"/>
              <a:buChar char="•"/>
            </a:pPr>
            <a:r>
              <a:rPr lang="en-US" sz="2000" dirty="0"/>
              <a:t>Pineal gland</a:t>
            </a:r>
            <a:endParaRPr lang="en-US" sz="2000" dirty="0">
              <a:cs typeface="Calibri"/>
            </a:endParaRPr>
          </a:p>
          <a:p>
            <a:pPr indent="-228600">
              <a:lnSpc>
                <a:spcPct val="90000"/>
              </a:lnSpc>
              <a:spcAft>
                <a:spcPts val="600"/>
              </a:spcAft>
              <a:buFont typeface="Arial" panose="020B0604020202020204" pitchFamily="34" charset="0"/>
              <a:buChar char="•"/>
            </a:pPr>
            <a:r>
              <a:rPr lang="en-US" sz="2000" dirty="0"/>
              <a:t>Physical body –brain, eyes, </a:t>
            </a:r>
            <a:r>
              <a:rPr lang="en-US" sz="2000" dirty="0" err="1"/>
              <a:t>ears,nose</a:t>
            </a:r>
            <a:r>
              <a:rPr lang="en-US" sz="2000" dirty="0"/>
              <a:t>, nervous system</a:t>
            </a:r>
            <a:endParaRPr lang="en-US" sz="2000" dirty="0">
              <a:cs typeface="Calibri"/>
            </a:endParaRPr>
          </a:p>
          <a:p>
            <a:pPr indent="-228600">
              <a:lnSpc>
                <a:spcPct val="90000"/>
              </a:lnSpc>
              <a:spcAft>
                <a:spcPts val="600"/>
              </a:spcAft>
              <a:buFont typeface="Arial" panose="020B0604020202020204" pitchFamily="34" charset="0"/>
              <a:buChar char="•"/>
            </a:pPr>
            <a:endParaRPr lang="en-US" sz="2000" dirty="0">
              <a:cs typeface="Calibri"/>
            </a:endParaRPr>
          </a:p>
          <a:p>
            <a:pPr indent="-228600">
              <a:lnSpc>
                <a:spcPct val="90000"/>
              </a:lnSpc>
              <a:spcAft>
                <a:spcPts val="600"/>
              </a:spcAft>
              <a:buFont typeface="Arial" panose="020B0604020202020204" pitchFamily="34" charset="0"/>
              <a:buChar char="•"/>
            </a:pPr>
            <a:r>
              <a:rPr lang="en-US" sz="2000" dirty="0"/>
              <a:t>Life Lesson-utilize insight and intuition, to see the past the physical</a:t>
            </a:r>
            <a:endParaRPr lang="en-US" sz="2000" dirty="0">
              <a:cs typeface="Calibri"/>
            </a:endParaRPr>
          </a:p>
        </p:txBody>
      </p:sp>
      <p:sp>
        <p:nvSpPr>
          <p:cNvPr id="5" name="TextBox 4">
            <a:extLst>
              <a:ext uri="{FF2B5EF4-FFF2-40B4-BE49-F238E27FC236}">
                <a16:creationId xmlns:a16="http://schemas.microsoft.com/office/drawing/2014/main" id="{9807E149-12BC-4F42-B86F-A22A753B74BE}"/>
              </a:ext>
            </a:extLst>
          </p:cNvPr>
          <p:cNvSpPr txBox="1"/>
          <p:nvPr/>
        </p:nvSpPr>
        <p:spPr>
          <a:xfrm>
            <a:off x="7643274" y="5386208"/>
            <a:ext cx="4352925" cy="317500"/>
          </a:xfrm>
          <a:prstGeom prst="rect">
            <a:avLst/>
          </a:prstGeom>
        </p:spPr>
        <p:txBody>
          <a:bodyPr lIns="91440" tIns="45720" rIns="91440" bIns="45720" anchor="t">
            <a:normAutofit fontScale="92500" lnSpcReduction="20000"/>
          </a:bodyPr>
          <a:lstStyle/>
          <a:p>
            <a:endParaRPr lang="en-US" dirty="0">
              <a:cs typeface="Calibri"/>
            </a:endParaRPr>
          </a:p>
        </p:txBody>
      </p:sp>
    </p:spTree>
    <p:extLst>
      <p:ext uri="{BB962C8B-B14F-4D97-AF65-F5344CB8AC3E}">
        <p14:creationId xmlns:p14="http://schemas.microsoft.com/office/powerpoint/2010/main" val="2410649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B20A8-A0C4-430A-B4C3-8F82984748E1}"/>
              </a:ext>
            </a:extLst>
          </p:cNvPr>
          <p:cNvSpPr>
            <a:spLocks noGrp="1"/>
          </p:cNvSpPr>
          <p:nvPr>
            <p:ph type="title"/>
          </p:nvPr>
        </p:nvSpPr>
        <p:spPr/>
        <p:txBody>
          <a:bodyPr>
            <a:normAutofit fontScale="90000"/>
          </a:bodyPr>
          <a:lstStyle/>
          <a:p>
            <a:r>
              <a:rPr lang="en-US">
                <a:solidFill>
                  <a:srgbClr val="FF0000"/>
                </a:solidFill>
                <a:cs typeface="Calibri Light"/>
              </a:rPr>
              <a:t>All aspects of our physical being are connected with the 5 senses creating our life experiences.</a:t>
            </a:r>
          </a:p>
        </p:txBody>
      </p:sp>
      <p:pic>
        <p:nvPicPr>
          <p:cNvPr id="5" name="Picture 5" descr="A picture containing text&#10;&#10;Description automatically generated">
            <a:extLst>
              <a:ext uri="{FF2B5EF4-FFF2-40B4-BE49-F238E27FC236}">
                <a16:creationId xmlns:a16="http://schemas.microsoft.com/office/drawing/2014/main" id="{52206A6C-9B5B-412F-B24A-8E00721757C6}"/>
              </a:ext>
            </a:extLst>
          </p:cNvPr>
          <p:cNvPicPr>
            <a:picLocks noGrp="1" noChangeAspect="1"/>
          </p:cNvPicPr>
          <p:nvPr>
            <p:ph sz="half" idx="1"/>
          </p:nvPr>
        </p:nvPicPr>
        <p:blipFill>
          <a:blip r:embed="rId2"/>
          <a:stretch>
            <a:fillRect/>
          </a:stretch>
        </p:blipFill>
        <p:spPr>
          <a:xfrm>
            <a:off x="1801161" y="1825625"/>
            <a:ext cx="3255677" cy="4351338"/>
          </a:xfrm>
        </p:spPr>
      </p:pic>
      <p:pic>
        <p:nvPicPr>
          <p:cNvPr id="6" name="Picture 6">
            <a:extLst>
              <a:ext uri="{FF2B5EF4-FFF2-40B4-BE49-F238E27FC236}">
                <a16:creationId xmlns:a16="http://schemas.microsoft.com/office/drawing/2014/main" id="{8591F36D-FDA3-4BDB-83F9-E17619329282}"/>
              </a:ext>
            </a:extLst>
          </p:cNvPr>
          <p:cNvPicPr>
            <a:picLocks noGrp="1" noChangeAspect="1"/>
          </p:cNvPicPr>
          <p:nvPr>
            <p:ph sz="half" idx="2"/>
          </p:nvPr>
        </p:nvPicPr>
        <p:blipFill>
          <a:blip r:embed="rId3"/>
          <a:stretch>
            <a:fillRect/>
          </a:stretch>
        </p:blipFill>
        <p:spPr>
          <a:xfrm>
            <a:off x="5266427" y="2202207"/>
            <a:ext cx="5181600" cy="3454400"/>
          </a:xfrm>
        </p:spPr>
      </p:pic>
    </p:spTree>
    <p:extLst>
      <p:ext uri="{BB962C8B-B14F-4D97-AF65-F5344CB8AC3E}">
        <p14:creationId xmlns:p14="http://schemas.microsoft.com/office/powerpoint/2010/main" val="28976243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descr="A picture containing text, scene, stage, light&#10;&#10;Description automatically generated">
            <a:extLst>
              <a:ext uri="{FF2B5EF4-FFF2-40B4-BE49-F238E27FC236}">
                <a16:creationId xmlns:a16="http://schemas.microsoft.com/office/drawing/2014/main" id="{748D0B2C-5712-44CD-AC9F-A049CF54D0C6}"/>
              </a:ext>
            </a:extLst>
          </p:cNvPr>
          <p:cNvPicPr>
            <a:picLocks noGrp="1" noChangeAspect="1"/>
          </p:cNvPicPr>
          <p:nvPr>
            <p:ph idx="1"/>
          </p:nvPr>
        </p:nvPicPr>
        <p:blipFill rotWithShape="1">
          <a:blip r:embed="rId2"/>
          <a:srcRect/>
          <a:stretch/>
        </p:blipFill>
        <p:spPr>
          <a:xfrm>
            <a:off x="-1" y="10"/>
            <a:ext cx="12192000" cy="6857990"/>
          </a:xfrm>
          <a:prstGeom prst="rect">
            <a:avLst/>
          </a:prstGeom>
        </p:spPr>
      </p:pic>
      <p:sp>
        <p:nvSpPr>
          <p:cNvPr id="1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BAD1A88-25F1-4923-84B6-AB9B471ED8D5}"/>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a:t>The Brow Chakra/Third eye</a:t>
            </a:r>
          </a:p>
        </p:txBody>
      </p:sp>
      <p:cxnSp>
        <p:nvCxnSpPr>
          <p:cNvPr id="15" name="Straight Connector 1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0C19749-6A7D-4A23-82BD-9AC972EAF8D5}"/>
              </a:ext>
            </a:extLst>
          </p:cNvPr>
          <p:cNvSpPr txBox="1"/>
          <p:nvPr/>
        </p:nvSpPr>
        <p:spPr>
          <a:xfrm>
            <a:off x="525516" y="3417573"/>
            <a:ext cx="4593021" cy="261983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lnSpcReduction="10000"/>
          </a:bodyPr>
          <a:lstStyle/>
          <a:p>
            <a:pPr indent="-228600">
              <a:lnSpc>
                <a:spcPct val="90000"/>
              </a:lnSpc>
              <a:spcAft>
                <a:spcPts val="600"/>
              </a:spcAft>
              <a:buFont typeface="Arial" panose="020B0604020202020204" pitchFamily="34" charset="0"/>
              <a:buChar char="•"/>
            </a:pPr>
            <a:r>
              <a:rPr lang="en-US" dirty="0"/>
              <a:t>Physical Dysfunction-Brain tumor, hemorrhage </a:t>
            </a:r>
          </a:p>
          <a:p>
            <a:pPr indent="-228600">
              <a:lnSpc>
                <a:spcPct val="90000"/>
              </a:lnSpc>
              <a:spcAft>
                <a:spcPts val="600"/>
              </a:spcAft>
              <a:buFont typeface="Arial" panose="020B0604020202020204" pitchFamily="34" charset="0"/>
              <a:buChar char="•"/>
            </a:pPr>
            <a:r>
              <a:rPr lang="en-US" dirty="0"/>
              <a:t>Stroke, neurological </a:t>
            </a:r>
            <a:r>
              <a:rPr lang="en-US" dirty="0" err="1"/>
              <a:t>disturbances,blindness,deafness,headaches</a:t>
            </a:r>
            <a:r>
              <a:rPr lang="en-US" dirty="0"/>
              <a:t>,</a:t>
            </a:r>
            <a:endParaRPr lang="en-US" dirty="0">
              <a:cs typeface="Calibri"/>
            </a:endParaRPr>
          </a:p>
          <a:p>
            <a:pPr indent="-228600">
              <a:lnSpc>
                <a:spcPct val="90000"/>
              </a:lnSpc>
              <a:spcAft>
                <a:spcPts val="600"/>
              </a:spcAft>
              <a:buFont typeface="Arial" panose="020B0604020202020204" pitchFamily="34" charset="0"/>
              <a:buChar char="•"/>
            </a:pPr>
            <a:r>
              <a:rPr lang="en-US" dirty="0"/>
              <a:t>seizures to name a few</a:t>
            </a:r>
            <a:endParaRPr lang="en-US">
              <a:cs typeface="Calibri"/>
            </a:endParaRPr>
          </a:p>
          <a:p>
            <a:pPr indent="-228600">
              <a:lnSpc>
                <a:spcPct val="90000"/>
              </a:lnSpc>
              <a:spcAft>
                <a:spcPts val="600"/>
              </a:spcAft>
              <a:buFont typeface="Arial" panose="020B0604020202020204" pitchFamily="34" charset="0"/>
              <a:buChar char="•"/>
            </a:pPr>
            <a:r>
              <a:rPr lang="en-US" dirty="0"/>
              <a:t>Mental and emotional issues-self-evaluation and truth for example</a:t>
            </a:r>
            <a:endParaRPr lang="en-US" dirty="0">
              <a:cs typeface="Calibri"/>
            </a:endParaRPr>
          </a:p>
          <a:p>
            <a:pPr indent="-228600">
              <a:lnSpc>
                <a:spcPct val="90000"/>
              </a:lnSpc>
              <a:spcAft>
                <a:spcPts val="600"/>
              </a:spcAft>
              <a:buFont typeface="Arial" panose="020B0604020202020204" pitchFamily="34" charset="0"/>
              <a:buChar char="•"/>
            </a:pPr>
            <a:r>
              <a:rPr lang="en-US" dirty="0"/>
              <a:t>Possible cause of energy  block-</a:t>
            </a:r>
            <a:endParaRPr lang="en-US" dirty="0">
              <a:cs typeface="Calibri"/>
            </a:endParaRPr>
          </a:p>
          <a:p>
            <a:pPr indent="-228600">
              <a:lnSpc>
                <a:spcPct val="90000"/>
              </a:lnSpc>
              <a:spcAft>
                <a:spcPts val="600"/>
              </a:spcAft>
              <a:buFont typeface="Arial" panose="020B0604020202020204" pitchFamily="34" charset="0"/>
              <a:buChar char="•"/>
            </a:pPr>
            <a:r>
              <a:rPr lang="en-US" dirty="0"/>
              <a:t>lack of trust in one's intuition</a:t>
            </a:r>
            <a:endParaRPr lang="en-US" dirty="0">
              <a:cs typeface="Calibri"/>
            </a:endParaRPr>
          </a:p>
        </p:txBody>
      </p:sp>
      <p:sp>
        <p:nvSpPr>
          <p:cNvPr id="5" name="TextBox 4">
            <a:extLst>
              <a:ext uri="{FF2B5EF4-FFF2-40B4-BE49-F238E27FC236}">
                <a16:creationId xmlns:a16="http://schemas.microsoft.com/office/drawing/2014/main" id="{9807E149-12BC-4F42-B86F-A22A753B74BE}"/>
              </a:ext>
            </a:extLst>
          </p:cNvPr>
          <p:cNvSpPr txBox="1"/>
          <p:nvPr/>
        </p:nvSpPr>
        <p:spPr>
          <a:xfrm>
            <a:off x="7643274" y="5386208"/>
            <a:ext cx="4352925" cy="317500"/>
          </a:xfrm>
          <a:prstGeom prst="rect">
            <a:avLst/>
          </a:prstGeom>
        </p:spPr>
        <p:txBody>
          <a:bodyPr lIns="91440" tIns="45720" rIns="91440" bIns="45720" anchor="t">
            <a:normAutofit fontScale="92500" lnSpcReduction="20000"/>
          </a:bodyPr>
          <a:lstStyle/>
          <a:p>
            <a:endParaRPr lang="en-US" dirty="0">
              <a:cs typeface="Calibri"/>
            </a:endParaRPr>
          </a:p>
        </p:txBody>
      </p:sp>
    </p:spTree>
    <p:extLst>
      <p:ext uri="{BB962C8B-B14F-4D97-AF65-F5344CB8AC3E}">
        <p14:creationId xmlns:p14="http://schemas.microsoft.com/office/powerpoint/2010/main" val="807134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descr="A picture containing text, scene, stage, light&#10;&#10;Description automatically generated">
            <a:extLst>
              <a:ext uri="{FF2B5EF4-FFF2-40B4-BE49-F238E27FC236}">
                <a16:creationId xmlns:a16="http://schemas.microsoft.com/office/drawing/2014/main" id="{4DDA5DA9-4AFE-4CC3-B84E-55FB0FD1B865}"/>
              </a:ext>
            </a:extLst>
          </p:cNvPr>
          <p:cNvPicPr>
            <a:picLocks noGrp="1" noChangeAspect="1"/>
          </p:cNvPicPr>
          <p:nvPr>
            <p:ph idx="1"/>
          </p:nvPr>
        </p:nvPicPr>
        <p:blipFill rotWithShape="1">
          <a:blip r:embed="rId2"/>
          <a:srcRect/>
          <a:stretch/>
        </p:blipFill>
        <p:spPr>
          <a:xfrm>
            <a:off x="-1" y="10"/>
            <a:ext cx="12192000" cy="6857990"/>
          </a:xfrm>
          <a:prstGeom prst="rect">
            <a:avLst/>
          </a:prstGeom>
        </p:spPr>
      </p:pic>
      <p:sp>
        <p:nvSpPr>
          <p:cNvPr id="1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BAD1A88-25F1-4923-84B6-AB9B471ED8D5}"/>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a:t>The Brow Chakra/Third eye</a:t>
            </a:r>
          </a:p>
        </p:txBody>
      </p:sp>
      <p:cxnSp>
        <p:nvCxnSpPr>
          <p:cNvPr id="15" name="Straight Connector 1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0C19749-6A7D-4A23-82BD-9AC972EAF8D5}"/>
              </a:ext>
            </a:extLst>
          </p:cNvPr>
          <p:cNvSpPr txBox="1"/>
          <p:nvPr/>
        </p:nvSpPr>
        <p:spPr>
          <a:xfrm>
            <a:off x="525516" y="3417573"/>
            <a:ext cx="4593021" cy="261983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dirty="0"/>
              <a:t>Crystals-Lapis </a:t>
            </a:r>
            <a:r>
              <a:rPr lang="en-US" dirty="0" err="1"/>
              <a:t>lazuli,amethyst,fluorite,lepidolite</a:t>
            </a:r>
            <a:r>
              <a:rPr lang="en-US" dirty="0"/>
              <a:t>,</a:t>
            </a:r>
          </a:p>
          <a:p>
            <a:pPr indent="-228600">
              <a:lnSpc>
                <a:spcPct val="90000"/>
              </a:lnSpc>
              <a:spcAft>
                <a:spcPts val="600"/>
              </a:spcAft>
              <a:buFont typeface="Arial" panose="020B0604020202020204" pitchFamily="34" charset="0"/>
              <a:buChar char="•"/>
            </a:pPr>
            <a:r>
              <a:rPr lang="en-US" dirty="0"/>
              <a:t>Clear quartz, star sapphire, kyanite </a:t>
            </a:r>
            <a:endParaRPr lang="en-US" dirty="0">
              <a:cs typeface="Calibri"/>
            </a:endParaRPr>
          </a:p>
          <a:p>
            <a:pPr indent="-228600">
              <a:lnSpc>
                <a:spcPct val="90000"/>
              </a:lnSpc>
              <a:spcAft>
                <a:spcPts val="600"/>
              </a:spcAft>
              <a:buFont typeface="Arial" panose="020B0604020202020204" pitchFamily="34" charset="0"/>
              <a:buChar char="•"/>
            </a:pPr>
            <a:endParaRPr lang="en-US"/>
          </a:p>
          <a:p>
            <a:pPr indent="-228600">
              <a:lnSpc>
                <a:spcPct val="90000"/>
              </a:lnSpc>
              <a:spcAft>
                <a:spcPts val="600"/>
              </a:spcAft>
              <a:buFont typeface="Arial" panose="020B0604020202020204" pitchFamily="34" charset="0"/>
              <a:buChar char="•"/>
            </a:pPr>
            <a:r>
              <a:rPr lang="en-US" dirty="0"/>
              <a:t>Essential oils-</a:t>
            </a:r>
            <a:r>
              <a:rPr lang="en-US" dirty="0" err="1"/>
              <a:t>Lavender,Frankincense,sandlewood</a:t>
            </a:r>
            <a:endParaRPr lang="en-US" dirty="0" err="1">
              <a:cs typeface="Calibri"/>
            </a:endParaRPr>
          </a:p>
        </p:txBody>
      </p:sp>
      <p:sp>
        <p:nvSpPr>
          <p:cNvPr id="5" name="TextBox 4">
            <a:extLst>
              <a:ext uri="{FF2B5EF4-FFF2-40B4-BE49-F238E27FC236}">
                <a16:creationId xmlns:a16="http://schemas.microsoft.com/office/drawing/2014/main" id="{9807E149-12BC-4F42-B86F-A22A753B74BE}"/>
              </a:ext>
            </a:extLst>
          </p:cNvPr>
          <p:cNvSpPr txBox="1"/>
          <p:nvPr/>
        </p:nvSpPr>
        <p:spPr>
          <a:xfrm>
            <a:off x="7643274" y="5386208"/>
            <a:ext cx="4352925" cy="317500"/>
          </a:xfrm>
          <a:prstGeom prst="rect">
            <a:avLst/>
          </a:prstGeom>
        </p:spPr>
        <p:txBody>
          <a:bodyPr lIns="91440" tIns="45720" rIns="91440" bIns="45720" anchor="t">
            <a:normAutofit fontScale="92500" lnSpcReduction="20000"/>
          </a:bodyPr>
          <a:lstStyle/>
          <a:p>
            <a:endParaRPr lang="en-US" dirty="0">
              <a:cs typeface="Calibri"/>
            </a:endParaRPr>
          </a:p>
        </p:txBody>
      </p:sp>
    </p:spTree>
    <p:extLst>
      <p:ext uri="{BB962C8B-B14F-4D97-AF65-F5344CB8AC3E}">
        <p14:creationId xmlns:p14="http://schemas.microsoft.com/office/powerpoint/2010/main" val="40085169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descr="A picture containing text, scene, stage, light&#10;&#10;Description automatically generated">
            <a:extLst>
              <a:ext uri="{FF2B5EF4-FFF2-40B4-BE49-F238E27FC236}">
                <a16:creationId xmlns:a16="http://schemas.microsoft.com/office/drawing/2014/main" id="{F006C138-7F4A-4865-85C4-FC169F165E1C}"/>
              </a:ext>
            </a:extLst>
          </p:cNvPr>
          <p:cNvPicPr>
            <a:picLocks noGrp="1" noChangeAspect="1"/>
          </p:cNvPicPr>
          <p:nvPr>
            <p:ph idx="1"/>
          </p:nvPr>
        </p:nvPicPr>
        <p:blipFill rotWithShape="1">
          <a:blip r:embed="rId2"/>
          <a:srcRect/>
          <a:stretch/>
        </p:blipFill>
        <p:spPr>
          <a:xfrm>
            <a:off x="-1" y="10"/>
            <a:ext cx="12192000" cy="6857990"/>
          </a:xfrm>
          <a:prstGeom prst="rect">
            <a:avLst/>
          </a:prstGeom>
        </p:spPr>
      </p:pic>
      <p:sp>
        <p:nvSpPr>
          <p:cNvPr id="1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DBAD1A88-25F1-4923-84B6-AB9B471ED8D5}"/>
              </a:ext>
            </a:extLst>
          </p:cNvPr>
          <p:cNvSpPr>
            <a:spLocks noGrp="1"/>
          </p:cNvSpPr>
          <p:nvPr>
            <p:ph type="title"/>
          </p:nvPr>
        </p:nvSpPr>
        <p:spPr>
          <a:xfrm>
            <a:off x="896354" y="1568893"/>
            <a:ext cx="4204137" cy="1342754"/>
          </a:xfrm>
        </p:spPr>
        <p:txBody>
          <a:bodyPr vert="horz" lIns="91440" tIns="45720" rIns="91440" bIns="45720" rtlCol="0" anchor="ctr">
            <a:normAutofit/>
          </a:bodyPr>
          <a:lstStyle/>
          <a:p>
            <a:pPr algn="ctr"/>
            <a:r>
              <a:rPr lang="en-US" sz="3600"/>
              <a:t>The Brow Chakra/Third eye</a:t>
            </a:r>
          </a:p>
        </p:txBody>
      </p:sp>
      <p:cxnSp>
        <p:nvCxnSpPr>
          <p:cNvPr id="15" name="Straight Connector 14">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0C19749-6A7D-4A23-82BD-9AC972EAF8D5}"/>
              </a:ext>
            </a:extLst>
          </p:cNvPr>
          <p:cNvSpPr txBox="1"/>
          <p:nvPr/>
        </p:nvSpPr>
        <p:spPr>
          <a:xfrm>
            <a:off x="525516" y="3417573"/>
            <a:ext cx="4593021" cy="2619839"/>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indent="-228600">
              <a:lnSpc>
                <a:spcPct val="90000"/>
              </a:lnSpc>
              <a:spcAft>
                <a:spcPts val="600"/>
              </a:spcAft>
              <a:buFont typeface="Arial" panose="020B0604020202020204" pitchFamily="34" charset="0"/>
              <a:buChar char="•"/>
            </a:pPr>
            <a:r>
              <a:rPr lang="en-US" sz="2400" dirty="0"/>
              <a:t>Out of balance-Rejecting all spiritual aspects of ourselves, we focus only on intellect. No trust in our inner intuition  </a:t>
            </a:r>
            <a:endParaRPr lang="en-US" sz="2400" dirty="0">
              <a:cs typeface="Calibri"/>
            </a:endParaRPr>
          </a:p>
          <a:p>
            <a:pPr indent="-228600">
              <a:lnSpc>
                <a:spcPct val="90000"/>
              </a:lnSpc>
              <a:spcAft>
                <a:spcPts val="600"/>
              </a:spcAft>
              <a:buFont typeface="Arial" panose="020B0604020202020204" pitchFamily="34" charset="0"/>
              <a:buChar char="•"/>
            </a:pPr>
            <a:endParaRPr lang="en-US" sz="2400" dirty="0">
              <a:cs typeface="Calibri"/>
            </a:endParaRPr>
          </a:p>
          <a:p>
            <a:pPr indent="-228600">
              <a:lnSpc>
                <a:spcPct val="90000"/>
              </a:lnSpc>
              <a:spcAft>
                <a:spcPts val="600"/>
              </a:spcAft>
              <a:buFont typeface="Arial" panose="020B0604020202020204" pitchFamily="34" charset="0"/>
              <a:buChar char="•"/>
            </a:pPr>
            <a:r>
              <a:rPr lang="en-US" sz="2400" dirty="0"/>
              <a:t>Balanced &amp; in Harmony-We invite intuition and Awareness into daily life. Trust our inner vision. Deep knowing beyond our physical reality </a:t>
            </a:r>
            <a:endParaRPr lang="en-US" sz="2400" dirty="0">
              <a:cs typeface="Calibri"/>
            </a:endParaRPr>
          </a:p>
        </p:txBody>
      </p:sp>
      <p:sp>
        <p:nvSpPr>
          <p:cNvPr id="5" name="TextBox 4">
            <a:extLst>
              <a:ext uri="{FF2B5EF4-FFF2-40B4-BE49-F238E27FC236}">
                <a16:creationId xmlns:a16="http://schemas.microsoft.com/office/drawing/2014/main" id="{9807E149-12BC-4F42-B86F-A22A753B74BE}"/>
              </a:ext>
            </a:extLst>
          </p:cNvPr>
          <p:cNvSpPr txBox="1"/>
          <p:nvPr/>
        </p:nvSpPr>
        <p:spPr>
          <a:xfrm>
            <a:off x="7643274" y="5386208"/>
            <a:ext cx="4352925" cy="317500"/>
          </a:xfrm>
          <a:prstGeom prst="rect">
            <a:avLst/>
          </a:prstGeom>
        </p:spPr>
        <p:txBody>
          <a:bodyPr lIns="91440" tIns="45720" rIns="91440" bIns="45720" anchor="t">
            <a:normAutofit fontScale="92500" lnSpcReduction="20000"/>
          </a:bodyPr>
          <a:lstStyle/>
          <a:p>
            <a:endParaRPr lang="en-US" dirty="0">
              <a:cs typeface="Calibri"/>
            </a:endParaRPr>
          </a:p>
        </p:txBody>
      </p:sp>
    </p:spTree>
    <p:extLst>
      <p:ext uri="{BB962C8B-B14F-4D97-AF65-F5344CB8AC3E}">
        <p14:creationId xmlns:p14="http://schemas.microsoft.com/office/powerpoint/2010/main" val="2817926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E085-82ED-43AE-B411-188970B82E71}"/>
              </a:ext>
            </a:extLst>
          </p:cNvPr>
          <p:cNvSpPr>
            <a:spLocks noGrp="1"/>
          </p:cNvSpPr>
          <p:nvPr>
            <p:ph type="title"/>
          </p:nvPr>
        </p:nvSpPr>
        <p:spPr/>
        <p:txBody>
          <a:bodyPr/>
          <a:lstStyle/>
          <a:p>
            <a:r>
              <a:rPr lang="en-US" dirty="0">
                <a:cs typeface="Calibri Light"/>
              </a:rPr>
              <a:t>The Crown Chakra</a:t>
            </a:r>
            <a:endParaRPr lang="en-US" dirty="0"/>
          </a:p>
        </p:txBody>
      </p:sp>
      <p:sp>
        <p:nvSpPr>
          <p:cNvPr id="5" name="TextBox 4">
            <a:extLst>
              <a:ext uri="{FF2B5EF4-FFF2-40B4-BE49-F238E27FC236}">
                <a16:creationId xmlns:a16="http://schemas.microsoft.com/office/drawing/2014/main" id="{FD5E82D3-04B3-4BED-A0CE-E3457856455A}"/>
              </a:ext>
            </a:extLst>
          </p:cNvPr>
          <p:cNvSpPr txBox="1"/>
          <p:nvPr/>
        </p:nvSpPr>
        <p:spPr>
          <a:xfrm>
            <a:off x="8822307" y="3533027"/>
            <a:ext cx="2857500" cy="317500"/>
          </a:xfrm>
          <a:prstGeom prst="rect">
            <a:avLst/>
          </a:prstGeom>
        </p:spPr>
        <p:txBody>
          <a:bodyPr lIns="91440" tIns="45720" rIns="91440" bIns="45720" anchor="t">
            <a:normAutofit fontScale="92500" lnSpcReduction="20000"/>
          </a:bodyPr>
          <a:lstStyle/>
          <a:p>
            <a:endParaRPr lang="en-US" dirty="0">
              <a:cs typeface="Calibri"/>
            </a:endParaRPr>
          </a:p>
        </p:txBody>
      </p:sp>
      <p:sp>
        <p:nvSpPr>
          <p:cNvPr id="7" name="TextBox 6">
            <a:extLst>
              <a:ext uri="{FF2B5EF4-FFF2-40B4-BE49-F238E27FC236}">
                <a16:creationId xmlns:a16="http://schemas.microsoft.com/office/drawing/2014/main" id="{1F33BC0C-2EE2-4DFD-A735-334DD62522FC}"/>
              </a:ext>
            </a:extLst>
          </p:cNvPr>
          <p:cNvSpPr txBox="1"/>
          <p:nvPr/>
        </p:nvSpPr>
        <p:spPr>
          <a:xfrm>
            <a:off x="900023" y="1705155"/>
            <a:ext cx="5273615"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Connection to our higher self and the divine/Source</a:t>
            </a:r>
          </a:p>
          <a:p>
            <a:endParaRPr lang="en-US" sz="2000" dirty="0">
              <a:cs typeface="Calibri"/>
            </a:endParaRPr>
          </a:p>
          <a:p>
            <a:r>
              <a:rPr lang="en-US" sz="2000" dirty="0">
                <a:cs typeface="Calibri"/>
              </a:rPr>
              <a:t>Mantra for the 7th Chakra is OM. </a:t>
            </a:r>
          </a:p>
          <a:p>
            <a:endParaRPr lang="en-US" sz="2000" dirty="0">
              <a:cs typeface="Calibri"/>
            </a:endParaRPr>
          </a:p>
          <a:p>
            <a:r>
              <a:rPr lang="en-US" sz="2000" dirty="0">
                <a:cs typeface="Calibri"/>
              </a:rPr>
              <a:t>Located top &amp; center of head </a:t>
            </a:r>
          </a:p>
          <a:p>
            <a:endParaRPr lang="en-US" sz="2000" dirty="0">
              <a:cs typeface="Calibri"/>
            </a:endParaRPr>
          </a:p>
          <a:p>
            <a:r>
              <a:rPr lang="en-US" sz="2000" dirty="0">
                <a:cs typeface="Calibri"/>
              </a:rPr>
              <a:t>Color-Purple, white and gold</a:t>
            </a:r>
          </a:p>
          <a:p>
            <a:endParaRPr lang="en-US" sz="2000" dirty="0">
              <a:cs typeface="Calibri"/>
            </a:endParaRPr>
          </a:p>
          <a:p>
            <a:r>
              <a:rPr lang="en-US" sz="2000" dirty="0">
                <a:cs typeface="Calibri"/>
              </a:rPr>
              <a:t>Affirmation I know</a:t>
            </a:r>
          </a:p>
          <a:p>
            <a:endParaRPr lang="en-US" sz="2000" dirty="0">
              <a:cs typeface="Calibri"/>
            </a:endParaRPr>
          </a:p>
          <a:p>
            <a:r>
              <a:rPr lang="en-US" sz="2000" dirty="0">
                <a:cs typeface="Calibri"/>
              </a:rPr>
              <a:t>Element –thought</a:t>
            </a:r>
          </a:p>
          <a:p>
            <a:endParaRPr lang="en-US" sz="2000" dirty="0">
              <a:cs typeface="Calibri"/>
            </a:endParaRPr>
          </a:p>
          <a:p>
            <a:r>
              <a:rPr lang="en-US" sz="2000" dirty="0">
                <a:cs typeface="Calibri"/>
              </a:rPr>
              <a:t>Gland-Pituitary</a:t>
            </a:r>
          </a:p>
          <a:p>
            <a:endParaRPr lang="en-US" sz="2000" dirty="0">
              <a:cs typeface="Calibri"/>
            </a:endParaRPr>
          </a:p>
          <a:p>
            <a:r>
              <a:rPr lang="en-US" sz="2000" dirty="0">
                <a:cs typeface="Calibri"/>
              </a:rPr>
              <a:t>Body –CNS, </a:t>
            </a:r>
            <a:r>
              <a:rPr lang="en-US" sz="2000" dirty="0" err="1">
                <a:cs typeface="Calibri"/>
              </a:rPr>
              <a:t>Cerbrial</a:t>
            </a:r>
            <a:r>
              <a:rPr lang="en-US" sz="2000" dirty="0">
                <a:cs typeface="Calibri"/>
              </a:rPr>
              <a:t> </a:t>
            </a:r>
            <a:r>
              <a:rPr lang="en-US" sz="2000" dirty="0" err="1">
                <a:cs typeface="Calibri"/>
              </a:rPr>
              <a:t>Cortex,musuclar</a:t>
            </a:r>
            <a:r>
              <a:rPr lang="en-US" sz="2000" dirty="0">
                <a:cs typeface="Calibri"/>
              </a:rPr>
              <a:t> skeletal </a:t>
            </a:r>
            <a:r>
              <a:rPr lang="en-US" sz="2000" dirty="0" err="1">
                <a:cs typeface="Calibri"/>
              </a:rPr>
              <a:t>system,the</a:t>
            </a:r>
            <a:r>
              <a:rPr lang="en-US" sz="2000" dirty="0">
                <a:cs typeface="Calibri"/>
              </a:rPr>
              <a:t> skin </a:t>
            </a:r>
          </a:p>
        </p:txBody>
      </p:sp>
      <p:pic>
        <p:nvPicPr>
          <p:cNvPr id="14" name="Picture 14" descr="A picture containing blur&#10;&#10;Description automatically generated">
            <a:extLst>
              <a:ext uri="{FF2B5EF4-FFF2-40B4-BE49-F238E27FC236}">
                <a16:creationId xmlns:a16="http://schemas.microsoft.com/office/drawing/2014/main" id="{25292377-3C23-4777-AA07-AF1570A883D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515155" y="852384"/>
            <a:ext cx="5949350" cy="5153234"/>
          </a:xfrm>
          <a:prstGeom prst="rect">
            <a:avLst/>
          </a:prstGeom>
        </p:spPr>
      </p:pic>
      <p:sp>
        <p:nvSpPr>
          <p:cNvPr id="15" name="TextBox 14">
            <a:extLst>
              <a:ext uri="{FF2B5EF4-FFF2-40B4-BE49-F238E27FC236}">
                <a16:creationId xmlns:a16="http://schemas.microsoft.com/office/drawing/2014/main" id="{E6133C80-FB4E-4B2B-B950-5E743D0C144D}"/>
              </a:ext>
            </a:extLst>
          </p:cNvPr>
          <p:cNvSpPr txBox="1"/>
          <p:nvPr/>
        </p:nvSpPr>
        <p:spPr>
          <a:xfrm>
            <a:off x="209909" y="5201160"/>
            <a:ext cx="6653841" cy="662556"/>
          </a:xfrm>
          <a:prstGeom prst="rect">
            <a:avLst/>
          </a:prstGeom>
        </p:spPr>
        <p:txBody>
          <a:bodyPr lIns="91440" tIns="45720" rIns="91440" bIns="45720" anchor="t">
            <a:normAutofit/>
          </a:bodyPr>
          <a:lstStyle/>
          <a:p>
            <a:endParaRPr lang="en-US" dirty="0">
              <a:cs typeface="Calibri"/>
            </a:endParaRPr>
          </a:p>
        </p:txBody>
      </p:sp>
      <p:sp>
        <p:nvSpPr>
          <p:cNvPr id="18" name="Content Placeholder 17">
            <a:extLst>
              <a:ext uri="{FF2B5EF4-FFF2-40B4-BE49-F238E27FC236}">
                <a16:creationId xmlns:a16="http://schemas.microsoft.com/office/drawing/2014/main" id="{1C300CEA-4BBC-4560-B5D3-71E2B096E005}"/>
              </a:ext>
            </a:extLst>
          </p:cNvPr>
          <p:cNvSpPr>
            <a:spLocks noGrp="1"/>
          </p:cNvSpPr>
          <p:nvPr>
            <p:ph idx="1"/>
          </p:nvPr>
        </p:nvSpPr>
        <p:spPr/>
        <p:txBody>
          <a:bodyPr vert="horz" lIns="91440" tIns="45720" rIns="91440" bIns="45720" rtlCol="0" anchor="t">
            <a:normAutofit/>
          </a:bodyPr>
          <a:lstStyle/>
          <a:p>
            <a:pPr marL="0" indent="0">
              <a:buNone/>
            </a:pPr>
            <a:endParaRPr lang="en-US">
              <a:cs typeface="Calibri" panose="020F0502020204030204"/>
            </a:endParaRPr>
          </a:p>
        </p:txBody>
      </p:sp>
    </p:spTree>
    <p:extLst>
      <p:ext uri="{BB962C8B-B14F-4D97-AF65-F5344CB8AC3E}">
        <p14:creationId xmlns:p14="http://schemas.microsoft.com/office/powerpoint/2010/main" val="39182406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E085-82ED-43AE-B411-188970B82E71}"/>
              </a:ext>
            </a:extLst>
          </p:cNvPr>
          <p:cNvSpPr>
            <a:spLocks noGrp="1"/>
          </p:cNvSpPr>
          <p:nvPr>
            <p:ph type="title"/>
          </p:nvPr>
        </p:nvSpPr>
        <p:spPr/>
        <p:txBody>
          <a:bodyPr/>
          <a:lstStyle/>
          <a:p>
            <a:r>
              <a:rPr lang="en-US" dirty="0">
                <a:cs typeface="Calibri Light"/>
              </a:rPr>
              <a:t>The Crown Chakra</a:t>
            </a:r>
            <a:endParaRPr lang="en-US" dirty="0"/>
          </a:p>
        </p:txBody>
      </p:sp>
      <p:pic>
        <p:nvPicPr>
          <p:cNvPr id="4" name="Picture 4" descr="A picture containing text&#10;&#10;Description automatically generated">
            <a:extLst>
              <a:ext uri="{FF2B5EF4-FFF2-40B4-BE49-F238E27FC236}">
                <a16:creationId xmlns:a16="http://schemas.microsoft.com/office/drawing/2014/main" id="{CE4E29EC-A90A-433E-ABD5-72E7F093CAF7}"/>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8822307" y="674733"/>
            <a:ext cx="2857500" cy="2857500"/>
          </a:xfrm>
        </p:spPr>
      </p:pic>
      <p:sp>
        <p:nvSpPr>
          <p:cNvPr id="5" name="TextBox 4">
            <a:extLst>
              <a:ext uri="{FF2B5EF4-FFF2-40B4-BE49-F238E27FC236}">
                <a16:creationId xmlns:a16="http://schemas.microsoft.com/office/drawing/2014/main" id="{FD5E82D3-04B3-4BED-A0CE-E3457856455A}"/>
              </a:ext>
            </a:extLst>
          </p:cNvPr>
          <p:cNvSpPr txBox="1"/>
          <p:nvPr/>
        </p:nvSpPr>
        <p:spPr>
          <a:xfrm>
            <a:off x="8822307" y="3533027"/>
            <a:ext cx="2857500" cy="317500"/>
          </a:xfrm>
          <a:prstGeom prst="rect">
            <a:avLst/>
          </a:prstGeom>
        </p:spPr>
        <p:txBody>
          <a:bodyPr lIns="91440" tIns="45720" rIns="91440" bIns="45720" anchor="t">
            <a:normAutofit fontScale="92500" lnSpcReduction="20000"/>
          </a:bodyPr>
          <a:lstStyle/>
          <a:p>
            <a:endParaRPr lang="en-US" dirty="0">
              <a:cs typeface="Calibri"/>
            </a:endParaRPr>
          </a:p>
        </p:txBody>
      </p:sp>
      <p:sp>
        <p:nvSpPr>
          <p:cNvPr id="7" name="TextBox 6">
            <a:extLst>
              <a:ext uri="{FF2B5EF4-FFF2-40B4-BE49-F238E27FC236}">
                <a16:creationId xmlns:a16="http://schemas.microsoft.com/office/drawing/2014/main" id="{1F33BC0C-2EE2-4DFD-A735-334DD62522FC}"/>
              </a:ext>
            </a:extLst>
          </p:cNvPr>
          <p:cNvSpPr txBox="1"/>
          <p:nvPr/>
        </p:nvSpPr>
        <p:spPr>
          <a:xfrm>
            <a:off x="900023" y="1705155"/>
            <a:ext cx="5273615" cy="52014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Physical Dysfunction-energetic disorders, depression, extreme exhaustion not related to a physical disorder, extreme sensitivity to light &amp; sound/environment</a:t>
            </a:r>
          </a:p>
          <a:p>
            <a:endParaRPr lang="en-US" sz="2400" dirty="0">
              <a:cs typeface="Calibri"/>
            </a:endParaRPr>
          </a:p>
          <a:p>
            <a:r>
              <a:rPr lang="en-US" sz="2400" dirty="0">
                <a:cs typeface="Calibri"/>
              </a:rPr>
              <a:t>Mental/Emotional-values, ethics, </a:t>
            </a:r>
            <a:r>
              <a:rPr lang="en-US" sz="2400" dirty="0" err="1">
                <a:cs typeface="Calibri"/>
              </a:rPr>
              <a:t>courage,selfishssness</a:t>
            </a:r>
            <a:r>
              <a:rPr lang="en-US" sz="2400" dirty="0">
                <a:cs typeface="Calibri"/>
              </a:rPr>
              <a:t>, ability to see bigger </a:t>
            </a:r>
            <a:r>
              <a:rPr lang="en-US" sz="2400" dirty="0" err="1">
                <a:cs typeface="Calibri"/>
              </a:rPr>
              <a:t>picture,inspiration,spiritual</a:t>
            </a:r>
            <a:r>
              <a:rPr lang="en-US" sz="2400" dirty="0">
                <a:cs typeface="Calibri"/>
              </a:rPr>
              <a:t> connection</a:t>
            </a:r>
          </a:p>
          <a:p>
            <a:endParaRPr lang="en-US" sz="2400" dirty="0">
              <a:cs typeface="Calibri"/>
            </a:endParaRPr>
          </a:p>
          <a:p>
            <a:r>
              <a:rPr lang="en-US" sz="2400" dirty="0">
                <a:cs typeface="Calibri"/>
              </a:rPr>
              <a:t>Crystals-Amethyst , clear quartz, Herkimer diamond, white topaz, </a:t>
            </a:r>
            <a:r>
              <a:rPr lang="en-US" sz="2400" err="1">
                <a:cs typeface="Calibri"/>
              </a:rPr>
              <a:t>labradorite,moonstone,selenite</a:t>
            </a:r>
            <a:r>
              <a:rPr lang="en-US" sz="2400" dirty="0">
                <a:cs typeface="Calibri"/>
              </a:rPr>
              <a:t> &amp; more</a:t>
            </a:r>
          </a:p>
          <a:p>
            <a:endParaRPr lang="en-US" sz="2000" dirty="0">
              <a:cs typeface="Calibri"/>
            </a:endParaRPr>
          </a:p>
        </p:txBody>
      </p:sp>
    </p:spTree>
    <p:extLst>
      <p:ext uri="{BB962C8B-B14F-4D97-AF65-F5344CB8AC3E}">
        <p14:creationId xmlns:p14="http://schemas.microsoft.com/office/powerpoint/2010/main" val="11454039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C3ED3-06AD-434D-9FD6-0EC9F23C02E3}"/>
              </a:ext>
            </a:extLst>
          </p:cNvPr>
          <p:cNvSpPr>
            <a:spLocks noGrp="1"/>
          </p:cNvSpPr>
          <p:nvPr>
            <p:ph type="title"/>
          </p:nvPr>
        </p:nvSpPr>
        <p:spPr/>
        <p:txBody>
          <a:bodyPr/>
          <a:lstStyle/>
          <a:p>
            <a:r>
              <a:rPr lang="en-US" dirty="0">
                <a:cs typeface="Calibri Light"/>
              </a:rPr>
              <a:t>The Crown Chakra</a:t>
            </a:r>
            <a:br>
              <a:rPr lang="en-US" dirty="0">
                <a:cs typeface="Calibri Light"/>
              </a:rPr>
            </a:br>
            <a:endParaRPr lang="en-US"/>
          </a:p>
        </p:txBody>
      </p:sp>
      <p:sp>
        <p:nvSpPr>
          <p:cNvPr id="3" name="Content Placeholder 2">
            <a:extLst>
              <a:ext uri="{FF2B5EF4-FFF2-40B4-BE49-F238E27FC236}">
                <a16:creationId xmlns:a16="http://schemas.microsoft.com/office/drawing/2014/main" id="{447F8606-59C6-4659-9AFE-3EB5CD3CA08B}"/>
              </a:ext>
            </a:extLst>
          </p:cNvPr>
          <p:cNvSpPr>
            <a:spLocks noGrp="1"/>
          </p:cNvSpPr>
          <p:nvPr>
            <p:ph idx="1"/>
          </p:nvPr>
        </p:nvSpPr>
        <p:spPr/>
        <p:txBody>
          <a:bodyPr vert="horz" lIns="91440" tIns="45720" rIns="91440" bIns="45720" rtlCol="0" anchor="t">
            <a:normAutofit/>
          </a:bodyPr>
          <a:lstStyle/>
          <a:p>
            <a:r>
              <a:rPr lang="en-US" dirty="0">
                <a:cs typeface="Calibri"/>
              </a:rPr>
              <a:t>When the Crown chakra is out of balance we will feel total complete disconnection from Source/Divine/Universe </a:t>
            </a:r>
            <a:endParaRPr lang="en-US">
              <a:cs typeface="Calibri"/>
            </a:endParaRPr>
          </a:p>
          <a:p>
            <a:r>
              <a:rPr lang="en-US" dirty="0">
                <a:cs typeface="Calibri"/>
              </a:rPr>
              <a:t>Could have anger directed at God/Source or others</a:t>
            </a:r>
          </a:p>
          <a:p>
            <a:r>
              <a:rPr lang="en-US" dirty="0">
                <a:cs typeface="Calibri"/>
              </a:rPr>
              <a:t>Difficulty trusting anything in life</a:t>
            </a:r>
          </a:p>
          <a:p>
            <a:r>
              <a:rPr lang="en-US" dirty="0">
                <a:cs typeface="Calibri"/>
              </a:rPr>
              <a:t>Depressed, unable to let go fear &amp; grief</a:t>
            </a:r>
          </a:p>
          <a:p>
            <a:r>
              <a:rPr lang="en-US" dirty="0">
                <a:cs typeface="Calibri"/>
              </a:rPr>
              <a:t>Lead an unsatisfying life</a:t>
            </a:r>
          </a:p>
        </p:txBody>
      </p:sp>
      <p:pic>
        <p:nvPicPr>
          <p:cNvPr id="4" name="Picture 4" descr="A picture containing text, purple&#10;&#10;Description automatically generated">
            <a:extLst>
              <a:ext uri="{FF2B5EF4-FFF2-40B4-BE49-F238E27FC236}">
                <a16:creationId xmlns:a16="http://schemas.microsoft.com/office/drawing/2014/main" id="{CEF51F90-FB1D-4DF2-BB78-B37D6BDFACC5}"/>
              </a:ext>
            </a:extLst>
          </p:cNvPr>
          <p:cNvPicPr>
            <a:picLocks noChangeAspect="1"/>
          </p:cNvPicPr>
          <p:nvPr/>
        </p:nvPicPr>
        <p:blipFill>
          <a:blip r:embed="rId2"/>
          <a:stretch>
            <a:fillRect/>
          </a:stretch>
        </p:blipFill>
        <p:spPr>
          <a:xfrm>
            <a:off x="7930552" y="3135702"/>
            <a:ext cx="3347048" cy="3347048"/>
          </a:xfrm>
          <a:prstGeom prst="rect">
            <a:avLst/>
          </a:prstGeom>
        </p:spPr>
      </p:pic>
      <p:pic>
        <p:nvPicPr>
          <p:cNvPr id="5" name="Graphic 5" descr="Crown outline">
            <a:extLst>
              <a:ext uri="{FF2B5EF4-FFF2-40B4-BE49-F238E27FC236}">
                <a16:creationId xmlns:a16="http://schemas.microsoft.com/office/drawing/2014/main" id="{FBFF5D77-E0A2-4F3E-B1B4-50898A3E9D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4140000">
            <a:off x="2599368" y="5378757"/>
            <a:ext cx="1431984" cy="971910"/>
          </a:xfrm>
          <a:prstGeom prst="rect">
            <a:avLst/>
          </a:prstGeom>
        </p:spPr>
      </p:pic>
      <p:pic>
        <p:nvPicPr>
          <p:cNvPr id="6" name="Graphic 6" descr="Crown outline">
            <a:extLst>
              <a:ext uri="{FF2B5EF4-FFF2-40B4-BE49-F238E27FC236}">
                <a16:creationId xmlns:a16="http://schemas.microsoft.com/office/drawing/2014/main" id="{47ECD36F-BBC8-4434-9C5D-8638A8ADB5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29819" y="4567687"/>
            <a:ext cx="914400" cy="914400"/>
          </a:xfrm>
          <a:prstGeom prst="rect">
            <a:avLst/>
          </a:prstGeom>
        </p:spPr>
      </p:pic>
    </p:spTree>
    <p:extLst>
      <p:ext uri="{BB962C8B-B14F-4D97-AF65-F5344CB8AC3E}">
        <p14:creationId xmlns:p14="http://schemas.microsoft.com/office/powerpoint/2010/main" val="40180280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FD88D-2643-4A8C-97DB-EFFB34BD66F1}"/>
              </a:ext>
            </a:extLst>
          </p:cNvPr>
          <p:cNvSpPr>
            <a:spLocks noGrp="1"/>
          </p:cNvSpPr>
          <p:nvPr>
            <p:ph type="title"/>
          </p:nvPr>
        </p:nvSpPr>
        <p:spPr>
          <a:xfrm>
            <a:off x="938841" y="365125"/>
            <a:ext cx="10414959" cy="1153035"/>
          </a:xfrm>
        </p:spPr>
        <p:txBody>
          <a:bodyPr/>
          <a:lstStyle/>
          <a:p>
            <a:r>
              <a:rPr lang="en-US" dirty="0">
                <a:cs typeface="Calibri Light"/>
              </a:rPr>
              <a:t>Healing/Balancing/Activating</a:t>
            </a:r>
            <a:endParaRPr lang="en-US" dirty="0"/>
          </a:p>
        </p:txBody>
      </p:sp>
      <p:pic>
        <p:nvPicPr>
          <p:cNvPr id="5" name="Picture 5" descr="A picture containing purple, device, fan, web&#10;&#10;Description automatically generated">
            <a:extLst>
              <a:ext uri="{FF2B5EF4-FFF2-40B4-BE49-F238E27FC236}">
                <a16:creationId xmlns:a16="http://schemas.microsoft.com/office/drawing/2014/main" id="{3DDD3C0A-2BDA-4DD4-971B-CB66CC1FAD44}"/>
              </a:ext>
            </a:extLst>
          </p:cNvPr>
          <p:cNvPicPr>
            <a:picLocks noGrp="1" noChangeAspect="1"/>
          </p:cNvPicPr>
          <p:nvPr>
            <p:ph sz="half" idx="1"/>
          </p:nvPr>
        </p:nvPicPr>
        <p:blipFill>
          <a:blip r:embed="rId2"/>
          <a:stretch>
            <a:fillRect/>
          </a:stretch>
        </p:blipFill>
        <p:spPr>
          <a:xfrm>
            <a:off x="939446" y="1523701"/>
            <a:ext cx="4662804" cy="4638885"/>
          </a:xfrm>
        </p:spPr>
      </p:pic>
      <p:sp>
        <p:nvSpPr>
          <p:cNvPr id="7" name="TextBox 6">
            <a:extLst>
              <a:ext uri="{FF2B5EF4-FFF2-40B4-BE49-F238E27FC236}">
                <a16:creationId xmlns:a16="http://schemas.microsoft.com/office/drawing/2014/main" id="{56D6CCD6-FA09-40D8-8F90-B48FFDD7A15E}"/>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pic>
        <p:nvPicPr>
          <p:cNvPr id="10" name="Picture 10" descr="A picture containing text, scene, vector graphics&#10;&#10;Description automatically generated">
            <a:extLst>
              <a:ext uri="{FF2B5EF4-FFF2-40B4-BE49-F238E27FC236}">
                <a16:creationId xmlns:a16="http://schemas.microsoft.com/office/drawing/2014/main" id="{8C6E6921-5FB2-4BAB-A15D-03D3652DBF5B}"/>
              </a:ext>
            </a:extLst>
          </p:cNvPr>
          <p:cNvPicPr>
            <a:picLocks noGrp="1" noChangeAspect="1"/>
          </p:cNvPicPr>
          <p:nvPr>
            <p:ph sz="half" idx="2"/>
          </p:nvPr>
        </p:nvPicPr>
        <p:blipFill>
          <a:blip r:embed="rId3"/>
          <a:stretch>
            <a:fillRect/>
          </a:stretch>
        </p:blipFill>
        <p:spPr>
          <a:xfrm>
            <a:off x="5611483" y="1525032"/>
            <a:ext cx="6446807" cy="4449317"/>
          </a:xfrm>
        </p:spPr>
      </p:pic>
      <p:sp>
        <p:nvSpPr>
          <p:cNvPr id="11" name="TextBox 10">
            <a:extLst>
              <a:ext uri="{FF2B5EF4-FFF2-40B4-BE49-F238E27FC236}">
                <a16:creationId xmlns:a16="http://schemas.microsoft.com/office/drawing/2014/main" id="{20F144C0-2AB7-4A97-BCC1-D1F842501548}"/>
              </a:ext>
            </a:extLst>
          </p:cNvPr>
          <p:cNvSpPr txBox="1"/>
          <p:nvPr/>
        </p:nvSpPr>
        <p:spPr>
          <a:xfrm rot="10800000" flipV="1">
            <a:off x="1201050" y="1272797"/>
            <a:ext cx="2455653"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a:p>
            <a:pPr algn="l"/>
            <a:r>
              <a:rPr lang="en-US" dirty="0">
                <a:cs typeface="Calibri"/>
              </a:rPr>
              <a:t>Yoga</a:t>
            </a:r>
            <a:endParaRPr lang="en-US" dirty="0"/>
          </a:p>
          <a:p>
            <a:r>
              <a:rPr lang="en-US" dirty="0">
                <a:cs typeface="Calibri"/>
              </a:rPr>
              <a:t>Mantra</a:t>
            </a:r>
          </a:p>
          <a:p>
            <a:r>
              <a:rPr lang="en-US" dirty="0">
                <a:cs typeface="Calibri"/>
              </a:rPr>
              <a:t>Meditation </a:t>
            </a:r>
          </a:p>
          <a:p>
            <a:r>
              <a:rPr lang="en-US" dirty="0">
                <a:cs typeface="Calibri"/>
              </a:rPr>
              <a:t>Essential oils</a:t>
            </a:r>
          </a:p>
          <a:p>
            <a:r>
              <a:rPr lang="en-US" dirty="0">
                <a:cs typeface="Calibri"/>
              </a:rPr>
              <a:t>Crystals</a:t>
            </a:r>
          </a:p>
          <a:p>
            <a:r>
              <a:rPr lang="en-US" dirty="0">
                <a:cs typeface="Calibri"/>
              </a:rPr>
              <a:t>Sound frequencies</a:t>
            </a:r>
          </a:p>
          <a:p>
            <a:r>
              <a:rPr lang="en-US" dirty="0">
                <a:cs typeface="Calibri"/>
              </a:rPr>
              <a:t>Food/diet</a:t>
            </a:r>
          </a:p>
          <a:p>
            <a:r>
              <a:rPr lang="en-US" dirty="0">
                <a:cs typeface="Calibri"/>
              </a:rPr>
              <a:t>&amp; more </a:t>
            </a:r>
          </a:p>
          <a:p>
            <a:endParaRPr lang="en-US" dirty="0">
              <a:cs typeface="Calibri"/>
            </a:endParaRPr>
          </a:p>
        </p:txBody>
      </p:sp>
      <p:sp>
        <p:nvSpPr>
          <p:cNvPr id="12" name="TextBox 11">
            <a:extLst>
              <a:ext uri="{FF2B5EF4-FFF2-40B4-BE49-F238E27FC236}">
                <a16:creationId xmlns:a16="http://schemas.microsoft.com/office/drawing/2014/main" id="{A0884FB1-8328-4208-9BB7-7793C0ADFB27}"/>
              </a:ext>
            </a:extLst>
          </p:cNvPr>
          <p:cNvSpPr txBox="1"/>
          <p:nvPr/>
        </p:nvSpPr>
        <p:spPr>
          <a:xfrm>
            <a:off x="5786528" y="2177810"/>
            <a:ext cx="282946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What works for you?</a:t>
            </a:r>
          </a:p>
          <a:p>
            <a:r>
              <a:rPr lang="en-US" dirty="0">
                <a:cs typeface="Calibri"/>
              </a:rPr>
              <a:t>What methods haven't you tried? </a:t>
            </a:r>
          </a:p>
          <a:p>
            <a:r>
              <a:rPr lang="en-US" dirty="0">
                <a:cs typeface="Calibri"/>
              </a:rPr>
              <a:t>How do you feel when you have </a:t>
            </a:r>
            <a:r>
              <a:rPr lang="en-US" dirty="0" err="1">
                <a:cs typeface="Calibri"/>
              </a:rPr>
              <a:t>blocakages</a:t>
            </a:r>
            <a:r>
              <a:rPr lang="en-US" dirty="0">
                <a:cs typeface="Calibri"/>
              </a:rPr>
              <a:t>?</a:t>
            </a:r>
          </a:p>
          <a:p>
            <a:r>
              <a:rPr lang="en-US" dirty="0">
                <a:cs typeface="Calibri"/>
              </a:rPr>
              <a:t>How do you feel when in chakras  balanced? </a:t>
            </a:r>
          </a:p>
        </p:txBody>
      </p:sp>
      <p:sp>
        <p:nvSpPr>
          <p:cNvPr id="13" name="TextBox 12">
            <a:extLst>
              <a:ext uri="{FF2B5EF4-FFF2-40B4-BE49-F238E27FC236}">
                <a16:creationId xmlns:a16="http://schemas.microsoft.com/office/drawing/2014/main" id="{8880C356-05EE-41AF-954E-9DE26B1DAA54}"/>
              </a:ext>
            </a:extLst>
          </p:cNvPr>
          <p:cNvSpPr txBox="1"/>
          <p:nvPr/>
        </p:nvSpPr>
        <p:spPr>
          <a:xfrm>
            <a:off x="5153025" y="3629025"/>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dirty="0">
              <a:cs typeface="Calibri"/>
            </a:endParaRPr>
          </a:p>
        </p:txBody>
      </p:sp>
      <p:sp>
        <p:nvSpPr>
          <p:cNvPr id="14" name="TextBox 13">
            <a:extLst>
              <a:ext uri="{FF2B5EF4-FFF2-40B4-BE49-F238E27FC236}">
                <a16:creationId xmlns:a16="http://schemas.microsoft.com/office/drawing/2014/main" id="{0952A4EB-CABB-4862-A8E6-EEEC3FAE07EA}"/>
              </a:ext>
            </a:extLst>
          </p:cNvPr>
          <p:cNvSpPr txBox="1"/>
          <p:nvPr/>
        </p:nvSpPr>
        <p:spPr>
          <a:xfrm>
            <a:off x="2840966" y="4393721"/>
            <a:ext cx="724331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It is imperative that each of us take responsibility for our regular Maintenace and healing of our chakra system </a:t>
            </a:r>
          </a:p>
          <a:p>
            <a:r>
              <a:rPr lang="en-US" dirty="0">
                <a:ea typeface="+mn-lt"/>
                <a:cs typeface="+mn-lt"/>
              </a:rPr>
              <a:t>Healing comes from within</a:t>
            </a:r>
          </a:p>
        </p:txBody>
      </p:sp>
    </p:spTree>
    <p:extLst>
      <p:ext uri="{BB962C8B-B14F-4D97-AF65-F5344CB8AC3E}">
        <p14:creationId xmlns:p14="http://schemas.microsoft.com/office/powerpoint/2010/main" val="42079879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a:extLst>
              <a:ext uri="{FF2B5EF4-FFF2-40B4-BE49-F238E27FC236}">
                <a16:creationId xmlns:a16="http://schemas.microsoft.com/office/drawing/2014/main" id="{C932F0CB-CB92-41F5-81FB-972A82FB1805}"/>
              </a:ext>
            </a:extLst>
          </p:cNvPr>
          <p:cNvPicPr>
            <a:picLocks noChangeAspect="1"/>
          </p:cNvPicPr>
          <p:nvPr/>
        </p:nvPicPr>
        <p:blipFill rotWithShape="1">
          <a:blip r:embed="rId2"/>
          <a:srcRect t="14121" r="1" b="11906"/>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3" name="TextBox 2">
            <a:extLst>
              <a:ext uri="{FF2B5EF4-FFF2-40B4-BE49-F238E27FC236}">
                <a16:creationId xmlns:a16="http://schemas.microsoft.com/office/drawing/2014/main" id="{85B4762D-8DD1-47F3-8A5D-2829011E8E47}"/>
              </a:ext>
            </a:extLst>
          </p:cNvPr>
          <p:cNvSpPr txBox="1"/>
          <p:nvPr/>
        </p:nvSpPr>
        <p:spPr>
          <a:xfrm>
            <a:off x="-5751" y="8626"/>
            <a:ext cx="569055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4400" dirty="0">
              <a:solidFill>
                <a:schemeClr val="accent2"/>
              </a:solidFill>
              <a:cs typeface="Calibri"/>
            </a:endParaRPr>
          </a:p>
        </p:txBody>
      </p:sp>
      <p:sp>
        <p:nvSpPr>
          <p:cNvPr id="5" name="TextBox 4">
            <a:extLst>
              <a:ext uri="{FF2B5EF4-FFF2-40B4-BE49-F238E27FC236}">
                <a16:creationId xmlns:a16="http://schemas.microsoft.com/office/drawing/2014/main" id="{259137D4-FBFD-4032-A0E3-A5F192BACA27}"/>
              </a:ext>
            </a:extLst>
          </p:cNvPr>
          <p:cNvSpPr txBox="1"/>
          <p:nvPr/>
        </p:nvSpPr>
        <p:spPr>
          <a:xfrm>
            <a:off x="7713993" y="3429539"/>
            <a:ext cx="337580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800" dirty="0">
                <a:solidFill>
                  <a:srgbClr val="FF0000"/>
                </a:solidFill>
                <a:cs typeface="Calibri"/>
              </a:rPr>
              <a:t>Thank You</a:t>
            </a:r>
            <a:r>
              <a:rPr lang="en-US" sz="4800" dirty="0">
                <a:cs typeface="Calibri"/>
              </a:rPr>
              <a:t> </a:t>
            </a:r>
          </a:p>
        </p:txBody>
      </p:sp>
    </p:spTree>
    <p:extLst>
      <p:ext uri="{BB962C8B-B14F-4D97-AF65-F5344CB8AC3E}">
        <p14:creationId xmlns:p14="http://schemas.microsoft.com/office/powerpoint/2010/main" val="2731677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outdoor object&#10;&#10;Description automatically generated">
            <a:extLst>
              <a:ext uri="{FF2B5EF4-FFF2-40B4-BE49-F238E27FC236}">
                <a16:creationId xmlns:a16="http://schemas.microsoft.com/office/drawing/2014/main" id="{95FE8E3A-D482-46F4-BC05-618060127407}"/>
              </a:ext>
            </a:extLst>
          </p:cNvPr>
          <p:cNvPicPr>
            <a:picLocks noChangeAspect="1"/>
          </p:cNvPicPr>
          <p:nvPr/>
        </p:nvPicPr>
        <p:blipFill rotWithShape="1">
          <a:blip r:embed="rId2">
            <a:alphaModFix amt="50000"/>
            <a:extLst>
              <a:ext uri="{837473B0-CC2E-450A-ABE3-18F120FF3D39}">
                <a1611:picAttrSrcUrl xmlns:a1611="http://schemas.microsoft.com/office/drawing/2016/11/main" r:id="rId3"/>
              </a:ext>
            </a:extLst>
          </a:blip>
          <a:srcRect t="18256" b="6493"/>
          <a:stretch/>
        </p:blipFill>
        <p:spPr>
          <a:xfrm>
            <a:off x="20" y="1"/>
            <a:ext cx="12191980" cy="6857999"/>
          </a:xfrm>
          <a:prstGeom prst="rect">
            <a:avLst/>
          </a:prstGeom>
        </p:spPr>
      </p:pic>
      <p:sp>
        <p:nvSpPr>
          <p:cNvPr id="2" name="Title 1">
            <a:extLst>
              <a:ext uri="{FF2B5EF4-FFF2-40B4-BE49-F238E27FC236}">
                <a16:creationId xmlns:a16="http://schemas.microsoft.com/office/drawing/2014/main" id="{2FF0417D-E323-4C5C-B44D-A2F73AAA8490}"/>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cs typeface="Calibri Light"/>
              </a:rPr>
              <a:t>Let's Discuss</a:t>
            </a:r>
          </a:p>
        </p:txBody>
      </p:sp>
    </p:spTree>
    <p:extLst>
      <p:ext uri="{BB962C8B-B14F-4D97-AF65-F5344CB8AC3E}">
        <p14:creationId xmlns:p14="http://schemas.microsoft.com/office/powerpoint/2010/main" val="3372999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3BBF61F1-40C2-4A24-9EB4-B30835DB557A}"/>
              </a:ext>
            </a:extLst>
          </p:cNvPr>
          <p:cNvPicPr>
            <a:picLocks noChangeAspect="1"/>
          </p:cNvPicPr>
          <p:nvPr/>
        </p:nvPicPr>
        <p:blipFill rotWithShape="1">
          <a:blip r:embed="rId2">
            <a:alphaModFix amt="40000"/>
          </a:blip>
          <a:srcRect l="13881" r="16809"/>
          <a:stretch/>
        </p:blipFill>
        <p:spPr>
          <a:xfrm>
            <a:off x="20" y="10"/>
            <a:ext cx="8450297" cy="6857990"/>
          </a:xfrm>
          <a:prstGeom prst="rect">
            <a:avLst/>
          </a:prstGeom>
        </p:spPr>
      </p:pic>
      <p:sp>
        <p:nvSpPr>
          <p:cNvPr id="2" name="Title 1">
            <a:extLst>
              <a:ext uri="{FF2B5EF4-FFF2-40B4-BE49-F238E27FC236}">
                <a16:creationId xmlns:a16="http://schemas.microsoft.com/office/drawing/2014/main" id="{EB4E4F8F-E65A-4BC5-9E46-96BECD28642E}"/>
              </a:ext>
            </a:extLst>
          </p:cNvPr>
          <p:cNvSpPr>
            <a:spLocks noGrp="1"/>
          </p:cNvSpPr>
          <p:nvPr>
            <p:ph type="title"/>
          </p:nvPr>
        </p:nvSpPr>
        <p:spPr>
          <a:xfrm>
            <a:off x="838201" y="365125"/>
            <a:ext cx="5251316" cy="1627636"/>
          </a:xfrm>
        </p:spPr>
        <p:txBody>
          <a:bodyPr vert="horz" lIns="91440" tIns="45720" rIns="91440" bIns="45720" rtlCol="0" anchor="ctr">
            <a:noAutofit/>
          </a:bodyPr>
          <a:lstStyle/>
          <a:p>
            <a:r>
              <a:rPr lang="en-US" sz="3600" b="1" kern="1200">
                <a:solidFill>
                  <a:srgbClr val="FFC000"/>
                </a:solidFill>
                <a:latin typeface="+mj-lt"/>
                <a:ea typeface="+mj-ea"/>
                <a:cs typeface="+mj-cs"/>
              </a:rPr>
              <a:t>Everything is energy with its own vibrational frequency and everything is connected in the universe</a:t>
            </a:r>
            <a:endParaRPr lang="en-US" sz="3600" b="1" kern="1200">
              <a:solidFill>
                <a:srgbClr val="FFC000"/>
              </a:solidFill>
              <a:latin typeface="+mj-lt"/>
              <a:cs typeface="Calibri Light"/>
            </a:endParaRPr>
          </a:p>
        </p:txBody>
      </p:sp>
      <p:sp>
        <p:nvSpPr>
          <p:cNvPr id="17" name="Content Placeholder 16">
            <a:extLst>
              <a:ext uri="{FF2B5EF4-FFF2-40B4-BE49-F238E27FC236}">
                <a16:creationId xmlns:a16="http://schemas.microsoft.com/office/drawing/2014/main" id="{B8452798-4108-45E3-8C83-556B64D2573D}"/>
              </a:ext>
            </a:extLst>
          </p:cNvPr>
          <p:cNvSpPr>
            <a:spLocks noGrp="1"/>
          </p:cNvSpPr>
          <p:nvPr>
            <p:ph sz="half" idx="1"/>
          </p:nvPr>
        </p:nvSpPr>
        <p:spPr>
          <a:xfrm>
            <a:off x="1154502" y="3513747"/>
            <a:ext cx="4619621" cy="3957178"/>
          </a:xfrm>
        </p:spPr>
        <p:txBody>
          <a:bodyPr vert="horz" lIns="91440" tIns="45720" rIns="91440" bIns="45720" rtlCol="0">
            <a:normAutofit/>
          </a:bodyPr>
          <a:lstStyle/>
          <a:p>
            <a:endParaRPr lang="en-US" sz="2000">
              <a:solidFill>
                <a:srgbClr val="FFFFFF"/>
              </a:solidFill>
            </a:endParaRPr>
          </a:p>
        </p:txBody>
      </p:sp>
      <p:pic>
        <p:nvPicPr>
          <p:cNvPr id="6" name="Picture 14">
            <a:extLst>
              <a:ext uri="{FF2B5EF4-FFF2-40B4-BE49-F238E27FC236}">
                <a16:creationId xmlns:a16="http://schemas.microsoft.com/office/drawing/2014/main" id="{D83E8D25-2FEB-4F5A-9B75-302DAD5C08C3}"/>
              </a:ext>
            </a:extLst>
          </p:cNvPr>
          <p:cNvPicPr>
            <a:picLocks noGrp="1" noChangeAspect="1"/>
          </p:cNvPicPr>
          <p:nvPr>
            <p:ph sz="half" idx="2"/>
          </p:nvPr>
        </p:nvPicPr>
        <p:blipFill rotWithShape="1">
          <a:blip r:embed="rId3"/>
          <a:srcRect l="4358" r="31954"/>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90420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A picture containing bubble, mosquito net, laser, light&#10;&#10;Description automatically generated">
            <a:extLst>
              <a:ext uri="{FF2B5EF4-FFF2-40B4-BE49-F238E27FC236}">
                <a16:creationId xmlns:a16="http://schemas.microsoft.com/office/drawing/2014/main" id="{5D7215DB-DA4A-42EA-8702-0C0E2174F4F9}"/>
              </a:ext>
            </a:extLst>
          </p:cNvPr>
          <p:cNvPicPr>
            <a:picLocks noChangeAspect="1"/>
          </p:cNvPicPr>
          <p:nvPr/>
        </p:nvPicPr>
        <p:blipFill rotWithShape="1">
          <a:blip r:embed="rId2">
            <a:alphaModFix amt="50000"/>
          </a:blip>
          <a:srcRect/>
          <a:stretch/>
        </p:blipFill>
        <p:spPr>
          <a:xfrm>
            <a:off x="20" y="1"/>
            <a:ext cx="12191980" cy="6857999"/>
          </a:xfrm>
          <a:prstGeom prst="rect">
            <a:avLst/>
          </a:prstGeom>
        </p:spPr>
      </p:pic>
      <p:sp>
        <p:nvSpPr>
          <p:cNvPr id="2" name="TextBox 1">
            <a:extLst>
              <a:ext uri="{FF2B5EF4-FFF2-40B4-BE49-F238E27FC236}">
                <a16:creationId xmlns:a16="http://schemas.microsoft.com/office/drawing/2014/main" id="{F0301F6E-F46B-47DF-AF51-FBFDE50E015B}"/>
              </a:ext>
            </a:extLst>
          </p:cNvPr>
          <p:cNvSpPr txBox="1"/>
          <p:nvPr/>
        </p:nvSpPr>
        <p:spPr>
          <a:xfrm>
            <a:off x="1524000" y="1122362"/>
            <a:ext cx="9144000" cy="290051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en-US" sz="6000" b="1">
                <a:solidFill>
                  <a:srgbClr val="FFC000"/>
                </a:solidFill>
                <a:latin typeface="+mj-lt"/>
                <a:ea typeface="+mj-ea"/>
                <a:cs typeface="+mj-cs"/>
              </a:rPr>
              <a:t>This energy has many names, for example: CHI,PRANA, LIFE FORCE etc.</a:t>
            </a:r>
            <a:endParaRPr lang="en-US" sz="6000" b="1">
              <a:solidFill>
                <a:srgbClr val="FFC000"/>
              </a:solidFill>
              <a:latin typeface="+mj-lt"/>
              <a:ea typeface="+mj-ea"/>
              <a:cs typeface="Calibri Light"/>
            </a:endParaRPr>
          </a:p>
        </p:txBody>
      </p:sp>
    </p:spTree>
    <p:extLst>
      <p:ext uri="{BB962C8B-B14F-4D97-AF65-F5344CB8AC3E}">
        <p14:creationId xmlns:p14="http://schemas.microsoft.com/office/powerpoint/2010/main" val="3193246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A picture containing silhouette&#10;&#10;Description automatically generated">
            <a:extLst>
              <a:ext uri="{FF2B5EF4-FFF2-40B4-BE49-F238E27FC236}">
                <a16:creationId xmlns:a16="http://schemas.microsoft.com/office/drawing/2014/main" id="{18E572DA-0303-4E17-990B-B0C83345E30C}"/>
              </a:ext>
            </a:extLst>
          </p:cNvPr>
          <p:cNvPicPr>
            <a:picLocks noChangeAspect="1"/>
          </p:cNvPicPr>
          <p:nvPr/>
        </p:nvPicPr>
        <p:blipFill rotWithShape="1">
          <a:blip r:embed="rId2"/>
          <a:srcRect/>
          <a:stretch/>
        </p:blipFill>
        <p:spPr>
          <a:xfrm>
            <a:off x="20" y="10"/>
            <a:ext cx="12191980" cy="6857990"/>
          </a:xfrm>
          <a:prstGeom prst="rect">
            <a:avLst/>
          </a:prstGeom>
        </p:spPr>
      </p:pic>
      <p:sp>
        <p:nvSpPr>
          <p:cNvPr id="18"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extBox 2">
            <a:extLst>
              <a:ext uri="{FF2B5EF4-FFF2-40B4-BE49-F238E27FC236}">
                <a16:creationId xmlns:a16="http://schemas.microsoft.com/office/drawing/2014/main" id="{B641036E-0DB7-42C2-986E-2CE3AF5361B1}"/>
              </a:ext>
            </a:extLst>
          </p:cNvPr>
          <p:cNvSpPr txBox="1"/>
          <p:nvPr/>
        </p:nvSpPr>
        <p:spPr>
          <a:xfrm>
            <a:off x="8022021" y="3231931"/>
            <a:ext cx="3852041" cy="1834056"/>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lnSpc>
                <a:spcPct val="90000"/>
              </a:lnSpc>
              <a:spcBef>
                <a:spcPct val="0"/>
              </a:spcBef>
              <a:spcAft>
                <a:spcPts val="600"/>
              </a:spcAft>
            </a:pPr>
            <a:r>
              <a:rPr lang="en-US" sz="3700" b="1">
                <a:latin typeface="+mj-lt"/>
                <a:ea typeface="+mj-ea"/>
                <a:cs typeface="+mj-cs"/>
              </a:rPr>
              <a:t>Our Aura-the layers of our human energy body</a:t>
            </a:r>
            <a:endParaRPr lang="en-US" sz="3700">
              <a:latin typeface="+mj-lt"/>
              <a:ea typeface="+mj-ea"/>
              <a:cs typeface="+mj-cs"/>
            </a:endParaRPr>
          </a:p>
        </p:txBody>
      </p:sp>
      <p:cxnSp>
        <p:nvCxnSpPr>
          <p:cNvPr id="20" name="Straight Connector 19">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8322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301D0B-79E9-4DAF-8530-C9ABE9FBB518}"/>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sz="4400"/>
              <a:t>AURA</a:t>
            </a:r>
          </a:p>
        </p:txBody>
      </p:sp>
      <p:sp>
        <p:nvSpPr>
          <p:cNvPr id="4" name="Text Placeholder 3">
            <a:extLst>
              <a:ext uri="{FF2B5EF4-FFF2-40B4-BE49-F238E27FC236}">
                <a16:creationId xmlns:a16="http://schemas.microsoft.com/office/drawing/2014/main" id="{B199173B-EA18-49C6-945E-5FD9D6978CE9}"/>
              </a:ext>
            </a:extLst>
          </p:cNvPr>
          <p:cNvSpPr>
            <a:spLocks noGrp="1"/>
          </p:cNvSpPr>
          <p:nvPr>
            <p:ph type="body" sz="half" idx="2"/>
          </p:nvPr>
        </p:nvSpPr>
        <p:spPr>
          <a:xfrm>
            <a:off x="737558" y="1643184"/>
            <a:ext cx="4619621" cy="3843666"/>
          </a:xfrm>
        </p:spPr>
        <p:txBody>
          <a:bodyPr vert="horz" lIns="91440" tIns="45720" rIns="91440" bIns="45720" rtlCol="0" anchor="t">
            <a:noAutofit/>
          </a:bodyPr>
          <a:lstStyle/>
          <a:p>
            <a:pPr indent="-228600">
              <a:buFont typeface="Arial" panose="020B0604020202020204" pitchFamily="34" charset="0"/>
              <a:buChar char="•"/>
            </a:pPr>
            <a:r>
              <a:rPr lang="en-US" sz="2000" dirty="0"/>
              <a:t>7 layers</a:t>
            </a:r>
            <a:endParaRPr lang="en-US" sz="2000">
              <a:cs typeface="Calibri"/>
            </a:endParaRPr>
          </a:p>
          <a:p>
            <a:pPr indent="-228600">
              <a:buFont typeface="Arial" panose="020B0604020202020204" pitchFamily="34" charset="0"/>
              <a:buChar char="•"/>
            </a:pPr>
            <a:r>
              <a:rPr lang="en-US" sz="2000" dirty="0"/>
              <a:t>Egg shaped</a:t>
            </a:r>
            <a:endParaRPr lang="en-US" sz="2000" dirty="0">
              <a:cs typeface="Calibri"/>
            </a:endParaRPr>
          </a:p>
          <a:p>
            <a:pPr indent="-228600">
              <a:buFont typeface="Arial" panose="020B0604020202020204" pitchFamily="34" charset="0"/>
              <a:buChar char="•"/>
            </a:pPr>
            <a:r>
              <a:rPr lang="en-US" sz="2000" dirty="0"/>
              <a:t>1-etheric body-5 senses-touch feeling</a:t>
            </a:r>
            <a:endParaRPr lang="en-US" sz="2000">
              <a:cs typeface="Calibri"/>
            </a:endParaRPr>
          </a:p>
          <a:p>
            <a:pPr indent="-228600">
              <a:buFont typeface="Arial" panose="020B0604020202020204" pitchFamily="34" charset="0"/>
              <a:buChar char="•"/>
            </a:pPr>
            <a:r>
              <a:rPr lang="en-US" sz="2000" dirty="0"/>
              <a:t>2-emotional body-either light or dirty clouds</a:t>
            </a:r>
            <a:endParaRPr lang="en-US" sz="2000">
              <a:cs typeface="Calibri"/>
            </a:endParaRPr>
          </a:p>
          <a:p>
            <a:pPr indent="-228600">
              <a:buFont typeface="Arial" panose="020B0604020202020204" pitchFamily="34" charset="0"/>
              <a:buChar char="•"/>
            </a:pPr>
            <a:r>
              <a:rPr lang="en-US" sz="2000" dirty="0"/>
              <a:t>3-mental body-rational world concepts-physical body</a:t>
            </a:r>
            <a:endParaRPr lang="en-US" sz="2000">
              <a:cs typeface="Calibri"/>
            </a:endParaRPr>
          </a:p>
          <a:p>
            <a:pPr indent="-228600">
              <a:buFont typeface="Arial" panose="020B0604020202020204" pitchFamily="34" charset="0"/>
              <a:buChar char="•"/>
            </a:pPr>
            <a:r>
              <a:rPr lang="en-US" sz="2000" dirty="0"/>
              <a:t>4-astral mental body-higher body, merge with others</a:t>
            </a:r>
            <a:endParaRPr lang="en-US" sz="2000">
              <a:cs typeface="Calibri"/>
            </a:endParaRPr>
          </a:p>
          <a:p>
            <a:pPr indent="-228600">
              <a:buFont typeface="Arial" panose="020B0604020202020204" pitchFamily="34" charset="0"/>
              <a:buChar char="•"/>
            </a:pPr>
            <a:r>
              <a:rPr lang="en-US" sz="2000" dirty="0"/>
              <a:t>5-spiritual/etheric body-associated with divine will</a:t>
            </a:r>
            <a:endParaRPr lang="en-US" sz="2000">
              <a:cs typeface="Calibri"/>
            </a:endParaRPr>
          </a:p>
          <a:p>
            <a:pPr indent="-228600">
              <a:buFont typeface="Arial" panose="020B0604020202020204" pitchFamily="34" charset="0"/>
              <a:buChar char="•"/>
            </a:pPr>
            <a:r>
              <a:rPr lang="en-US" sz="2000" dirty="0"/>
              <a:t>6-causal body-we experience the spirit world</a:t>
            </a:r>
            <a:endParaRPr lang="en-US" sz="2000">
              <a:cs typeface="Calibri"/>
            </a:endParaRPr>
          </a:p>
          <a:p>
            <a:pPr indent="-228600">
              <a:buFont typeface="Arial" panose="020B0604020202020204" pitchFamily="34" charset="0"/>
              <a:buChar char="•"/>
            </a:pPr>
            <a:r>
              <a:rPr lang="en-US" sz="2000" dirty="0"/>
              <a:t>7-ketheric body-higher truth, super consciousness</a:t>
            </a:r>
            <a:endParaRPr lang="en-US" sz="2000" dirty="0" err="1">
              <a:cs typeface="Calibri"/>
            </a:endParaRPr>
          </a:p>
        </p:txBody>
      </p:sp>
      <p:pic>
        <p:nvPicPr>
          <p:cNvPr id="5" name="Picture 5" descr="A picture containing blur&#10;&#10;Description automatically generated">
            <a:extLst>
              <a:ext uri="{FF2B5EF4-FFF2-40B4-BE49-F238E27FC236}">
                <a16:creationId xmlns:a16="http://schemas.microsoft.com/office/drawing/2014/main" id="{7FD05A63-3C67-4163-9E47-A931D2B5D6E5}"/>
              </a:ext>
            </a:extLst>
          </p:cNvPr>
          <p:cNvPicPr>
            <a:picLocks noGrp="1" noChangeAspect="1"/>
          </p:cNvPicPr>
          <p:nvPr>
            <p:ph type="pic" idx="1"/>
          </p:nvPr>
        </p:nvPicPr>
        <p:blipFill rotWithShape="1">
          <a:blip r:embed="rId2"/>
          <a:srcRect l="2734" r="198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938665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4AE70140-EC29-4F76-BE90-DE42D1C0BE25}"/>
              </a:ext>
            </a:extLst>
          </p:cNvPr>
          <p:cNvPicPr>
            <a:picLocks noChangeAspect="1"/>
          </p:cNvPicPr>
          <p:nvPr/>
        </p:nvPicPr>
        <p:blipFill>
          <a:blip r:embed="rId2"/>
          <a:stretch>
            <a:fillRect/>
          </a:stretch>
        </p:blipFill>
        <p:spPr>
          <a:xfrm>
            <a:off x="643467" y="668539"/>
            <a:ext cx="9240039" cy="5520923"/>
          </a:xfrm>
          <a:prstGeom prst="rect">
            <a:avLst/>
          </a:prstGeom>
        </p:spPr>
      </p:pic>
      <p:sp>
        <p:nvSpPr>
          <p:cNvPr id="9" name="Freeform: Shape 8">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Tree>
    <p:extLst>
      <p:ext uri="{BB962C8B-B14F-4D97-AF65-F5344CB8AC3E}">
        <p14:creationId xmlns:p14="http://schemas.microsoft.com/office/powerpoint/2010/main" val="2459493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48</Slides>
  <Notes>0</Notes>
  <HiddenSlides>0</HiddenSlide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The Chakras  presented by Christopher Loggains</vt:lpstr>
      <vt:lpstr>The Human Body is our vehicle &amp; home while living on the 3D earth plane</vt:lpstr>
      <vt:lpstr>All aspects of our physical being are connected with the 5 senses creating our life experiences.</vt:lpstr>
      <vt:lpstr>Everything is energy with its own vibrational frequency and everything is connected in the universe</vt:lpstr>
      <vt:lpstr>PowerPoint Presentation</vt:lpstr>
      <vt:lpstr>PowerPoint Presentation</vt:lpstr>
      <vt:lpstr>AURA</vt:lpstr>
      <vt:lpstr>PowerPoint Presentation</vt:lpstr>
      <vt:lpstr>What is a Chakra???</vt:lpstr>
      <vt:lpstr>PowerPoint Presentation</vt:lpstr>
      <vt:lpstr>PowerPoint Presentation</vt:lpstr>
      <vt:lpstr>PowerPoint Presentation</vt:lpstr>
      <vt:lpstr>The Root chakra</vt:lpstr>
      <vt:lpstr>The Root Chakra/Base Chakra</vt:lpstr>
      <vt:lpstr>The Root Chakra/Base Chakra </vt:lpstr>
      <vt:lpstr>The Root/Base Chakra</vt:lpstr>
      <vt:lpstr>The Root/Base Chakra</vt:lpstr>
      <vt:lpstr>The Root /Base Chakra </vt:lpstr>
      <vt:lpstr>The Sacral Chakra </vt:lpstr>
      <vt:lpstr>The Sacral Chakra</vt:lpstr>
      <vt:lpstr>The Sacral Chakra </vt:lpstr>
      <vt:lpstr>The Sacral Chakra </vt:lpstr>
      <vt:lpstr>The Sacral Chakra</vt:lpstr>
      <vt:lpstr>The Solar Plexus Chakra</vt:lpstr>
      <vt:lpstr>The Solar Plexus Chakra</vt:lpstr>
      <vt:lpstr>The Solar Plexus Chakra </vt:lpstr>
      <vt:lpstr>The Solar Plexus Chakra</vt:lpstr>
      <vt:lpstr>The Heart Chakra</vt:lpstr>
      <vt:lpstr>The Heart Chakra</vt:lpstr>
      <vt:lpstr>The Heart Chakra</vt:lpstr>
      <vt:lpstr>The Heart Chakra</vt:lpstr>
      <vt:lpstr>The Throat Chakra</vt:lpstr>
      <vt:lpstr>The Throat Chakra</vt:lpstr>
      <vt:lpstr>The Throat Chakra</vt:lpstr>
      <vt:lpstr>The Throat Chakra</vt:lpstr>
      <vt:lpstr>The Throat Chakra</vt:lpstr>
      <vt:lpstr>The Brow Chakra/Third Eye</vt:lpstr>
      <vt:lpstr>The Brow Chakra/Third eye</vt:lpstr>
      <vt:lpstr>The Brow Chakra/Third eye</vt:lpstr>
      <vt:lpstr>The Brow Chakra/Third eye</vt:lpstr>
      <vt:lpstr>The Brow Chakra/Third eye</vt:lpstr>
      <vt:lpstr>The Crown Chakra</vt:lpstr>
      <vt:lpstr>The Crown Chakra</vt:lpstr>
      <vt:lpstr>The Crown Chakra </vt:lpstr>
      <vt:lpstr>Healing/Balancing/Activating</vt:lpstr>
      <vt:lpstr>PowerPoint Presentation</vt:lpstr>
      <vt:lpstr>Let's Discuss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2285</cp:revision>
  <dcterms:created xsi:type="dcterms:W3CDTF">2013-07-15T20:26:40Z</dcterms:created>
  <dcterms:modified xsi:type="dcterms:W3CDTF">2021-03-07T06:52:02Z</dcterms:modified>
</cp:coreProperties>
</file>