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9" r:id="rId3"/>
    <p:sldId id="289" r:id="rId4"/>
    <p:sldId id="288" r:id="rId5"/>
    <p:sldId id="290" r:id="rId6"/>
    <p:sldId id="291" r:id="rId7"/>
    <p:sldId id="292" r:id="rId8"/>
    <p:sldId id="293" r:id="rId9"/>
    <p:sldId id="294" r:id="rId10"/>
    <p:sldId id="295" r:id="rId11"/>
    <p:sldId id="274" r:id="rId12"/>
    <p:sldId id="257" r:id="rId13"/>
    <p:sldId id="282" r:id="rId14"/>
    <p:sldId id="285" r:id="rId15"/>
    <p:sldId id="286" r:id="rId16"/>
    <p:sldId id="287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1"/>
    <p:restoredTop sz="94681"/>
  </p:normalViewPr>
  <p:slideViewPr>
    <p:cSldViewPr snapToGrid="0" snapToObjects="1">
      <p:cViewPr varScale="1">
        <p:scale>
          <a:sx n="157" d="100"/>
          <a:sy n="157" d="100"/>
        </p:scale>
        <p:origin x="69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C2FF-B39D-0246-B8C9-99DA23715723}" type="datetimeFigureOut">
              <a:rPr lang="en-US" smtClean="0"/>
              <a:pPr/>
              <a:t>4/23/22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B01F3-E26E-9845-A60A-63E4006722C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Cardinal Walter Kasper: </a:t>
            </a:r>
            <a:r>
              <a:rPr lang="en-I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Church was not yet “mature enough” for women’s ordination. Does the ban on discussing WO still exist?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B01F3-E26E-9845-A60A-63E4006722C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17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Pyramid structure of Command and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B01F3-E26E-9845-A60A-63E4006722C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56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Pope Francis has proposed an “inverted pyramid” where the pose and bishops serve the people of God. We need to find new structures for this inverted </a:t>
            </a:r>
            <a:r>
              <a:rPr lang="en-US" dirty="0" err="1"/>
              <a:t>opyramid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B01F3-E26E-9845-A60A-63E4006722C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985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I drew this up in 2028 after 5 years of Pope Francis his score was 21%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B01F3-E26E-9845-A60A-63E4006722C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9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Acolytes and Lectors formally approved many decades after they became widespread in many countries. Amazon Synod – tiny steps forward.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B01F3-E26E-9845-A60A-63E4006722C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163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B01F3-E26E-9845-A60A-63E4006722C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46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bishops remain princes of the church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B01F3-E26E-9845-A60A-63E4006722C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5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A8D4-CE19-E241-A58A-563D8A6BCB0F}" type="datetimeFigureOut">
              <a:rPr lang="en-US" smtClean="0"/>
              <a:pPr/>
              <a:t>4/23/22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83D3-1F00-FD45-9104-501C4CD32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A8D4-CE19-E241-A58A-563D8A6BCB0F}" type="datetimeFigureOut">
              <a:rPr lang="en-US" smtClean="0"/>
              <a:pPr/>
              <a:t>4/23/22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83D3-1F00-FD45-9104-501C4CD32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A8D4-CE19-E241-A58A-563D8A6BCB0F}" type="datetimeFigureOut">
              <a:rPr lang="en-US" smtClean="0"/>
              <a:pPr/>
              <a:t>4/23/22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83D3-1F00-FD45-9104-501C4CD32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A8D4-CE19-E241-A58A-563D8A6BCB0F}" type="datetimeFigureOut">
              <a:rPr lang="en-US" smtClean="0"/>
              <a:pPr/>
              <a:t>4/23/22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83D3-1F00-FD45-9104-501C4CD32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A8D4-CE19-E241-A58A-563D8A6BCB0F}" type="datetimeFigureOut">
              <a:rPr lang="en-US" smtClean="0"/>
              <a:pPr/>
              <a:t>4/23/22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83D3-1F00-FD45-9104-501C4CD32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A8D4-CE19-E241-A58A-563D8A6BCB0F}" type="datetimeFigureOut">
              <a:rPr lang="en-US" smtClean="0"/>
              <a:pPr/>
              <a:t>4/23/22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83D3-1F00-FD45-9104-501C4CD32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A8D4-CE19-E241-A58A-563D8A6BCB0F}" type="datetimeFigureOut">
              <a:rPr lang="en-US" smtClean="0"/>
              <a:pPr/>
              <a:t>4/23/22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83D3-1F00-FD45-9104-501C4CD32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A8D4-CE19-E241-A58A-563D8A6BCB0F}" type="datetimeFigureOut">
              <a:rPr lang="en-US" smtClean="0"/>
              <a:pPr/>
              <a:t>4/23/22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83D3-1F00-FD45-9104-501C4CD32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A8D4-CE19-E241-A58A-563D8A6BCB0F}" type="datetimeFigureOut">
              <a:rPr lang="en-US" smtClean="0"/>
              <a:pPr/>
              <a:t>4/23/22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83D3-1F00-FD45-9104-501C4CD32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A8D4-CE19-E241-A58A-563D8A6BCB0F}" type="datetimeFigureOut">
              <a:rPr lang="en-US" smtClean="0"/>
              <a:pPr/>
              <a:t>4/23/22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83D3-1F00-FD45-9104-501C4CD32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0A8D4-CE19-E241-A58A-563D8A6BCB0F}" type="datetimeFigureOut">
              <a:rPr lang="en-US" smtClean="0"/>
              <a:pPr/>
              <a:t>4/23/22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83D3-1F00-FD45-9104-501C4CD32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0A8D4-CE19-E241-A58A-563D8A6BCB0F}" type="datetimeFigureOut">
              <a:rPr lang="en-US" smtClean="0"/>
              <a:pPr/>
              <a:t>4/23/22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283D3-1F00-FD45-9104-501C4CD32EF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5311"/>
            <a:ext cx="7772400" cy="1756506"/>
          </a:xfrm>
        </p:spPr>
        <p:txBody>
          <a:bodyPr>
            <a:noAutofit/>
          </a:bodyPr>
          <a:lstStyle/>
          <a:p>
            <a:br>
              <a:rPr lang="en-GB" sz="6000" b="1" dirty="0"/>
            </a:br>
            <a:br>
              <a:rPr lang="en-GB" sz="6000" b="1" dirty="0"/>
            </a:br>
            <a:br>
              <a:rPr lang="en-GB" sz="6000" b="1" dirty="0"/>
            </a:br>
            <a:br>
              <a:rPr lang="en-GB" sz="6000" b="1" dirty="0"/>
            </a:br>
            <a:r>
              <a:rPr lang="en-GB" sz="6000" b="1" dirty="0"/>
              <a:t>Vi </a:t>
            </a:r>
            <a:r>
              <a:rPr lang="en-GB" sz="6000" b="1" dirty="0" err="1"/>
              <a:t>Är</a:t>
            </a:r>
            <a:r>
              <a:rPr lang="en-GB" sz="6000" b="1" dirty="0"/>
              <a:t> </a:t>
            </a:r>
            <a:r>
              <a:rPr lang="en-GB" sz="6000" b="1" dirty="0" err="1"/>
              <a:t>Kyrka</a:t>
            </a:r>
            <a:r>
              <a:rPr lang="en-GB" sz="6000" b="1" dirty="0"/>
              <a:t> - Sverige 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1818"/>
            <a:ext cx="6400800" cy="3397598"/>
          </a:xfrm>
        </p:spPr>
        <p:txBody>
          <a:bodyPr>
            <a:normAutofit fontScale="70000" lnSpcReduction="20000"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Colm Holmes </a:t>
            </a:r>
          </a:p>
          <a:p>
            <a:r>
              <a:rPr lang="en-US" dirty="0">
                <a:solidFill>
                  <a:schemeClr val="tx1"/>
                </a:solidFill>
              </a:rPr>
              <a:t>We Are Church International</a:t>
            </a:r>
          </a:p>
          <a:p>
            <a:r>
              <a:rPr lang="en-US" dirty="0">
                <a:solidFill>
                  <a:schemeClr val="tx1"/>
                </a:solidFill>
              </a:rPr>
              <a:t>27 April 2022</a:t>
            </a:r>
          </a:p>
          <a:p>
            <a:endParaRPr lang="en-GB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163C60-4B53-270F-5E31-351EAF881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36" y="910618"/>
            <a:ext cx="5718727" cy="14751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0B871-3E18-85EC-A67E-C55CD8642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5A54A6-6721-3211-C5D1-D7F3032203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035" y="4530904"/>
            <a:ext cx="6519183" cy="16896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40875C-28DF-3D88-1565-33155E846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420" y="1524391"/>
            <a:ext cx="4818411" cy="270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48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Catholic Church Hierarchy</a:t>
            </a:r>
          </a:p>
        </p:txBody>
      </p:sp>
      <p:pic>
        <p:nvPicPr>
          <p:cNvPr id="4" name="Content Placeholder 3" descr="Screen Shot 2019-07-12 at 12.54.15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9720" r="-19720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436"/>
          </a:xfrm>
        </p:spPr>
        <p:txBody>
          <a:bodyPr>
            <a:normAutofit fontScale="90000"/>
          </a:bodyPr>
          <a:lstStyle/>
          <a:p>
            <a:r>
              <a:rPr lang="en-US" dirty="0"/>
              <a:t>Pope Francis’ Inverted Pyramid</a:t>
            </a:r>
          </a:p>
        </p:txBody>
      </p:sp>
      <p:pic>
        <p:nvPicPr>
          <p:cNvPr id="4" name="Content Placeholder 3" descr="Screen Shot 2018-07-19 at 15.33.14.png"/>
          <p:cNvPicPr>
            <a:picLocks noGrp="1" noChangeAspect="1"/>
          </p:cNvPicPr>
          <p:nvPr>
            <p:ph idx="1"/>
          </p:nvPr>
        </p:nvPicPr>
        <p:blipFill>
          <a:blip r:embed="rId3"/>
          <a:srcRect l="-36138" r="-36138"/>
          <a:stretch>
            <a:fillRect/>
          </a:stretch>
        </p:blipFill>
        <p:spPr>
          <a:xfrm>
            <a:off x="457200" y="1500864"/>
            <a:ext cx="8229600" cy="462529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73A90-6B90-E34A-AC57-EC186E2FF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 Year scorecard for Pope Francis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D73D5-E3C9-F74A-AA89-138C0F41E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E" dirty="0"/>
              <a:t>	</a:t>
            </a:r>
            <a:r>
              <a:rPr lang="en-US" b="1" dirty="0"/>
              <a:t>Heading							             Score	      Maximum</a:t>
            </a:r>
            <a:r>
              <a:rPr lang="en-US" dirty="0"/>
              <a:t> </a:t>
            </a:r>
            <a:endParaRPr lang="en-IE" dirty="0"/>
          </a:p>
          <a:p>
            <a:pPr marL="0" lvl="0" indent="0">
              <a:buNone/>
            </a:pPr>
            <a:r>
              <a:rPr lang="en-US" dirty="0"/>
              <a:t>1. A Church for the Poor &amp; </a:t>
            </a:r>
            <a:r>
              <a:rPr lang="en-US" dirty="0" err="1"/>
              <a:t>Marginalised</a:t>
            </a:r>
            <a:r>
              <a:rPr lang="en-US" dirty="0"/>
              <a:t>		    	5		10</a:t>
            </a:r>
          </a:p>
          <a:p>
            <a:pPr marL="0" lvl="0" indent="0">
              <a:buNone/>
            </a:pPr>
            <a:r>
              <a:rPr lang="en-US" dirty="0"/>
              <a:t>2. Climate &amp; Environment						7		10</a:t>
            </a:r>
            <a:endParaRPr lang="en-IE" dirty="0"/>
          </a:p>
          <a:p>
            <a:pPr marL="0" lvl="0" indent="0">
              <a:buNone/>
            </a:pPr>
            <a:r>
              <a:rPr lang="en-US" dirty="0"/>
              <a:t>3. New Structures with Lay Leadership		    		1		10</a:t>
            </a:r>
            <a:endParaRPr lang="en-IE" dirty="0"/>
          </a:p>
          <a:p>
            <a:pPr marL="0" lvl="0" indent="0">
              <a:buNone/>
            </a:pPr>
            <a:r>
              <a:rPr lang="en-IE" dirty="0"/>
              <a:t>4. </a:t>
            </a:r>
            <a:r>
              <a:rPr lang="en-US" dirty="0"/>
              <a:t>Women in all Ministries				    		0		10</a:t>
            </a:r>
            <a:endParaRPr lang="en-IE" dirty="0"/>
          </a:p>
          <a:p>
            <a:pPr marL="0" lvl="0" indent="0">
              <a:buNone/>
            </a:pPr>
            <a:r>
              <a:rPr lang="en-US" dirty="0"/>
              <a:t>5. Effective Clerical Abuse Processes in all countries	2		  5</a:t>
            </a:r>
            <a:endParaRPr lang="en-IE" dirty="0"/>
          </a:p>
          <a:p>
            <a:pPr marL="0" lvl="0" indent="0">
              <a:buNone/>
            </a:pPr>
            <a:r>
              <a:rPr lang="en-US" dirty="0"/>
              <a:t>6. Clerical abuse cover ups brought to justice		1		  5</a:t>
            </a:r>
            <a:endParaRPr lang="en-IE" dirty="0"/>
          </a:p>
          <a:p>
            <a:pPr marL="0" lvl="0" indent="0">
              <a:buNone/>
            </a:pPr>
            <a:r>
              <a:rPr lang="en-US" dirty="0"/>
              <a:t>7. Contraception for Family Planning				1		  5</a:t>
            </a:r>
            <a:endParaRPr lang="en-IE" dirty="0"/>
          </a:p>
          <a:p>
            <a:pPr marL="0" lvl="0" indent="0">
              <a:buNone/>
            </a:pPr>
            <a:r>
              <a:rPr lang="en-US" dirty="0"/>
              <a:t>8. Welcome for LGBT people						1		10</a:t>
            </a:r>
            <a:endParaRPr lang="en-IE" dirty="0"/>
          </a:p>
          <a:p>
            <a:pPr marL="0" lvl="0" indent="0">
              <a:buNone/>
            </a:pPr>
            <a:r>
              <a:rPr lang="en-US" dirty="0"/>
              <a:t>9. Transparent Financial reporting					2		10</a:t>
            </a:r>
            <a:endParaRPr lang="en-IE" dirty="0"/>
          </a:p>
          <a:p>
            <a:pPr marL="0" lvl="0" indent="0">
              <a:buNone/>
            </a:pPr>
            <a:r>
              <a:rPr lang="en-US" dirty="0"/>
              <a:t>10. Welcome for divorced and remarried			1		  5</a:t>
            </a:r>
            <a:endParaRPr lang="en-IE" dirty="0"/>
          </a:p>
          <a:p>
            <a:pPr marL="0" lvl="0" indent="0">
              <a:buNone/>
            </a:pPr>
            <a:r>
              <a:rPr lang="en-US" dirty="0"/>
              <a:t>11. Intercommunion with Christian churches		1		10</a:t>
            </a:r>
            <a:endParaRPr lang="en-IE" dirty="0"/>
          </a:p>
          <a:p>
            <a:pPr marL="0" lvl="0" indent="0">
              <a:buNone/>
            </a:pPr>
            <a:r>
              <a:rPr lang="en-US" dirty="0"/>
              <a:t>12. Married Priests								4		10</a:t>
            </a:r>
            <a:endParaRPr lang="en-IE" dirty="0"/>
          </a:p>
          <a:p>
            <a:pPr marL="0" indent="0">
              <a:buNone/>
            </a:pPr>
            <a:r>
              <a:rPr lang="en-US" dirty="0"/>
              <a:t>___________________________________________________________</a:t>
            </a:r>
            <a:endParaRPr lang="en-IE" dirty="0"/>
          </a:p>
          <a:p>
            <a:pPr marL="0" lvl="0" indent="0">
              <a:buNone/>
            </a:pPr>
            <a:r>
              <a:rPr lang="en-US" b="1" dirty="0"/>
              <a:t>    		TOTALS					           	       26	        100</a:t>
            </a:r>
          </a:p>
          <a:p>
            <a:pPr marL="0" lvl="0" indent="0">
              <a:buNone/>
            </a:pPr>
            <a:r>
              <a:rPr lang="en-US" b="1" dirty="0"/>
              <a:t>===========================================================</a:t>
            </a:r>
            <a:endParaRPr lang="en-I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4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5AE5-5A31-8548-A55F-6E7EAA6ED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80 – 20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5AB7E-60E8-4A4B-AA20-5E1A41EB58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Are Church has promoted our 5 Goals for reform in our church for 25 years.</a:t>
            </a:r>
          </a:p>
          <a:p>
            <a:pPr marL="0" indent="0">
              <a:buNone/>
            </a:pPr>
            <a:r>
              <a:rPr lang="en-US" dirty="0"/>
              <a:t>I see the best way to continue to promote reforms is to BE THE CHURCH WE WANT TO SEE.</a:t>
            </a:r>
          </a:p>
          <a:p>
            <a:pPr marL="0" indent="0">
              <a:buNone/>
            </a:pPr>
            <a:r>
              <a:rPr lang="en-US" dirty="0"/>
              <a:t>That means democratic structures and all ministries open to all.  So we should give 80% of our efforts to this and only 20% to trying to persuade our hierarchy to introduce reforms.  </a:t>
            </a:r>
          </a:p>
        </p:txBody>
      </p:sp>
    </p:spTree>
    <p:extLst>
      <p:ext uri="{BB962C8B-B14F-4D97-AF65-F5344CB8AC3E}">
        <p14:creationId xmlns:p14="http://schemas.microsoft.com/office/powerpoint/2010/main" val="1003544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9AA46-1875-D34C-B5D8-8C58342E5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only 20% to persuade the hierarchy to reform?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35506-845C-7143-AB41-A57BDADA2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current patriarchal and autocratic system has been built up over centuries</a:t>
            </a:r>
          </a:p>
          <a:p>
            <a:r>
              <a:rPr lang="en-US" dirty="0"/>
              <a:t>Those who have power and privileges are very slow to share them </a:t>
            </a:r>
          </a:p>
          <a:p>
            <a:r>
              <a:rPr lang="en-US" dirty="0"/>
              <a:t>Pope Francis has encountered huge resistance to even small reform steps</a:t>
            </a:r>
          </a:p>
          <a:p>
            <a:r>
              <a:rPr lang="en-US" dirty="0"/>
              <a:t>Conservative Latin rite seminaries are reinforcing clericalism</a:t>
            </a:r>
          </a:p>
        </p:txBody>
      </p:sp>
    </p:spTree>
    <p:extLst>
      <p:ext uri="{BB962C8B-B14F-4D97-AF65-F5344CB8AC3E}">
        <p14:creationId xmlns:p14="http://schemas.microsoft.com/office/powerpoint/2010/main" val="3569366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5AC9-ECDB-1749-A2C6-6DC6B3148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 we do with 80% for BEING THE CHURCH WE WANT TO SEE?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B6C45-02FD-0D4A-9C9B-807F5ED13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Have democratic structures</a:t>
            </a:r>
          </a:p>
          <a:p>
            <a:r>
              <a:rPr lang="en-US" dirty="0"/>
              <a:t>Practice Christ’s call to love our </a:t>
            </a:r>
            <a:r>
              <a:rPr lang="en-US" dirty="0" err="1"/>
              <a:t>neighbours</a:t>
            </a:r>
            <a:endParaRPr lang="en-US" dirty="0"/>
          </a:p>
          <a:p>
            <a:r>
              <a:rPr lang="en-US" dirty="0"/>
              <a:t>All ministries open to all 									(especially women &amp; LGBTQ+)</a:t>
            </a:r>
          </a:p>
          <a:p>
            <a:r>
              <a:rPr lang="en-US" dirty="0"/>
              <a:t>Support House and ZOOM Eucharists</a:t>
            </a:r>
          </a:p>
          <a:p>
            <a:r>
              <a:rPr lang="en-US" dirty="0"/>
              <a:t>Be transparent and accountable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09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3901"/>
          </a:xfrm>
        </p:spPr>
        <p:txBody>
          <a:bodyPr/>
          <a:lstStyle/>
          <a:p>
            <a:r>
              <a:rPr lang="en-US" dirty="0"/>
              <a:t>Finding our voice</a:t>
            </a:r>
          </a:p>
        </p:txBody>
      </p:sp>
      <p:pic>
        <p:nvPicPr>
          <p:cNvPr id="4" name="Content Placeholder 3" descr="Screen Shot 2017-02-05 at 22.27.20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4176" r="-14176"/>
          <a:stretch>
            <a:fillRect/>
          </a:stretch>
        </p:blipFill>
        <p:spPr>
          <a:xfrm>
            <a:off x="169813" y="1517357"/>
            <a:ext cx="8786891" cy="483245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 descr="Screen Shot 2017-07-15 at 16.06.42.png"/>
          <p:cNvPicPr>
            <a:picLocks noGrp="1" noChangeAspect="1"/>
          </p:cNvPicPr>
          <p:nvPr>
            <p:ph idx="1"/>
          </p:nvPr>
        </p:nvPicPr>
        <p:blipFill>
          <a:blip r:embed="rId3"/>
          <a:srcRect t="-4934" b="-4934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0CE13-07D6-18F5-A475-0278AA9FE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“Last Supper”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17214-202E-49D2-1926-D4491382A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19028"/>
            <a:ext cx="8229600" cy="4088307"/>
          </a:xfrm>
        </p:spPr>
      </p:pic>
    </p:spTree>
    <p:extLst>
      <p:ext uri="{BB962C8B-B14F-4D97-AF65-F5344CB8AC3E}">
        <p14:creationId xmlns:p14="http://schemas.microsoft.com/office/powerpoint/2010/main" val="2891764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651A5-22F4-EE34-AF99-59AA71C4E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Aims of WAC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5B27F-D795-3E54-6A05-CC95665DC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GB" dirty="0"/>
          </a:p>
          <a:p>
            <a:pPr marL="0" lvl="0" indent="0">
              <a:buNone/>
            </a:pPr>
            <a:r>
              <a:rPr lang="en-GB" dirty="0"/>
              <a:t>				1. Shared Decision Making</a:t>
            </a:r>
            <a:endParaRPr lang="en-IE" dirty="0"/>
          </a:p>
          <a:p>
            <a:pPr marL="0" lvl="0" indent="0">
              <a:buNone/>
            </a:pPr>
            <a:r>
              <a:rPr lang="en-IE" dirty="0"/>
              <a:t>				2. </a:t>
            </a:r>
            <a:r>
              <a:rPr lang="en-GB" dirty="0"/>
              <a:t>Women in all ministries</a:t>
            </a:r>
            <a:r>
              <a:rPr lang="en-IE" dirty="0"/>
              <a:t>								3. </a:t>
            </a:r>
            <a:r>
              <a:rPr lang="en-GB" dirty="0"/>
              <a:t>Primacy of Conscience</a:t>
            </a:r>
            <a:endParaRPr lang="en-IE" dirty="0"/>
          </a:p>
          <a:p>
            <a:pPr marL="0" lvl="0" indent="0">
              <a:buNone/>
            </a:pPr>
            <a:r>
              <a:rPr lang="en-IE" dirty="0"/>
              <a:t>				4. </a:t>
            </a:r>
            <a:r>
              <a:rPr lang="en-GB" dirty="0"/>
              <a:t>Optional celibacy</a:t>
            </a:r>
            <a:endParaRPr lang="en-IE" dirty="0"/>
          </a:p>
          <a:p>
            <a:pPr marL="0" lvl="0" indent="0">
              <a:buNone/>
            </a:pPr>
            <a:r>
              <a:rPr lang="en-IE" dirty="0"/>
              <a:t>				5. </a:t>
            </a:r>
            <a:r>
              <a:rPr lang="en-GB" dirty="0"/>
              <a:t>Welcome for all </a:t>
            </a:r>
            <a:endParaRPr lang="en-I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1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929C-3377-7760-BB09-5ADDF9B4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Abuse scandals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9B0DC-EE8C-A80D-E848-A4E68C4AF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GB" dirty="0"/>
          </a:p>
          <a:p>
            <a:pPr lvl="1"/>
            <a:r>
              <a:rPr lang="en-GB" dirty="0"/>
              <a:t>USA: Cardinal Law: Spotlight: Legal route</a:t>
            </a:r>
            <a:endParaRPr lang="en-IE" dirty="0"/>
          </a:p>
          <a:p>
            <a:pPr lvl="1"/>
            <a:r>
              <a:rPr lang="en-GB" dirty="0"/>
              <a:t>Ireland: State investigations:</a:t>
            </a:r>
          </a:p>
          <a:p>
            <a:pPr lvl="1"/>
            <a:r>
              <a:rPr lang="en-GB" dirty="0"/>
              <a:t>Australia: Royal Commission: Plenary Council</a:t>
            </a:r>
            <a:endParaRPr lang="en-IE" dirty="0"/>
          </a:p>
          <a:p>
            <a:pPr lvl="1"/>
            <a:r>
              <a:rPr lang="en-GB" dirty="0"/>
              <a:t>Chile: Bishop Barros appointment: </a:t>
            </a:r>
          </a:p>
          <a:p>
            <a:pPr lvl="1"/>
            <a:r>
              <a:rPr lang="en-GB" dirty="0"/>
              <a:t>Germany: MHG study</a:t>
            </a:r>
            <a:endParaRPr lang="en-IE" dirty="0"/>
          </a:p>
          <a:p>
            <a:pPr lvl="1"/>
            <a:r>
              <a:rPr lang="en-GB" dirty="0"/>
              <a:t>France: Sauvé Report: </a:t>
            </a:r>
          </a:p>
          <a:p>
            <a:pPr lvl="1"/>
            <a:r>
              <a:rPr lang="en-GB" dirty="0"/>
              <a:t>Africa? Asia? South America? Resistance</a:t>
            </a:r>
            <a:endParaRPr lang="en-I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27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AAD72-8C1D-282D-663B-1D56E4FBB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Reform: Macro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D5AB4-D152-059F-5375-4C7A2DCF23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GB" dirty="0"/>
              <a:t>VERY POOR: Global Synod: Consultation with laity only in Phase 1: all subsequent phases bishops only: </a:t>
            </a:r>
          </a:p>
          <a:p>
            <a:pPr lvl="1"/>
            <a:r>
              <a:rPr lang="en-GB" dirty="0"/>
              <a:t>POOR: Australia: Plenary Council: &lt;50% lay: Bishops rule</a:t>
            </a:r>
          </a:p>
          <a:p>
            <a:pPr lvl="1"/>
            <a:r>
              <a:rPr lang="en-GB" dirty="0"/>
              <a:t>BETTER: Amazon Synod: 40% lay; wide listening; support from bishops for reforms; </a:t>
            </a:r>
          </a:p>
          <a:p>
            <a:pPr lvl="1"/>
            <a:r>
              <a:rPr lang="en-GB" dirty="0"/>
              <a:t>BEST: German Synodal Path: All issues on table; bishops open to reforms: 2/3’s majority x 2 required for resolutions</a:t>
            </a:r>
            <a:endParaRPr lang="en-I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49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9333C-108A-0852-FD27-9CC11FBE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Reform: Micro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2A54A-A8DA-0368-FF43-65BA17C22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Root and Branch Synod (UK)</a:t>
            </a:r>
          </a:p>
          <a:p>
            <a:r>
              <a:rPr lang="en-US" dirty="0" err="1"/>
              <a:t>FutureChurch</a:t>
            </a:r>
            <a:r>
              <a:rPr lang="en-US" dirty="0"/>
              <a:t> (USA)</a:t>
            </a:r>
          </a:p>
          <a:p>
            <a:r>
              <a:rPr lang="en-US" dirty="0"/>
              <a:t>Nun’s support group (India)</a:t>
            </a:r>
          </a:p>
          <a:p>
            <a:r>
              <a:rPr lang="en-US" dirty="0"/>
              <a:t>Roman Catholic Women Priests </a:t>
            </a:r>
          </a:p>
          <a:p>
            <a:r>
              <a:rPr lang="en-US" dirty="0"/>
              <a:t>WAC ZOOM Eucharists</a:t>
            </a:r>
          </a:p>
          <a:p>
            <a:r>
              <a:rPr lang="en-US" dirty="0"/>
              <a:t>Pride March (Ireland)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50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409D1-570A-A865-9164-702F91E27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B777BF4-DF1A-2FA8-346E-8CD5E9DB6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209" y="1600200"/>
            <a:ext cx="3783582" cy="4525963"/>
          </a:xfrm>
        </p:spPr>
      </p:pic>
    </p:spTree>
    <p:extLst>
      <p:ext uri="{BB962C8B-B14F-4D97-AF65-F5344CB8AC3E}">
        <p14:creationId xmlns:p14="http://schemas.microsoft.com/office/powerpoint/2010/main" val="111661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DA65D-8118-CC9D-F6EF-25FEB31EE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WAC Ireland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AF50F-7FA4-A806-3B1D-F27E50F71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endParaRPr lang="en-GB" dirty="0"/>
          </a:p>
          <a:p>
            <a:pPr lvl="1"/>
            <a:r>
              <a:rPr lang="en-GB" dirty="0"/>
              <a:t>Registered Charity; AGM;  3 + 3 Core Group</a:t>
            </a:r>
          </a:p>
          <a:p>
            <a:pPr lvl="1"/>
            <a:r>
              <a:rPr lang="en-GB" dirty="0"/>
              <a:t>Monthly ZOOM talks </a:t>
            </a:r>
          </a:p>
          <a:p>
            <a:pPr lvl="1"/>
            <a:r>
              <a:rPr lang="en-GB" dirty="0"/>
              <a:t>Monthly Eucharists</a:t>
            </a:r>
          </a:p>
          <a:p>
            <a:pPr lvl="1"/>
            <a:r>
              <a:rPr lang="en-GB" dirty="0"/>
              <a:t>Quarterly Newsletter (online)</a:t>
            </a:r>
            <a:endParaRPr lang="en-IE" dirty="0"/>
          </a:p>
          <a:p>
            <a:pPr lvl="1"/>
            <a:r>
              <a:rPr lang="en-GB" dirty="0"/>
              <a:t>Website; Facebook Page; Twitter</a:t>
            </a:r>
            <a:endParaRPr lang="en-IE" dirty="0"/>
          </a:p>
          <a:p>
            <a:pPr lvl="1"/>
            <a:r>
              <a:rPr lang="en-GB" dirty="0"/>
              <a:t>Press Releases</a:t>
            </a:r>
            <a:endParaRPr lang="en-IE" dirty="0"/>
          </a:p>
          <a:p>
            <a:pPr lvl="1"/>
            <a:r>
              <a:rPr lang="en-GB" dirty="0"/>
              <a:t>Surveys of each diocese (26) </a:t>
            </a:r>
          </a:p>
          <a:p>
            <a:pPr lvl="1"/>
            <a:r>
              <a:rPr lang="en-GB" dirty="0"/>
              <a:t>Links with other groups (WAC; GNRC; WOW; CWC; ACP; ACI)</a:t>
            </a:r>
          </a:p>
          <a:p>
            <a:pPr lvl="1"/>
            <a:r>
              <a:rPr lang="en-GB" dirty="0"/>
              <a:t>Public witnessing (NO WOMAN NO CHURCH)</a:t>
            </a:r>
            <a:endParaRPr lang="en-IE" dirty="0"/>
          </a:p>
          <a:p>
            <a:pPr lvl="1"/>
            <a:endParaRPr lang="en-I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832</Words>
  <Application>Microsoft Macintosh PowerPoint</Application>
  <PresentationFormat>On-screen Show (4:3)</PresentationFormat>
  <Paragraphs>99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    Vi Är Kyrka - Sverige  </vt:lpstr>
      <vt:lpstr>PowerPoint Presentation</vt:lpstr>
      <vt:lpstr>“Last Supper”</vt:lpstr>
      <vt:lpstr>5 Aims of WAC</vt:lpstr>
      <vt:lpstr>Abuse scandals</vt:lpstr>
      <vt:lpstr>Reform: Macro level</vt:lpstr>
      <vt:lpstr>Reform: Micro level</vt:lpstr>
      <vt:lpstr>PowerPoint Presentation</vt:lpstr>
      <vt:lpstr>WAC Ireland</vt:lpstr>
      <vt:lpstr>PowerPoint Presentation</vt:lpstr>
      <vt:lpstr>Catholic Church Hierarchy</vt:lpstr>
      <vt:lpstr>Pope Francis’ Inverted Pyramid</vt:lpstr>
      <vt:lpstr>9 Year scorecard for Pope Francis</vt:lpstr>
      <vt:lpstr>80 – 20 Rule</vt:lpstr>
      <vt:lpstr>Why only 20% to persuade the hierarchy to reform?</vt:lpstr>
      <vt:lpstr>What do we do with 80% for BEING THE CHURCH WE WANT TO SEE?</vt:lpstr>
      <vt:lpstr>Finding our voice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Asian Youth Academy (AYA)/Asian Theology Forum (ATF) </dc:title>
  <dc:creator>Colm Holmes</dc:creator>
  <cp:lastModifiedBy>Colm Holmes</cp:lastModifiedBy>
  <cp:revision>22</cp:revision>
  <dcterms:created xsi:type="dcterms:W3CDTF">2020-02-20T12:51:54Z</dcterms:created>
  <dcterms:modified xsi:type="dcterms:W3CDTF">2022-04-23T14:08:12Z</dcterms:modified>
</cp:coreProperties>
</file>