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420" r:id="rId4"/>
    <p:sldId id="442" r:id="rId5"/>
    <p:sldId id="459" r:id="rId6"/>
    <p:sldId id="449" r:id="rId7"/>
    <p:sldId id="452" r:id="rId8"/>
    <p:sldId id="457" r:id="rId9"/>
    <p:sldId id="461" r:id="rId10"/>
    <p:sldId id="460" r:id="rId11"/>
    <p:sldId id="446" r:id="rId12"/>
    <p:sldId id="458" r:id="rId13"/>
    <p:sldId id="4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FED"/>
    <a:srgbClr val="3494BA"/>
    <a:srgbClr val="F1CDFF"/>
    <a:srgbClr val="E7ABFF"/>
    <a:srgbClr val="D38753"/>
    <a:srgbClr val="FFFEBA"/>
    <a:srgbClr val="FFABFF"/>
    <a:srgbClr val="9DC3E6"/>
    <a:srgbClr val="C7CEE7"/>
    <a:srgbClr val="DFF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9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299003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2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3EFE-BBE6-4A3A-92AE-64B568C50C1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5977" y="507829"/>
            <a:ext cx="6187032" cy="633507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 algn="ctr">
              <a:lnSpc>
                <a:spcPct val="100000"/>
              </a:lnSpc>
              <a:spcBef>
                <a:spcPts val="140"/>
              </a:spcBef>
            </a:pPr>
            <a:r>
              <a:rPr lang="ru-RU" sz="2000" b="1" spc="-1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НАУЧНО-ПРАКТИЧЕСКИЙ ЦЕНТР ПСИХИЧЕСКОГО ЗДОРОВЬЯ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F0149-3503-8443-13AD-DC3CDF410132}"/>
              </a:ext>
            </a:extLst>
          </p:cNvPr>
          <p:cNvSpPr txBox="1"/>
          <p:nvPr/>
        </p:nvSpPr>
        <p:spPr>
          <a:xfrm>
            <a:off x="591740" y="1629859"/>
            <a:ext cx="64865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ОКАЗАНИЯ ПЕРВОЙ ПСИХОЛОГИЧЕСКОЙ ПОМОЩИ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/>
          </a:p>
          <a:p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1D1770-0698-E869-334B-92D105D9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022" y="2252254"/>
            <a:ext cx="2582304" cy="2353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FD01CA-2252-F915-CE2F-EAD4CDDEACB6}"/>
              </a:ext>
            </a:extLst>
          </p:cNvPr>
          <p:cNvSpPr txBox="1"/>
          <p:nvPr/>
        </p:nvSpPr>
        <p:spPr>
          <a:xfrm>
            <a:off x="964406" y="4314710"/>
            <a:ext cx="557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к.психол.н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Кудайбергенова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С.К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8C335-CF02-FCB6-7BAD-A05A367C346F}"/>
              </a:ext>
            </a:extLst>
          </p:cNvPr>
          <p:cNvSpPr txBox="1"/>
          <p:nvPr/>
        </p:nvSpPr>
        <p:spPr>
          <a:xfrm>
            <a:off x="3835003" y="6009534"/>
            <a:ext cx="45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АЛМАТЫ-2024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D60766-7E8E-0A0B-8517-B8F9B4D2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54" y="340901"/>
            <a:ext cx="1703107" cy="9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20CEC5A-1D1C-C8B4-7A0D-1C2544CD544A}"/>
              </a:ext>
            </a:extLst>
          </p:cNvPr>
          <p:cNvGrpSpPr/>
          <p:nvPr/>
        </p:nvGrpSpPr>
        <p:grpSpPr>
          <a:xfrm>
            <a:off x="4295912" y="419186"/>
            <a:ext cx="2884123" cy="1229714"/>
            <a:chOff x="3829311" y="74721"/>
            <a:chExt cx="2884123" cy="12297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3C3808-621D-B6BE-3C69-FC811D22B34C}"/>
                </a:ext>
              </a:extLst>
            </p:cNvPr>
            <p:cNvSpPr txBox="1"/>
            <p:nvPr/>
          </p:nvSpPr>
          <p:spPr>
            <a:xfrm>
              <a:off x="4320630" y="74721"/>
              <a:ext cx="2016000" cy="408623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disposition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4FD79E-76D7-8DB5-50E5-86B8EED9B288}"/>
                </a:ext>
              </a:extLst>
            </p:cNvPr>
            <p:cNvSpPr txBox="1"/>
            <p:nvPr/>
          </p:nvSpPr>
          <p:spPr>
            <a:xfrm>
              <a:off x="3829311" y="658104"/>
              <a:ext cx="28841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поддержка, наблюдение </a:t>
              </a:r>
            </a:p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 сопровождение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EAACF4A-ED5B-BA7D-574A-3A806CAEB8B1}"/>
              </a:ext>
            </a:extLst>
          </p:cNvPr>
          <p:cNvGrpSpPr/>
          <p:nvPr/>
        </p:nvGrpSpPr>
        <p:grpSpPr>
          <a:xfrm>
            <a:off x="1741309" y="2377947"/>
            <a:ext cx="3843849" cy="923330"/>
            <a:chOff x="8265493" y="1738588"/>
            <a:chExt cx="3843849" cy="923330"/>
          </a:xfrm>
        </p:grpSpPr>
        <p:pic>
          <p:nvPicPr>
            <p:cNvPr id="16" name="Рисунок 15" descr="Значок &quot;Вопросительный знак&quot; со сплошной заливкой">
              <a:extLst>
                <a:ext uri="{FF2B5EF4-FFF2-40B4-BE49-F238E27FC236}">
                  <a16:creationId xmlns:a16="http://schemas.microsoft.com/office/drawing/2014/main" id="{D57CD55D-322C-DB63-CF11-B821F955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65493" y="1839828"/>
              <a:ext cx="720000" cy="72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4D5AE4-B03E-AF79-BE31-E5D323629572}"/>
                </a:ext>
              </a:extLst>
            </p:cNvPr>
            <p:cNvSpPr txBox="1"/>
            <p:nvPr/>
          </p:nvSpPr>
          <p:spPr>
            <a:xfrm>
              <a:off x="9014416" y="1738588"/>
              <a:ext cx="30949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Сможет ли человек вернуться в повседневную жизнь?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598D9D7-FF30-8C78-75F5-7D2ECE267640}"/>
              </a:ext>
            </a:extLst>
          </p:cNvPr>
          <p:cNvGrpSpPr/>
          <p:nvPr/>
        </p:nvGrpSpPr>
        <p:grpSpPr>
          <a:xfrm>
            <a:off x="1646275" y="4348032"/>
            <a:ext cx="3674564" cy="720000"/>
            <a:chOff x="8259131" y="2884441"/>
            <a:chExt cx="3674564" cy="7200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69019E-AFA1-4AAA-C31B-3D312F68DEF2}"/>
                </a:ext>
              </a:extLst>
            </p:cNvPr>
            <p:cNvSpPr txBox="1"/>
            <p:nvPr/>
          </p:nvSpPr>
          <p:spPr>
            <a:xfrm>
              <a:off x="9014416" y="2920726"/>
              <a:ext cx="29192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Какие еще типы помощи мы можем предложить?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Значок &quot;Вопросительный знак&quot; со сплошной заливкой">
              <a:extLst>
                <a:ext uri="{FF2B5EF4-FFF2-40B4-BE49-F238E27FC236}">
                  <a16:creationId xmlns:a16="http://schemas.microsoft.com/office/drawing/2014/main" id="{42497DB0-CCD1-8B09-9499-9F44DA054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59131" y="2884441"/>
              <a:ext cx="720000" cy="72000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795184-01AA-928B-A1C3-61144514FFC2}"/>
              </a:ext>
            </a:extLst>
          </p:cNvPr>
          <p:cNvGrpSpPr/>
          <p:nvPr/>
        </p:nvGrpSpPr>
        <p:grpSpPr>
          <a:xfrm>
            <a:off x="7639882" y="2377947"/>
            <a:ext cx="3215031" cy="720000"/>
            <a:chOff x="8259131" y="3923958"/>
            <a:chExt cx="3215031" cy="720000"/>
          </a:xfrm>
        </p:grpSpPr>
        <p:pic>
          <p:nvPicPr>
            <p:cNvPr id="27" name="Рисунок 26" descr="Круги со стрелками со сплошной заливкой">
              <a:extLst>
                <a:ext uri="{FF2B5EF4-FFF2-40B4-BE49-F238E27FC236}">
                  <a16:creationId xmlns:a16="http://schemas.microsoft.com/office/drawing/2014/main" id="{06096A03-C84D-406A-0F22-2973B4CE3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59131" y="3923958"/>
              <a:ext cx="720000" cy="7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9D2395-1D1C-E5E6-822D-1A5A7901CCB5}"/>
                </a:ext>
              </a:extLst>
            </p:cNvPr>
            <p:cNvSpPr txBox="1"/>
            <p:nvPr/>
          </p:nvSpPr>
          <p:spPr>
            <a:xfrm>
              <a:off x="9014416" y="3960792"/>
              <a:ext cx="24597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овторная оценка состояния человека 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5F5BAB-164B-FD9A-3DF8-7C28EB4F8126}"/>
              </a:ext>
            </a:extLst>
          </p:cNvPr>
          <p:cNvGrpSpPr/>
          <p:nvPr/>
        </p:nvGrpSpPr>
        <p:grpSpPr>
          <a:xfrm>
            <a:off x="7589537" y="4144702"/>
            <a:ext cx="3713819" cy="923330"/>
            <a:chOff x="8265493" y="4861810"/>
            <a:chExt cx="3713819" cy="923330"/>
          </a:xfrm>
        </p:grpSpPr>
        <p:pic>
          <p:nvPicPr>
            <p:cNvPr id="29" name="Рисунок 28" descr="Частичная проверка содержимого буфера обмена со сплошной заливкой">
              <a:extLst>
                <a:ext uri="{FF2B5EF4-FFF2-40B4-BE49-F238E27FC236}">
                  <a16:creationId xmlns:a16="http://schemas.microsoft.com/office/drawing/2014/main" id="{807E4ECE-9671-F550-2720-DEFA12127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65493" y="4963475"/>
              <a:ext cx="720000" cy="7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4D5D75-8FB7-D15E-C5E6-7BD106E19EEF}"/>
                </a:ext>
              </a:extLst>
            </p:cNvPr>
            <p:cNvSpPr txBox="1"/>
            <p:nvPr/>
          </p:nvSpPr>
          <p:spPr>
            <a:xfrm>
              <a:off x="9014416" y="4861810"/>
              <a:ext cx="29648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Е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го 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приорит</a:t>
              </a:r>
              <a:r>
                <a:rPr lang="kk-KZ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</a:t>
              </a:r>
              <a:r>
                <a:rPr lang="ru-RU" sz="18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зация</a:t>
              </a:r>
              <a:r>
                <a:rPr lang="ru-RU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в зависимости от уровня стресса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6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6563C4-15A6-EF18-FCE1-75929412DA73}"/>
              </a:ext>
            </a:extLst>
          </p:cNvPr>
          <p:cNvSpPr txBox="1"/>
          <p:nvPr/>
        </p:nvSpPr>
        <p:spPr>
          <a:xfrm>
            <a:off x="-1" y="271045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психологической работы с кризисными состояниями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505EB3D-FF8C-E8EB-D4A7-B11E84D3028E}"/>
              </a:ext>
            </a:extLst>
          </p:cNvPr>
          <p:cNvGrpSpPr/>
          <p:nvPr/>
        </p:nvGrpSpPr>
        <p:grpSpPr>
          <a:xfrm>
            <a:off x="154979" y="817787"/>
            <a:ext cx="2607589" cy="1546063"/>
            <a:chOff x="154979" y="817787"/>
            <a:chExt cx="2607589" cy="1546063"/>
          </a:xfrm>
        </p:grpSpPr>
        <p:pic>
          <p:nvPicPr>
            <p:cNvPr id="45" name="Рисунок 44" descr="Уход со сплошной заливкой">
              <a:extLst>
                <a:ext uri="{FF2B5EF4-FFF2-40B4-BE49-F238E27FC236}">
                  <a16:creationId xmlns:a16="http://schemas.microsoft.com/office/drawing/2014/main" id="{78693523-D5D5-95C9-4629-B2BA39E52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614" y="817787"/>
              <a:ext cx="914400" cy="91440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BD3B19-CAD6-FA5F-A2B3-34DA6DA95AAA}"/>
                </a:ext>
              </a:extLst>
            </p:cNvPr>
            <p:cNvSpPr txBox="1"/>
            <p:nvPr/>
          </p:nvSpPr>
          <p:spPr>
            <a:xfrm>
              <a:off x="154979" y="1694709"/>
              <a:ext cx="2607589" cy="669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Эмпатический контакт и доверие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6AE4DB9-BE37-AAC1-361A-B22F4ABA5211}"/>
              </a:ext>
            </a:extLst>
          </p:cNvPr>
          <p:cNvGrpSpPr/>
          <p:nvPr/>
        </p:nvGrpSpPr>
        <p:grpSpPr>
          <a:xfrm>
            <a:off x="3297383" y="817787"/>
            <a:ext cx="2390613" cy="1247762"/>
            <a:chOff x="3297383" y="817787"/>
            <a:chExt cx="2390613" cy="1247762"/>
          </a:xfrm>
        </p:grpSpPr>
        <p:pic>
          <p:nvPicPr>
            <p:cNvPr id="53" name="Рисунок 52" descr="Столкновение со сплошной заливкой">
              <a:extLst>
                <a:ext uri="{FF2B5EF4-FFF2-40B4-BE49-F238E27FC236}">
                  <a16:creationId xmlns:a16="http://schemas.microsoft.com/office/drawing/2014/main" id="{EC007B70-9DE7-55D2-AF77-3056F265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5490" y="817787"/>
              <a:ext cx="914400" cy="9144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C57F74-98C5-CFB9-C7D3-0B1C2633BABF}"/>
                </a:ext>
              </a:extLst>
            </p:cNvPr>
            <p:cNvSpPr txBox="1"/>
            <p:nvPr/>
          </p:nvSpPr>
          <p:spPr>
            <a:xfrm>
              <a:off x="3297383" y="1696217"/>
              <a:ext cx="23906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Безотлагательность</a:t>
              </a:r>
              <a:endParaRPr lang="ru-KZ" dirty="0"/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8529B8D6-3B74-1CD2-1129-A3157219D3AE}"/>
              </a:ext>
            </a:extLst>
          </p:cNvPr>
          <p:cNvGrpSpPr/>
          <p:nvPr/>
        </p:nvGrpSpPr>
        <p:grpSpPr>
          <a:xfrm>
            <a:off x="6012064" y="817787"/>
            <a:ext cx="2924015" cy="1523253"/>
            <a:chOff x="6012064" y="817787"/>
            <a:chExt cx="2924015" cy="1523253"/>
          </a:xfrm>
        </p:grpSpPr>
        <p:pic>
          <p:nvPicPr>
            <p:cNvPr id="27" name="Рисунок 26" descr="Зал заседаний со сплошной заливкой">
              <a:extLst>
                <a:ext uri="{FF2B5EF4-FFF2-40B4-BE49-F238E27FC236}">
                  <a16:creationId xmlns:a16="http://schemas.microsoft.com/office/drawing/2014/main" id="{D91E0518-010C-121C-D4E6-10C2E8B6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16872" y="817787"/>
              <a:ext cx="914400" cy="91440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F1C7E5-80E9-F63B-85CD-8E7BA54E9602}"/>
                </a:ext>
              </a:extLst>
            </p:cNvPr>
            <p:cNvSpPr txBox="1"/>
            <p:nvPr/>
          </p:nvSpPr>
          <p:spPr>
            <a:xfrm>
              <a:off x="6012064" y="1694709"/>
              <a:ext cx="2924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Высокий уровень активности консультанта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1DF2BD9-A63B-2FDB-E94B-B2C859539705}"/>
              </a:ext>
            </a:extLst>
          </p:cNvPr>
          <p:cNvGrpSpPr/>
          <p:nvPr/>
        </p:nvGrpSpPr>
        <p:grpSpPr>
          <a:xfrm>
            <a:off x="9306641" y="817787"/>
            <a:ext cx="2390613" cy="1247762"/>
            <a:chOff x="9306641" y="817787"/>
            <a:chExt cx="2390613" cy="1247762"/>
          </a:xfrm>
        </p:grpSpPr>
        <p:pic>
          <p:nvPicPr>
            <p:cNvPr id="43" name="Рисунок 42" descr="В яблочко со сплошной заливкой">
              <a:extLst>
                <a:ext uri="{FF2B5EF4-FFF2-40B4-BE49-F238E27FC236}">
                  <a16:creationId xmlns:a16="http://schemas.microsoft.com/office/drawing/2014/main" id="{48634C5A-D858-180D-6791-E434D54BF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044748" y="817787"/>
              <a:ext cx="914400" cy="9144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618FEC1-08EB-55E0-A819-947C77EB5507}"/>
                </a:ext>
              </a:extLst>
            </p:cNvPr>
            <p:cNvSpPr txBox="1"/>
            <p:nvPr/>
          </p:nvSpPr>
          <p:spPr>
            <a:xfrm>
              <a:off x="9306641" y="1696217"/>
              <a:ext cx="23906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Ограничение целей</a:t>
              </a:r>
              <a:endParaRPr lang="ru-KZ" dirty="0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6E8D767-7F41-DC07-48DC-DEA30139C918}"/>
              </a:ext>
            </a:extLst>
          </p:cNvPr>
          <p:cNvGrpSpPr/>
          <p:nvPr/>
        </p:nvGrpSpPr>
        <p:grpSpPr>
          <a:xfrm>
            <a:off x="2153104" y="2490054"/>
            <a:ext cx="1464510" cy="1362148"/>
            <a:chOff x="2153104" y="2490054"/>
            <a:chExt cx="1464510" cy="1362148"/>
          </a:xfrm>
        </p:grpSpPr>
        <p:pic>
          <p:nvPicPr>
            <p:cNvPr id="47" name="Рисунок 46" descr="Чоканье со сплошной заливкой">
              <a:extLst>
                <a:ext uri="{FF2B5EF4-FFF2-40B4-BE49-F238E27FC236}">
                  <a16:creationId xmlns:a16="http://schemas.microsoft.com/office/drawing/2014/main" id="{7525BE21-9D6C-2779-1453-8E992F80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28159" y="2490054"/>
              <a:ext cx="914400" cy="914400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C51786-6C1E-695D-CA68-BC16048F41CC}"/>
                </a:ext>
              </a:extLst>
            </p:cNvPr>
            <p:cNvSpPr txBox="1"/>
            <p:nvPr/>
          </p:nvSpPr>
          <p:spPr>
            <a:xfrm>
              <a:off x="2153104" y="3482870"/>
              <a:ext cx="14645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Поддержка</a:t>
              </a:r>
              <a:endParaRPr lang="ru-KZ" dirty="0"/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50F058B-3B4C-753F-8EE7-78568EAEA440}"/>
              </a:ext>
            </a:extLst>
          </p:cNvPr>
          <p:cNvGrpSpPr/>
          <p:nvPr/>
        </p:nvGrpSpPr>
        <p:grpSpPr>
          <a:xfrm>
            <a:off x="4296258" y="2490054"/>
            <a:ext cx="3599481" cy="1645371"/>
            <a:chOff x="4296258" y="2490054"/>
            <a:chExt cx="3599481" cy="1645371"/>
          </a:xfrm>
        </p:grpSpPr>
        <p:pic>
          <p:nvPicPr>
            <p:cNvPr id="61" name="Рисунок 60" descr="Жест двойного касания со сплошной заливкой">
              <a:extLst>
                <a:ext uri="{FF2B5EF4-FFF2-40B4-BE49-F238E27FC236}">
                  <a16:creationId xmlns:a16="http://schemas.microsoft.com/office/drawing/2014/main" id="{E554880A-40E6-EF32-3975-848726710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38799" y="2490054"/>
              <a:ext cx="914400" cy="91440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A5E8572-70F6-CA6C-298B-6E7E4FF16FCA}"/>
                </a:ext>
              </a:extLst>
            </p:cNvPr>
            <p:cNvSpPr txBox="1"/>
            <p:nvPr/>
          </p:nvSpPr>
          <p:spPr>
            <a:xfrm>
              <a:off x="4296258" y="3489094"/>
              <a:ext cx="35994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Фокусированность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основной проблеме</a:t>
              </a:r>
              <a:endParaRPr lang="ru-KZ" dirty="0"/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5BFEDBEA-2DEB-F5AF-FBE4-F883DDDA445C}"/>
              </a:ext>
            </a:extLst>
          </p:cNvPr>
          <p:cNvGrpSpPr/>
          <p:nvPr/>
        </p:nvGrpSpPr>
        <p:grpSpPr>
          <a:xfrm>
            <a:off x="8498801" y="2490054"/>
            <a:ext cx="1615680" cy="1362148"/>
            <a:chOff x="8498801" y="2490054"/>
            <a:chExt cx="1615680" cy="1362148"/>
          </a:xfrm>
        </p:grpSpPr>
        <p:pic>
          <p:nvPicPr>
            <p:cNvPr id="51" name="Рисунок 50" descr="Сжатый кулак со сплошной заливкой">
              <a:extLst>
                <a:ext uri="{FF2B5EF4-FFF2-40B4-BE49-F238E27FC236}">
                  <a16:creationId xmlns:a16="http://schemas.microsoft.com/office/drawing/2014/main" id="{5191182F-669A-16AF-17D8-81F7C2A34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849441" y="2490054"/>
              <a:ext cx="914400" cy="9144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A0FC7A-39C6-7CCA-71D0-25B05B701D57}"/>
                </a:ext>
              </a:extLst>
            </p:cNvPr>
            <p:cNvSpPr txBox="1"/>
            <p:nvPr/>
          </p:nvSpPr>
          <p:spPr>
            <a:xfrm>
              <a:off x="8498801" y="3482870"/>
              <a:ext cx="1615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Уважение</a:t>
              </a:r>
              <a:endParaRPr lang="ru-KZ" dirty="0"/>
            </a:p>
          </p:txBody>
        </p:sp>
      </p:grp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BBA01515-A6F8-1748-58C7-EFDB77EB7C3D}"/>
              </a:ext>
            </a:extLst>
          </p:cNvPr>
          <p:cNvSpPr/>
          <p:nvPr/>
        </p:nvSpPr>
        <p:spPr>
          <a:xfrm>
            <a:off x="536097" y="5065252"/>
            <a:ext cx="2880000" cy="720000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102" tIns="106102" rIns="106102" bIns="10610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Осознание и принятие</a:t>
            </a:r>
            <a:endParaRPr lang="ru-KZ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BFFC12BD-075E-6F7C-2A52-EF8424356F3D}"/>
              </a:ext>
            </a:extLst>
          </p:cNvPr>
          <p:cNvGrpSpPr/>
          <p:nvPr/>
        </p:nvGrpSpPr>
        <p:grpSpPr>
          <a:xfrm>
            <a:off x="3809718" y="5065252"/>
            <a:ext cx="3726280" cy="720000"/>
            <a:chOff x="3809718" y="5065252"/>
            <a:chExt cx="3726280" cy="720000"/>
          </a:xfrm>
        </p:grpSpPr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9019FCFE-5E51-43A6-1A72-EB751A29B104}"/>
                </a:ext>
              </a:extLst>
            </p:cNvPr>
            <p:cNvSpPr/>
            <p:nvPr/>
          </p:nvSpPr>
          <p:spPr>
            <a:xfrm>
              <a:off x="3809718" y="5160489"/>
              <a:ext cx="452659" cy="529526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8" bIns="10590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CD85A77C-EE2B-6E35-C2BA-2F8D158C058F}"/>
                </a:ext>
              </a:extLst>
            </p:cNvPr>
            <p:cNvSpPr/>
            <p:nvPr/>
          </p:nvSpPr>
          <p:spPr>
            <a:xfrm>
              <a:off x="4655998" y="5065252"/>
              <a:ext cx="2880000" cy="720000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102" tIns="106102" rIns="106102" bIns="10610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Переживание чувств</a:t>
              </a:r>
              <a:endParaRPr lang="ru-KZ" sz="1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E2BA36E7-0F7A-037C-A067-C6BD7EF6F444}"/>
              </a:ext>
            </a:extLst>
          </p:cNvPr>
          <p:cNvGrpSpPr/>
          <p:nvPr/>
        </p:nvGrpSpPr>
        <p:grpSpPr>
          <a:xfrm>
            <a:off x="7929619" y="5065252"/>
            <a:ext cx="3726280" cy="720000"/>
            <a:chOff x="7929619" y="5065252"/>
            <a:chExt cx="3726280" cy="720000"/>
          </a:xfrm>
        </p:grpSpPr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D6F96D73-2FB5-D0B6-64DB-34F77C1CBB0E}"/>
                </a:ext>
              </a:extLst>
            </p:cNvPr>
            <p:cNvSpPr/>
            <p:nvPr/>
          </p:nvSpPr>
          <p:spPr>
            <a:xfrm>
              <a:off x="7929619" y="5160489"/>
              <a:ext cx="452659" cy="529526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8" bIns="10590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KZ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700BF9EE-00FF-CE4D-3A29-A08877ACB3ED}"/>
                </a:ext>
              </a:extLst>
            </p:cNvPr>
            <p:cNvSpPr/>
            <p:nvPr/>
          </p:nvSpPr>
          <p:spPr>
            <a:xfrm>
              <a:off x="8775899" y="5065252"/>
              <a:ext cx="2880000" cy="720000"/>
            </a:xfrm>
            <a:custGeom>
              <a:avLst/>
              <a:gdLst>
                <a:gd name="connsiteX0" fmla="*/ 0 w 2135187"/>
                <a:gd name="connsiteY0" fmla="*/ 128111 h 1281112"/>
                <a:gd name="connsiteX1" fmla="*/ 128111 w 2135187"/>
                <a:gd name="connsiteY1" fmla="*/ 0 h 1281112"/>
                <a:gd name="connsiteX2" fmla="*/ 2007076 w 2135187"/>
                <a:gd name="connsiteY2" fmla="*/ 0 h 1281112"/>
                <a:gd name="connsiteX3" fmla="*/ 2135187 w 2135187"/>
                <a:gd name="connsiteY3" fmla="*/ 128111 h 1281112"/>
                <a:gd name="connsiteX4" fmla="*/ 2135187 w 2135187"/>
                <a:gd name="connsiteY4" fmla="*/ 1153001 h 1281112"/>
                <a:gd name="connsiteX5" fmla="*/ 2007076 w 2135187"/>
                <a:gd name="connsiteY5" fmla="*/ 1281112 h 1281112"/>
                <a:gd name="connsiteX6" fmla="*/ 128111 w 2135187"/>
                <a:gd name="connsiteY6" fmla="*/ 1281112 h 1281112"/>
                <a:gd name="connsiteX7" fmla="*/ 0 w 2135187"/>
                <a:gd name="connsiteY7" fmla="*/ 1153001 h 1281112"/>
                <a:gd name="connsiteX8" fmla="*/ 0 w 2135187"/>
                <a:gd name="connsiteY8" fmla="*/ 128111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187" h="1281112">
                  <a:moveTo>
                    <a:pt x="0" y="128111"/>
                  </a:moveTo>
                  <a:cubicBezTo>
                    <a:pt x="0" y="57357"/>
                    <a:pt x="57357" y="0"/>
                    <a:pt x="128111" y="0"/>
                  </a:cubicBezTo>
                  <a:lnTo>
                    <a:pt x="2007076" y="0"/>
                  </a:lnTo>
                  <a:cubicBezTo>
                    <a:pt x="2077830" y="0"/>
                    <a:pt x="2135187" y="57357"/>
                    <a:pt x="2135187" y="128111"/>
                  </a:cubicBezTo>
                  <a:lnTo>
                    <a:pt x="2135187" y="1153001"/>
                  </a:lnTo>
                  <a:cubicBezTo>
                    <a:pt x="2135187" y="1223755"/>
                    <a:pt x="2077830" y="1281112"/>
                    <a:pt x="2007076" y="1281112"/>
                  </a:cubicBezTo>
                  <a:lnTo>
                    <a:pt x="128111" y="1281112"/>
                  </a:lnTo>
                  <a:cubicBezTo>
                    <a:pt x="57357" y="1281112"/>
                    <a:pt x="0" y="1223755"/>
                    <a:pt x="0" y="1153001"/>
                  </a:cubicBezTo>
                  <a:lnTo>
                    <a:pt x="0" y="128111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102" tIns="106102" rIns="106102" bIns="10610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Осознание смысла</a:t>
              </a:r>
              <a:endParaRPr lang="ru-KZ" sz="18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6F1F531D-3801-7900-4667-69AF9CFFF092}"/>
              </a:ext>
            </a:extLst>
          </p:cNvPr>
          <p:cNvSpPr txBox="1"/>
          <p:nvPr/>
        </p:nvSpPr>
        <p:spPr>
          <a:xfrm>
            <a:off x="0" y="4423348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кризисного консультирования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C25F44-95A0-103C-F771-025DB5AA403B}"/>
              </a:ext>
            </a:extLst>
          </p:cNvPr>
          <p:cNvSpPr txBox="1"/>
          <p:nvPr/>
        </p:nvSpPr>
        <p:spPr>
          <a:xfrm>
            <a:off x="1189759" y="5980552"/>
            <a:ext cx="1464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</a:t>
            </a:r>
            <a:endParaRPr lang="ru-KZ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859B936-005F-1C7E-C5AD-58FBB0E2AD28}"/>
              </a:ext>
            </a:extLst>
          </p:cNvPr>
          <p:cNvSpPr txBox="1"/>
          <p:nvPr/>
        </p:nvSpPr>
        <p:spPr>
          <a:xfrm>
            <a:off x="5073774" y="5980552"/>
            <a:ext cx="2044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Со-переживание</a:t>
            </a:r>
            <a:endParaRPr lang="ru-KZ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3E3D95-C740-18BA-C98C-058374BC613B}"/>
              </a:ext>
            </a:extLst>
          </p:cNvPr>
          <p:cNvSpPr txBox="1"/>
          <p:nvPr/>
        </p:nvSpPr>
        <p:spPr>
          <a:xfrm>
            <a:off x="9382226" y="5976131"/>
            <a:ext cx="1464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77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5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1F4E30-145E-D7C8-98FA-2553A8198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3842" r="6665" b="6892"/>
          <a:stretch/>
        </p:blipFill>
        <p:spPr bwMode="auto">
          <a:xfrm>
            <a:off x="340964" y="2419050"/>
            <a:ext cx="4328572" cy="34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8AD59-5ED0-C3A0-038B-F28E66E02BA8}"/>
              </a:ext>
            </a:extLst>
          </p:cNvPr>
          <p:cNvSpPr txBox="1"/>
          <p:nvPr/>
        </p:nvSpPr>
        <p:spPr>
          <a:xfrm>
            <a:off x="6288654" y="1460141"/>
            <a:ext cx="2258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Информирование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FB4A7-ABF5-742C-3A42-9C723AD3394A}"/>
              </a:ext>
            </a:extLst>
          </p:cNvPr>
          <p:cNvSpPr txBox="1"/>
          <p:nvPr/>
        </p:nvSpPr>
        <p:spPr>
          <a:xfrm>
            <a:off x="6349309" y="2081113"/>
            <a:ext cx="148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Метафора 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9065B-BEEF-9E04-43B1-AE7CF53BB01E}"/>
              </a:ext>
            </a:extLst>
          </p:cNvPr>
          <p:cNvSpPr txBox="1"/>
          <p:nvPr/>
        </p:nvSpPr>
        <p:spPr>
          <a:xfrm>
            <a:off x="6349309" y="2721772"/>
            <a:ext cx="2061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Самораскрытие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6A2F3-9D1E-539F-03D2-BD1722691B70}"/>
              </a:ext>
            </a:extLst>
          </p:cNvPr>
          <p:cNvSpPr txBox="1"/>
          <p:nvPr/>
        </p:nvSpPr>
        <p:spPr>
          <a:xfrm>
            <a:off x="6409964" y="3307652"/>
            <a:ext cx="1422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Убеждение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FD8E8-4535-212D-6EB5-105C5ABA3F08}"/>
              </a:ext>
            </a:extLst>
          </p:cNvPr>
          <p:cNvSpPr txBox="1"/>
          <p:nvPr/>
        </p:nvSpPr>
        <p:spPr>
          <a:xfrm>
            <a:off x="6380037" y="3907839"/>
            <a:ext cx="3188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Эмоциональное заражение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BF276-1131-E949-9671-80AD0BC86EAF}"/>
              </a:ext>
            </a:extLst>
          </p:cNvPr>
          <p:cNvSpPr txBox="1"/>
          <p:nvPr/>
        </p:nvSpPr>
        <p:spPr>
          <a:xfrm>
            <a:off x="6380037" y="4584029"/>
            <a:ext cx="3188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 в </a:t>
            </a:r>
            <a:r>
              <a:rPr lang="ru-RU" sz="18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отреагировании</a:t>
            </a:r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неконструктивных эмоций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46C0A-2A69-EF11-B16B-A8063DF3CEEE}"/>
              </a:ext>
            </a:extLst>
          </p:cNvPr>
          <p:cNvSpPr txBox="1"/>
          <p:nvPr/>
        </p:nvSpPr>
        <p:spPr>
          <a:xfrm>
            <a:off x="6349309" y="5378213"/>
            <a:ext cx="1710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Релаксации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0A5BD0-270E-B596-9530-E70D504DFCF1}"/>
              </a:ext>
            </a:extLst>
          </p:cNvPr>
          <p:cNvSpPr txBox="1"/>
          <p:nvPr/>
        </p:nvSpPr>
        <p:spPr>
          <a:xfrm>
            <a:off x="6409964" y="5929967"/>
            <a:ext cx="1757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Переоценка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75A9C-F254-F82E-B208-7E201DC4A34B}"/>
              </a:ext>
            </a:extLst>
          </p:cNvPr>
          <p:cNvSpPr txBox="1"/>
          <p:nvPr/>
        </p:nvSpPr>
        <p:spPr>
          <a:xfrm>
            <a:off x="1883390" y="549481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сихологическая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помощь при кризисных состояниях у клиента 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79975F-C1DA-03A8-3C9C-2CC82E272DAA}"/>
              </a:ext>
            </a:extLst>
          </p:cNvPr>
          <p:cNvSpPr txBox="1"/>
          <p:nvPr/>
        </p:nvSpPr>
        <p:spPr>
          <a:xfrm>
            <a:off x="2102294" y="5735821"/>
            <a:ext cx="11058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polinka.top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DBC7C-09EC-CD62-4DD3-9FF96713FEF6}"/>
              </a:ext>
            </a:extLst>
          </p:cNvPr>
          <p:cNvSpPr txBox="1"/>
          <p:nvPr/>
        </p:nvSpPr>
        <p:spPr>
          <a:xfrm>
            <a:off x="3286126" y="4336256"/>
            <a:ext cx="7536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Спасибо за внимание!</a:t>
            </a:r>
            <a:endParaRPr lang="ru-KZ" sz="4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7E90F-46EE-B36B-0D9E-64CA4F8B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004" y="419483"/>
            <a:ext cx="1703107" cy="967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5B1680-293A-CAA7-67D7-593D59910BDB}"/>
              </a:ext>
            </a:extLst>
          </p:cNvPr>
          <p:cNvSpPr txBox="1"/>
          <p:nvPr/>
        </p:nvSpPr>
        <p:spPr>
          <a:xfrm>
            <a:off x="1378538" y="2315289"/>
            <a:ext cx="7450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https://mentalcenter.kz/</a:t>
            </a:r>
            <a:endParaRPr lang="kk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@mentalcenter.kz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30763858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974" y="2338586"/>
            <a:ext cx="9229276" cy="88428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Алгоритм оказания первой психологической помощи RAPID.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Принципы психологической работы с кризисными состояниями.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9849B-7568-4293-9E8B-39774DBD673D}"/>
              </a:ext>
            </a:extLst>
          </p:cNvPr>
          <p:cNvSpPr/>
          <p:nvPr/>
        </p:nvSpPr>
        <p:spPr>
          <a:xfrm>
            <a:off x="847036" y="1197076"/>
            <a:ext cx="2531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>
              <a:spcBef>
                <a:spcPts val="13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8D5E3-3D12-4218-A900-811298B2A8A8}"/>
              </a:ext>
            </a:extLst>
          </p:cNvPr>
          <p:cNvSpPr txBox="1"/>
          <p:nvPr/>
        </p:nvSpPr>
        <p:spPr>
          <a:xfrm>
            <a:off x="3111247" y="505465"/>
            <a:ext cx="5969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Понятие кризисных состояний в психологии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EF2B4B6-92F3-CE6D-2EC1-FEAB55CBB202}"/>
              </a:ext>
            </a:extLst>
          </p:cNvPr>
          <p:cNvGrpSpPr/>
          <p:nvPr/>
        </p:nvGrpSpPr>
        <p:grpSpPr>
          <a:xfrm>
            <a:off x="3980032" y="1192393"/>
            <a:ext cx="3375552" cy="2531664"/>
            <a:chOff x="1998235" y="1756962"/>
            <a:chExt cx="3375552" cy="253166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858AA73-97CE-ACC4-8C8C-595386E5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8235" y="1756962"/>
              <a:ext cx="3375552" cy="25316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7543C-6C17-E290-EE13-E0DF3D27F4E1}"/>
                </a:ext>
              </a:extLst>
            </p:cNvPr>
            <p:cNvSpPr txBox="1"/>
            <p:nvPr/>
          </p:nvSpPr>
          <p:spPr>
            <a:xfrm>
              <a:off x="3084123" y="4071472"/>
              <a:ext cx="91827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psiola-center.ru</a:t>
              </a:r>
              <a:endParaRPr lang="ru-KZ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C8C1CB-2B1D-8152-D0BA-7ADACF14A83F}"/>
              </a:ext>
            </a:extLst>
          </p:cNvPr>
          <p:cNvSpPr/>
          <p:nvPr/>
        </p:nvSpPr>
        <p:spPr>
          <a:xfrm>
            <a:off x="632380" y="3991093"/>
            <a:ext cx="3096000" cy="46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Кризисы обстоятельств</a:t>
            </a:r>
            <a:endParaRPr lang="ru-K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B297660-1981-731F-DE8A-3206673B1245}"/>
              </a:ext>
            </a:extLst>
          </p:cNvPr>
          <p:cNvSpPr/>
          <p:nvPr/>
        </p:nvSpPr>
        <p:spPr>
          <a:xfrm>
            <a:off x="6521984" y="4019911"/>
            <a:ext cx="3096000" cy="46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Кризисы развития</a:t>
            </a:r>
            <a:endParaRPr lang="ru-K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F01B9-4C1E-2012-E577-F43653893671}"/>
              </a:ext>
            </a:extLst>
          </p:cNvPr>
          <p:cNvSpPr txBox="1"/>
          <p:nvPr/>
        </p:nvSpPr>
        <p:spPr>
          <a:xfrm>
            <a:off x="378063" y="4649944"/>
            <a:ext cx="385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ситуации утраты (или угрозы утраты);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ситуации насилия;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чрезвычайные ситуации, катастрофы;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тяжелые болезни, травмы и др.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546AFA-A9EC-5369-3713-F32D824CB87F}"/>
              </a:ext>
            </a:extLst>
          </p:cNvPr>
          <p:cNvSpPr txBox="1"/>
          <p:nvPr/>
        </p:nvSpPr>
        <p:spPr>
          <a:xfrm>
            <a:off x="6395984" y="4925335"/>
            <a:ext cx="334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возрастные;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физиологические;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психологические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4777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uiExpand="1" build="p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8D5E3-3D12-4218-A900-811298B2A8A8}"/>
              </a:ext>
            </a:extLst>
          </p:cNvPr>
          <p:cNvSpPr txBox="1"/>
          <p:nvPr/>
        </p:nvSpPr>
        <p:spPr>
          <a:xfrm>
            <a:off x="2599901" y="622757"/>
            <a:ext cx="5535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кризисного состояния</a:t>
            </a:r>
            <a:endParaRPr lang="ru-RU" sz="2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Сердитое лицо со сплошной заливкой со сплошной заливкой">
            <a:extLst>
              <a:ext uri="{FF2B5EF4-FFF2-40B4-BE49-F238E27FC236}">
                <a16:creationId xmlns:a16="http://schemas.microsoft.com/office/drawing/2014/main" id="{9792B376-06FD-9E8E-639A-F3DC5903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80" y="1912092"/>
            <a:ext cx="914400" cy="914400"/>
          </a:xfrm>
          <a:prstGeom prst="rect">
            <a:avLst/>
          </a:prstGeom>
        </p:spPr>
      </p:pic>
      <p:pic>
        <p:nvPicPr>
          <p:cNvPr id="14" name="Рисунок 13" descr="Искусственный интеллект со сплошной заливкой">
            <a:extLst>
              <a:ext uri="{FF2B5EF4-FFF2-40B4-BE49-F238E27FC236}">
                <a16:creationId xmlns:a16="http://schemas.microsoft.com/office/drawing/2014/main" id="{831F31D5-5AD8-538A-5CF2-D30F49999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730" y="3574309"/>
            <a:ext cx="914400" cy="914400"/>
          </a:xfrm>
          <a:prstGeom prst="rect">
            <a:avLst/>
          </a:prstGeom>
        </p:spPr>
      </p:pic>
      <p:pic>
        <p:nvPicPr>
          <p:cNvPr id="16" name="Рисунок 15" descr="Стремление со сплошной заливкой">
            <a:extLst>
              <a:ext uri="{FF2B5EF4-FFF2-40B4-BE49-F238E27FC236}">
                <a16:creationId xmlns:a16="http://schemas.microsoft.com/office/drawing/2014/main" id="{7F4A0482-072B-6E2F-156D-A659986C4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245" y="5185901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4FC208-6A5C-1202-11C7-9F7535894E7E}"/>
              </a:ext>
            </a:extLst>
          </p:cNvPr>
          <p:cNvSpPr txBox="1"/>
          <p:nvPr/>
        </p:nvSpPr>
        <p:spPr>
          <a:xfrm>
            <a:off x="2568715" y="1630628"/>
            <a:ext cx="52403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Негативный характер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Высокая интенсивность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Многообразие и противоречивость эмоций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Необычность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Неприятие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E0C6BC-AE9F-BC53-F727-554369094959}"/>
              </a:ext>
            </a:extLst>
          </p:cNvPr>
          <p:cNvSpPr txBox="1"/>
          <p:nvPr/>
        </p:nvSpPr>
        <p:spPr>
          <a:xfrm>
            <a:off x="2568715" y="3622850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Одномерное видение ситуации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«Я не знаю, что мне делать»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CEB5E7-9C75-6599-7CCB-0F9A84B73B43}"/>
              </a:ext>
            </a:extLst>
          </p:cNvPr>
          <p:cNvSpPr txBox="1"/>
          <p:nvPr/>
        </p:nvSpPr>
        <p:spPr>
          <a:xfrm>
            <a:off x="2599901" y="5075434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Пассивно-страдательная позиция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Агрессия и аутоагрессия </a:t>
            </a:r>
          </a:p>
        </p:txBody>
      </p:sp>
    </p:spTree>
    <p:extLst>
      <p:ext uri="{BB962C8B-B14F-4D97-AF65-F5344CB8AC3E}">
        <p14:creationId xmlns:p14="http://schemas.microsoft.com/office/powerpoint/2010/main" val="38777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 uiExpand="1" build="p"/>
      <p:bldP spid="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7E638A-0903-7ED4-7388-FC3BC04E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83" y="1863586"/>
            <a:ext cx="6241257" cy="29147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специалистом унивреситета Джона Хопинса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США)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Джорджем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Эверли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младшим</a:t>
            </a:r>
          </a:p>
          <a:p>
            <a:pPr>
              <a:lnSpc>
                <a:spcPct val="110000"/>
              </a:lnSpc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рименяется в системе помощи при чрезвычайных происшествиях с 1991 года</a:t>
            </a:r>
          </a:p>
          <a:p>
            <a:pPr>
              <a:lnSpc>
                <a:spcPct val="110000"/>
              </a:lnSpc>
            </a:pP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Рекомендована и одобрен ведущими международными организациями здравоохранения, такими </a:t>
            </a:r>
            <a:r>
              <a:rPr lang="ru-RU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Всемирная организация здравоохранения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Национальный институт психического здоровья (США)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Американский Красный Крест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Американская психиатрическая ассоциация</a:t>
            </a:r>
            <a:endParaRPr lang="ru-RU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3C2D4DB-6FA8-8C1D-4C5F-77427E1A6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49637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оказания первой психологической помощи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RAPID</a:t>
            </a:r>
            <a:endParaRPr lang="ru-RU" sz="20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D2836-D80F-2D7C-C06C-E2269A79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419" y="1966544"/>
            <a:ext cx="3765807" cy="2914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B6056F-DED8-3158-2AFB-598439107D46}"/>
              </a:ext>
            </a:extLst>
          </p:cNvPr>
          <p:cNvSpPr txBox="1"/>
          <p:nvPr/>
        </p:nvSpPr>
        <p:spPr>
          <a:xfrm>
            <a:off x="755451" y="6069807"/>
            <a:ext cx="9374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/>
              <a:t>https://www.coursera.org/learn/psychological-first-aid/home/welcome</a:t>
            </a:r>
          </a:p>
        </p:txBody>
      </p:sp>
    </p:spTree>
    <p:extLst>
      <p:ext uri="{BB962C8B-B14F-4D97-AF65-F5344CB8AC3E}">
        <p14:creationId xmlns:p14="http://schemas.microsoft.com/office/powerpoint/2010/main" val="390475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49B47B-A70C-2003-AFDF-7AEBB320A2F0}"/>
              </a:ext>
            </a:extLst>
          </p:cNvPr>
          <p:cNvSpPr txBox="1"/>
          <p:nvPr/>
        </p:nvSpPr>
        <p:spPr>
          <a:xfrm>
            <a:off x="1777127" y="541591"/>
            <a:ext cx="7808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оказания первой психологической помощи RAPID</a:t>
            </a:r>
            <a:endParaRPr lang="ru-KZ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35A8E58F-D102-7B2E-2546-421EA6178D20}"/>
              </a:ext>
            </a:extLst>
          </p:cNvPr>
          <p:cNvGrpSpPr/>
          <p:nvPr/>
        </p:nvGrpSpPr>
        <p:grpSpPr>
          <a:xfrm>
            <a:off x="769127" y="1753043"/>
            <a:ext cx="6479511" cy="464611"/>
            <a:chOff x="694765" y="2905829"/>
            <a:chExt cx="6479511" cy="4646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5A1DCA-80C5-FE71-BF92-46179009D0FD}"/>
                </a:ext>
              </a:extLst>
            </p:cNvPr>
            <p:cNvSpPr txBox="1"/>
            <p:nvPr/>
          </p:nvSpPr>
          <p:spPr>
            <a:xfrm>
              <a:off x="694765" y="2974440"/>
              <a:ext cx="2016000" cy="396000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rapport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5BD97-4576-4C8D-212A-77374F6B9392}"/>
                </a:ext>
              </a:extLst>
            </p:cNvPr>
            <p:cNvSpPr txBox="1"/>
            <p:nvPr/>
          </p:nvSpPr>
          <p:spPr>
            <a:xfrm>
              <a:off x="2710765" y="2905829"/>
              <a:ext cx="4463511" cy="396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установление доверительного контакта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E51FF868-EB61-356E-E90C-4DA7EE4AAC96}"/>
              </a:ext>
            </a:extLst>
          </p:cNvPr>
          <p:cNvGrpSpPr/>
          <p:nvPr/>
        </p:nvGrpSpPr>
        <p:grpSpPr>
          <a:xfrm>
            <a:off x="769127" y="2731195"/>
            <a:ext cx="5983563" cy="396000"/>
            <a:chOff x="663769" y="3637633"/>
            <a:chExt cx="5983563" cy="396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EB05A2-BF81-FEF3-4B95-2E4D71FBE5FD}"/>
                </a:ext>
              </a:extLst>
            </p:cNvPr>
            <p:cNvSpPr txBox="1"/>
            <p:nvPr/>
          </p:nvSpPr>
          <p:spPr>
            <a:xfrm>
              <a:off x="663769" y="3637633"/>
              <a:ext cx="2016000" cy="396000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42E083-1BEB-FB29-55E9-12E16A38B894}"/>
                </a:ext>
              </a:extLst>
            </p:cNvPr>
            <p:cNvSpPr txBox="1"/>
            <p:nvPr/>
          </p:nvSpPr>
          <p:spPr>
            <a:xfrm>
              <a:off x="2710765" y="3637633"/>
              <a:ext cx="3936567" cy="396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состояния пострадавших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8" name="Группа 1027">
            <a:extLst>
              <a:ext uri="{FF2B5EF4-FFF2-40B4-BE49-F238E27FC236}">
                <a16:creationId xmlns:a16="http://schemas.microsoft.com/office/drawing/2014/main" id="{8DB914CB-06FD-05B0-A629-CC31F13FD6F0}"/>
              </a:ext>
            </a:extLst>
          </p:cNvPr>
          <p:cNvGrpSpPr/>
          <p:nvPr/>
        </p:nvGrpSpPr>
        <p:grpSpPr>
          <a:xfrm>
            <a:off x="769127" y="3718397"/>
            <a:ext cx="6883906" cy="396000"/>
            <a:chOff x="663769" y="4369437"/>
            <a:chExt cx="6883906" cy="3960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0175A6-A480-9006-2804-954343295CD9}"/>
                </a:ext>
              </a:extLst>
            </p:cNvPr>
            <p:cNvSpPr txBox="1"/>
            <p:nvPr/>
          </p:nvSpPr>
          <p:spPr>
            <a:xfrm>
              <a:off x="663769" y="4369437"/>
              <a:ext cx="2016000" cy="396000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prioritization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090D41-64BA-C381-971B-4F77691BDFBF}"/>
                </a:ext>
              </a:extLst>
            </p:cNvPr>
            <p:cNvSpPr txBox="1"/>
            <p:nvPr/>
          </p:nvSpPr>
          <p:spPr>
            <a:xfrm>
              <a:off x="2710765" y="4369437"/>
              <a:ext cx="4836910" cy="396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сортировка по группам и методам помощи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F7715595-9321-0EF7-A39A-3328B75AA58A}"/>
              </a:ext>
            </a:extLst>
          </p:cNvPr>
          <p:cNvGrpSpPr/>
          <p:nvPr/>
        </p:nvGrpSpPr>
        <p:grpSpPr>
          <a:xfrm>
            <a:off x="769127" y="4696549"/>
            <a:ext cx="7364354" cy="396000"/>
            <a:chOff x="663769" y="5101241"/>
            <a:chExt cx="7364354" cy="3960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737591-D377-E3E1-2553-96966AB7454C}"/>
                </a:ext>
              </a:extLst>
            </p:cNvPr>
            <p:cNvSpPr txBox="1"/>
            <p:nvPr/>
          </p:nvSpPr>
          <p:spPr>
            <a:xfrm>
              <a:off x="663769" y="5101241"/>
              <a:ext cx="2016000" cy="396000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intervention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9A6945-A4F1-FDF1-CBD9-D0589508582A}"/>
                </a:ext>
              </a:extLst>
            </p:cNvPr>
            <p:cNvSpPr txBox="1"/>
            <p:nvPr/>
          </p:nvSpPr>
          <p:spPr>
            <a:xfrm>
              <a:off x="2710765" y="5101241"/>
              <a:ext cx="53173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помощь, направленная на снижение стресса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25C9660B-8CF7-169A-949B-E586ED7831D7}"/>
              </a:ext>
            </a:extLst>
          </p:cNvPr>
          <p:cNvGrpSpPr/>
          <p:nvPr/>
        </p:nvGrpSpPr>
        <p:grpSpPr>
          <a:xfrm>
            <a:off x="769127" y="5683751"/>
            <a:ext cx="6899407" cy="396000"/>
            <a:chOff x="663769" y="5833045"/>
            <a:chExt cx="6899407" cy="3960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F3C47C-74C3-491B-9ED9-6ED13192028A}"/>
                </a:ext>
              </a:extLst>
            </p:cNvPr>
            <p:cNvSpPr txBox="1"/>
            <p:nvPr/>
          </p:nvSpPr>
          <p:spPr>
            <a:xfrm>
              <a:off x="663769" y="5833045"/>
              <a:ext cx="2016000" cy="396000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disposition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3B018005-A064-D297-59E7-CDFBD9CD03FE}"/>
                </a:ext>
              </a:extLst>
            </p:cNvPr>
            <p:cNvSpPr txBox="1"/>
            <p:nvPr/>
          </p:nvSpPr>
          <p:spPr>
            <a:xfrm>
              <a:off x="2710765" y="5846379"/>
              <a:ext cx="48524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поддержка, наблюдение и сопровождение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02758-8DA7-D0AE-3137-2630CB163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730" y="1794333"/>
            <a:ext cx="2745583" cy="39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3DB226C-C4E1-2604-1C3E-B95ED4DAC263}"/>
              </a:ext>
            </a:extLst>
          </p:cNvPr>
          <p:cNvGrpSpPr/>
          <p:nvPr/>
        </p:nvGrpSpPr>
        <p:grpSpPr>
          <a:xfrm>
            <a:off x="222677" y="209124"/>
            <a:ext cx="3673098" cy="1124596"/>
            <a:chOff x="222677" y="209124"/>
            <a:chExt cx="3673098" cy="11245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7281B7-338F-F91D-0EB2-5C9BD39B7A0C}"/>
                </a:ext>
              </a:extLst>
            </p:cNvPr>
            <p:cNvSpPr txBox="1"/>
            <p:nvPr/>
          </p:nvSpPr>
          <p:spPr>
            <a:xfrm>
              <a:off x="1051226" y="209124"/>
              <a:ext cx="2016000" cy="408623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rapport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E08D74-FE5B-0F6E-17F3-D217C1A9772B}"/>
                </a:ext>
              </a:extLst>
            </p:cNvPr>
            <p:cNvSpPr txBox="1"/>
            <p:nvPr/>
          </p:nvSpPr>
          <p:spPr>
            <a:xfrm>
              <a:off x="222677" y="687389"/>
              <a:ext cx="36730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установление доверительного контакта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6A7F1C0-50D8-022A-16DD-77FDA51879D1}"/>
              </a:ext>
            </a:extLst>
          </p:cNvPr>
          <p:cNvGrpSpPr/>
          <p:nvPr/>
        </p:nvGrpSpPr>
        <p:grpSpPr>
          <a:xfrm>
            <a:off x="4127716" y="209123"/>
            <a:ext cx="3936567" cy="847596"/>
            <a:chOff x="4127716" y="209123"/>
            <a:chExt cx="3936567" cy="8475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E74FB7-66B3-7B3B-C923-60EE2E271688}"/>
                </a:ext>
              </a:extLst>
            </p:cNvPr>
            <p:cNvSpPr txBox="1"/>
            <p:nvPr/>
          </p:nvSpPr>
          <p:spPr>
            <a:xfrm>
              <a:off x="5088000" y="209123"/>
              <a:ext cx="2016000" cy="408623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4545A7-DC87-7E75-251D-39FD181BA29D}"/>
                </a:ext>
              </a:extLst>
            </p:cNvPr>
            <p:cNvSpPr txBox="1"/>
            <p:nvPr/>
          </p:nvSpPr>
          <p:spPr>
            <a:xfrm>
              <a:off x="4127716" y="687387"/>
              <a:ext cx="39365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оценка состояния пострадавших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69F48CC-42F0-2F72-55AA-03137DDBEF77}"/>
              </a:ext>
            </a:extLst>
          </p:cNvPr>
          <p:cNvGrpSpPr/>
          <p:nvPr/>
        </p:nvGrpSpPr>
        <p:grpSpPr>
          <a:xfrm>
            <a:off x="8159858" y="209123"/>
            <a:ext cx="3936567" cy="1124595"/>
            <a:chOff x="8159858" y="209123"/>
            <a:chExt cx="3936567" cy="11245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8698B0-17DE-2CA8-7613-4B8FA39E408E}"/>
                </a:ext>
              </a:extLst>
            </p:cNvPr>
            <p:cNvSpPr txBox="1"/>
            <p:nvPr/>
          </p:nvSpPr>
          <p:spPr>
            <a:xfrm>
              <a:off x="9124774" y="209123"/>
              <a:ext cx="2016000" cy="408623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prioritization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10F076-A252-FA07-D2C0-53AEF41E5A09}"/>
                </a:ext>
              </a:extLst>
            </p:cNvPr>
            <p:cNvSpPr txBox="1"/>
            <p:nvPr/>
          </p:nvSpPr>
          <p:spPr>
            <a:xfrm>
              <a:off x="8159858" y="687387"/>
              <a:ext cx="39365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сортировка по группам и методам помощи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5656F4E-594B-6B03-3C70-8D6D992E0FC8}"/>
              </a:ext>
            </a:extLst>
          </p:cNvPr>
          <p:cNvGrpSpPr/>
          <p:nvPr/>
        </p:nvGrpSpPr>
        <p:grpSpPr>
          <a:xfrm>
            <a:off x="334057" y="5979432"/>
            <a:ext cx="3601889" cy="792000"/>
            <a:chOff x="334057" y="5979432"/>
            <a:chExt cx="3601889" cy="792000"/>
          </a:xfrm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AA3A14CD-A8EC-AF55-6584-8397B167BC04}"/>
                </a:ext>
              </a:extLst>
            </p:cNvPr>
            <p:cNvSpPr/>
            <p:nvPr/>
          </p:nvSpPr>
          <p:spPr>
            <a:xfrm>
              <a:off x="1199946" y="5979432"/>
              <a:ext cx="2736000" cy="792000"/>
            </a:xfrm>
            <a:custGeom>
              <a:avLst/>
              <a:gdLst>
                <a:gd name="connsiteX0" fmla="*/ 0 w 1793278"/>
                <a:gd name="connsiteY0" fmla="*/ 0 h 560399"/>
                <a:gd name="connsiteX1" fmla="*/ 1793278 w 1793278"/>
                <a:gd name="connsiteY1" fmla="*/ 0 h 560399"/>
                <a:gd name="connsiteX2" fmla="*/ 1793278 w 1793278"/>
                <a:gd name="connsiteY2" fmla="*/ 560399 h 560399"/>
                <a:gd name="connsiteX3" fmla="*/ 0 w 1793278"/>
                <a:gd name="connsiteY3" fmla="*/ 560399 h 560399"/>
                <a:gd name="connsiteX4" fmla="*/ 0 w 1793278"/>
                <a:gd name="connsiteY4" fmla="*/ 0 h 5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278" h="560399">
                  <a:moveTo>
                    <a:pt x="0" y="0"/>
                  </a:moveTo>
                  <a:lnTo>
                    <a:pt x="1793278" y="0"/>
                  </a:lnTo>
                  <a:lnTo>
                    <a:pt x="1793278" y="560399"/>
                  </a:lnTo>
                  <a:lnTo>
                    <a:pt x="0" y="560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9577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Показать клиенту его ценность и важность</a:t>
              </a:r>
              <a:endParaRPr lang="ru-KZ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87CFA15-84D7-54E8-44BC-6AEE00E1E3B1}"/>
                </a:ext>
              </a:extLst>
            </p:cNvPr>
            <p:cNvSpPr/>
            <p:nvPr/>
          </p:nvSpPr>
          <p:spPr>
            <a:xfrm>
              <a:off x="334057" y="5979432"/>
              <a:ext cx="792000" cy="79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5" name="Рисунок 44" descr="Стремление со сплошной заливкой">
              <a:extLst>
                <a:ext uri="{FF2B5EF4-FFF2-40B4-BE49-F238E27FC236}">
                  <a16:creationId xmlns:a16="http://schemas.microsoft.com/office/drawing/2014/main" id="{F20AB7D7-90EE-AD62-38BC-0162BD88A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057" y="6015432"/>
              <a:ext cx="720000" cy="7200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0B38E152-A3E9-6CEF-0203-12E98D6FA8CC}"/>
              </a:ext>
            </a:extLst>
          </p:cNvPr>
          <p:cNvGrpSpPr/>
          <p:nvPr/>
        </p:nvGrpSpPr>
        <p:grpSpPr>
          <a:xfrm>
            <a:off x="334057" y="3179056"/>
            <a:ext cx="3601889" cy="796843"/>
            <a:chOff x="334057" y="3179056"/>
            <a:chExt cx="3601889" cy="796843"/>
          </a:xfrm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49CA2E8-8F9C-EB87-12A9-36DDB01A6AF4}"/>
                </a:ext>
              </a:extLst>
            </p:cNvPr>
            <p:cNvSpPr/>
            <p:nvPr/>
          </p:nvSpPr>
          <p:spPr>
            <a:xfrm>
              <a:off x="1199946" y="3183899"/>
              <a:ext cx="2736000" cy="792000"/>
            </a:xfrm>
            <a:custGeom>
              <a:avLst/>
              <a:gdLst>
                <a:gd name="connsiteX0" fmla="*/ 0 w 1793278"/>
                <a:gd name="connsiteY0" fmla="*/ 0 h 560399"/>
                <a:gd name="connsiteX1" fmla="*/ 1793278 w 1793278"/>
                <a:gd name="connsiteY1" fmla="*/ 0 h 560399"/>
                <a:gd name="connsiteX2" fmla="*/ 1793278 w 1793278"/>
                <a:gd name="connsiteY2" fmla="*/ 560399 h 560399"/>
                <a:gd name="connsiteX3" fmla="*/ 0 w 1793278"/>
                <a:gd name="connsiteY3" fmla="*/ 560399 h 560399"/>
                <a:gd name="connsiteX4" fmla="*/ 0 w 1793278"/>
                <a:gd name="connsiteY4" fmla="*/ 0 h 5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278" h="560399">
                  <a:moveTo>
                    <a:pt x="0" y="0"/>
                  </a:moveTo>
                  <a:lnTo>
                    <a:pt x="1793278" y="0"/>
                  </a:lnTo>
                  <a:lnTo>
                    <a:pt x="1793278" y="560399"/>
                  </a:lnTo>
                  <a:lnTo>
                    <a:pt x="0" y="560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9577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Перефразирование</a:t>
              </a:r>
              <a:endParaRPr lang="ru-KZ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3328196-91CE-CAE6-A4CC-A9830926D4B8}"/>
                </a:ext>
              </a:extLst>
            </p:cNvPr>
            <p:cNvSpPr/>
            <p:nvPr/>
          </p:nvSpPr>
          <p:spPr>
            <a:xfrm>
              <a:off x="334057" y="3179056"/>
              <a:ext cx="792000" cy="79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7" name="Рисунок 56" descr="кашель со сплошной заливкой">
              <a:extLst>
                <a:ext uri="{FF2B5EF4-FFF2-40B4-BE49-F238E27FC236}">
                  <a16:creationId xmlns:a16="http://schemas.microsoft.com/office/drawing/2014/main" id="{FC5A3A49-C253-C877-5557-E6BBA27C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057" y="3211311"/>
              <a:ext cx="720000" cy="720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458B6C7-8A78-A99B-99AC-312B1A6FF2DE}"/>
              </a:ext>
            </a:extLst>
          </p:cNvPr>
          <p:cNvGrpSpPr/>
          <p:nvPr/>
        </p:nvGrpSpPr>
        <p:grpSpPr>
          <a:xfrm>
            <a:off x="334057" y="1338485"/>
            <a:ext cx="3601889" cy="792000"/>
            <a:chOff x="334057" y="1338485"/>
            <a:chExt cx="3601889" cy="792000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F01C262-51EE-FA59-4904-C03D142AD19C}"/>
                </a:ext>
              </a:extLst>
            </p:cNvPr>
            <p:cNvSpPr/>
            <p:nvPr/>
          </p:nvSpPr>
          <p:spPr>
            <a:xfrm>
              <a:off x="1199946" y="1338485"/>
              <a:ext cx="2736000" cy="792000"/>
            </a:xfrm>
            <a:custGeom>
              <a:avLst/>
              <a:gdLst>
                <a:gd name="connsiteX0" fmla="*/ 0 w 1793278"/>
                <a:gd name="connsiteY0" fmla="*/ 0 h 560399"/>
                <a:gd name="connsiteX1" fmla="*/ 1793278 w 1793278"/>
                <a:gd name="connsiteY1" fmla="*/ 0 h 560399"/>
                <a:gd name="connsiteX2" fmla="*/ 1793278 w 1793278"/>
                <a:gd name="connsiteY2" fmla="*/ 560399 h 560399"/>
                <a:gd name="connsiteX3" fmla="*/ 0 w 1793278"/>
                <a:gd name="connsiteY3" fmla="*/ 560399 h 560399"/>
                <a:gd name="connsiteX4" fmla="*/ 0 w 1793278"/>
                <a:gd name="connsiteY4" fmla="*/ 0 h 5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278" h="560399">
                  <a:moveTo>
                    <a:pt x="0" y="0"/>
                  </a:moveTo>
                  <a:lnTo>
                    <a:pt x="1793278" y="0"/>
                  </a:lnTo>
                  <a:lnTo>
                    <a:pt x="1793278" y="560399"/>
                  </a:lnTo>
                  <a:lnTo>
                    <a:pt x="0" y="560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9577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kk-KZ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мпатия</a:t>
              </a:r>
              <a:endParaRPr lang="ru-KZ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74E006C-B6F8-E347-D3D6-867A068C2033}"/>
                </a:ext>
              </a:extLst>
            </p:cNvPr>
            <p:cNvSpPr/>
            <p:nvPr/>
          </p:nvSpPr>
          <p:spPr>
            <a:xfrm>
              <a:off x="334057" y="1338485"/>
              <a:ext cx="792000" cy="79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65" name="Рисунок 64" descr="Улыбающаяся рожица (со сплошной заливкой) со сплошной заливкой">
              <a:extLst>
                <a:ext uri="{FF2B5EF4-FFF2-40B4-BE49-F238E27FC236}">
                  <a16:creationId xmlns:a16="http://schemas.microsoft.com/office/drawing/2014/main" id="{C2890B84-C9D6-CDAC-C6F4-066C3E92E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0057" y="1374485"/>
              <a:ext cx="720000" cy="7200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6877F80-69FE-620B-CA97-D3CDC4C0B32F}"/>
              </a:ext>
            </a:extLst>
          </p:cNvPr>
          <p:cNvGrpSpPr/>
          <p:nvPr/>
        </p:nvGrpSpPr>
        <p:grpSpPr>
          <a:xfrm>
            <a:off x="334057" y="5056725"/>
            <a:ext cx="3601889" cy="792000"/>
            <a:chOff x="334057" y="5056725"/>
            <a:chExt cx="3601889" cy="792000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5074D514-C6B8-3676-5176-52E6792EDB55}"/>
                </a:ext>
              </a:extLst>
            </p:cNvPr>
            <p:cNvSpPr/>
            <p:nvPr/>
          </p:nvSpPr>
          <p:spPr>
            <a:xfrm>
              <a:off x="1199946" y="5056725"/>
              <a:ext cx="2736000" cy="792000"/>
            </a:xfrm>
            <a:custGeom>
              <a:avLst/>
              <a:gdLst>
                <a:gd name="connsiteX0" fmla="*/ 0 w 1793278"/>
                <a:gd name="connsiteY0" fmla="*/ 0 h 560399"/>
                <a:gd name="connsiteX1" fmla="*/ 1793278 w 1793278"/>
                <a:gd name="connsiteY1" fmla="*/ 0 h 560399"/>
                <a:gd name="connsiteX2" fmla="*/ 1793278 w 1793278"/>
                <a:gd name="connsiteY2" fmla="*/ 560399 h 560399"/>
                <a:gd name="connsiteX3" fmla="*/ 0 w 1793278"/>
                <a:gd name="connsiteY3" fmla="*/ 560399 h 560399"/>
                <a:gd name="connsiteX4" fmla="*/ 0 w 1793278"/>
                <a:gd name="connsiteY4" fmla="*/ 0 h 5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278" h="560399">
                  <a:moveTo>
                    <a:pt x="0" y="0"/>
                  </a:moveTo>
                  <a:lnTo>
                    <a:pt x="1793278" y="0"/>
                  </a:lnTo>
                  <a:lnTo>
                    <a:pt x="1793278" y="560399"/>
                  </a:lnTo>
                  <a:lnTo>
                    <a:pt x="0" y="560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9577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Искренний интерес к клиенту</a:t>
              </a:r>
              <a:endParaRPr lang="ru-KZ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12387046-9256-9801-4513-06DDBA9A1B36}"/>
                </a:ext>
              </a:extLst>
            </p:cNvPr>
            <p:cNvSpPr/>
            <p:nvPr/>
          </p:nvSpPr>
          <p:spPr>
            <a:xfrm>
              <a:off x="334057" y="5056725"/>
              <a:ext cx="792000" cy="79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67" name="Рисунок 66" descr="Вопросы со сплошной заливкой">
              <a:extLst>
                <a:ext uri="{FF2B5EF4-FFF2-40B4-BE49-F238E27FC236}">
                  <a16:creationId xmlns:a16="http://schemas.microsoft.com/office/drawing/2014/main" id="{168315BC-FF1A-8404-94C8-3D9FC3D5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0057" y="5092725"/>
              <a:ext cx="720000" cy="72000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F0E188C1-EA26-13F1-7AC0-CDA9616EB93C}"/>
              </a:ext>
            </a:extLst>
          </p:cNvPr>
          <p:cNvGrpSpPr/>
          <p:nvPr/>
        </p:nvGrpSpPr>
        <p:grpSpPr>
          <a:xfrm>
            <a:off x="334057" y="4106606"/>
            <a:ext cx="3601889" cy="792000"/>
            <a:chOff x="334057" y="4106606"/>
            <a:chExt cx="3601889" cy="792000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C794A286-8AB1-7D80-C7FF-CDBA21148E58}"/>
                </a:ext>
              </a:extLst>
            </p:cNvPr>
            <p:cNvSpPr/>
            <p:nvPr/>
          </p:nvSpPr>
          <p:spPr>
            <a:xfrm>
              <a:off x="1199946" y="4106606"/>
              <a:ext cx="2736000" cy="792000"/>
            </a:xfrm>
            <a:custGeom>
              <a:avLst/>
              <a:gdLst>
                <a:gd name="connsiteX0" fmla="*/ 0 w 1793278"/>
                <a:gd name="connsiteY0" fmla="*/ 0 h 560399"/>
                <a:gd name="connsiteX1" fmla="*/ 1793278 w 1793278"/>
                <a:gd name="connsiteY1" fmla="*/ 0 h 560399"/>
                <a:gd name="connsiteX2" fmla="*/ 1793278 w 1793278"/>
                <a:gd name="connsiteY2" fmla="*/ 560399 h 560399"/>
                <a:gd name="connsiteX3" fmla="*/ 0 w 1793278"/>
                <a:gd name="connsiteY3" fmla="*/ 560399 h 560399"/>
                <a:gd name="connsiteX4" fmla="*/ 0 w 1793278"/>
                <a:gd name="connsiteY4" fmla="*/ 0 h 5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278" h="560399">
                  <a:moveTo>
                    <a:pt x="0" y="0"/>
                  </a:moveTo>
                  <a:lnTo>
                    <a:pt x="1793278" y="0"/>
                  </a:lnTo>
                  <a:lnTo>
                    <a:pt x="1793278" y="560399"/>
                  </a:lnTo>
                  <a:lnTo>
                    <a:pt x="0" y="560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9577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Зеркалить эмоциональное состояние</a:t>
              </a:r>
              <a:endParaRPr lang="ru-KZ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51AA008-6A93-B367-4697-C5831C1263A4}"/>
                </a:ext>
              </a:extLst>
            </p:cNvPr>
            <p:cNvSpPr/>
            <p:nvPr/>
          </p:nvSpPr>
          <p:spPr>
            <a:xfrm>
              <a:off x="334057" y="4106606"/>
              <a:ext cx="792000" cy="792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71" name="Рисунок 70" descr="Отражение со сплошной заливкой">
              <a:extLst>
                <a:ext uri="{FF2B5EF4-FFF2-40B4-BE49-F238E27FC236}">
                  <a16:creationId xmlns:a16="http://schemas.microsoft.com/office/drawing/2014/main" id="{20F2FE73-0EC5-6515-880A-A87F1ED4D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6117" y="4142606"/>
              <a:ext cx="720000" cy="72000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28F8FF1-23F7-EBA0-CC4A-9B67C3080D8C}"/>
              </a:ext>
            </a:extLst>
          </p:cNvPr>
          <p:cNvGrpSpPr/>
          <p:nvPr/>
        </p:nvGrpSpPr>
        <p:grpSpPr>
          <a:xfrm>
            <a:off x="334057" y="2261192"/>
            <a:ext cx="3601889" cy="792000"/>
            <a:chOff x="334057" y="2261192"/>
            <a:chExt cx="3601889" cy="792000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7CBCE442-F6DF-8018-CC6C-8087F5A9B29B}"/>
                </a:ext>
              </a:extLst>
            </p:cNvPr>
            <p:cNvSpPr/>
            <p:nvPr/>
          </p:nvSpPr>
          <p:spPr>
            <a:xfrm>
              <a:off x="1199946" y="2261192"/>
              <a:ext cx="2736000" cy="792000"/>
            </a:xfrm>
            <a:custGeom>
              <a:avLst/>
              <a:gdLst>
                <a:gd name="connsiteX0" fmla="*/ 0 w 1793278"/>
                <a:gd name="connsiteY0" fmla="*/ 0 h 560399"/>
                <a:gd name="connsiteX1" fmla="*/ 1793278 w 1793278"/>
                <a:gd name="connsiteY1" fmla="*/ 0 h 560399"/>
                <a:gd name="connsiteX2" fmla="*/ 1793278 w 1793278"/>
                <a:gd name="connsiteY2" fmla="*/ 560399 h 560399"/>
                <a:gd name="connsiteX3" fmla="*/ 0 w 1793278"/>
                <a:gd name="connsiteY3" fmla="*/ 560399 h 560399"/>
                <a:gd name="connsiteX4" fmla="*/ 0 w 1793278"/>
                <a:gd name="connsiteY4" fmla="*/ 0 h 5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278" h="560399">
                  <a:moveTo>
                    <a:pt x="0" y="0"/>
                  </a:moveTo>
                  <a:lnTo>
                    <a:pt x="1793278" y="0"/>
                  </a:lnTo>
                  <a:lnTo>
                    <a:pt x="1793278" y="560399"/>
                  </a:lnTo>
                  <a:lnTo>
                    <a:pt x="0" y="560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9577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Эмоциональное присутствие</a:t>
              </a:r>
              <a:endParaRPr lang="ru-KZ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607D309F-43AA-395C-9262-E99F4EC22075}"/>
                </a:ext>
              </a:extLst>
            </p:cNvPr>
            <p:cNvSpPr/>
            <p:nvPr/>
          </p:nvSpPr>
          <p:spPr>
            <a:xfrm>
              <a:off x="334057" y="2261192"/>
              <a:ext cx="792000" cy="79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75" name="Рисунок 74" descr="Два мужчины со сплошной заливкой">
              <a:extLst>
                <a:ext uri="{FF2B5EF4-FFF2-40B4-BE49-F238E27FC236}">
                  <a16:creationId xmlns:a16="http://schemas.microsoft.com/office/drawing/2014/main" id="{4372CC2D-8677-6EDC-C3EB-CF901CD4D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0057" y="2300937"/>
              <a:ext cx="720000" cy="720000"/>
            </a:xfrm>
            <a:prstGeom prst="rect">
              <a:avLst/>
            </a:prstGeom>
          </p:spPr>
        </p:pic>
      </p:grpSp>
      <p:sp>
        <p:nvSpPr>
          <p:cNvPr id="78" name="Стрелка: вниз 77">
            <a:extLst>
              <a:ext uri="{FF2B5EF4-FFF2-40B4-BE49-F238E27FC236}">
                <a16:creationId xmlns:a16="http://schemas.microsoft.com/office/drawing/2014/main" id="{A81B946F-B765-1D1B-ACA2-2AC049C2B189}"/>
              </a:ext>
            </a:extLst>
          </p:cNvPr>
          <p:cNvSpPr/>
          <p:nvPr/>
        </p:nvSpPr>
        <p:spPr>
          <a:xfrm>
            <a:off x="4912657" y="1333718"/>
            <a:ext cx="2366685" cy="54017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068F2B8E-A51E-3551-3DD7-BF57AFC3E081}"/>
              </a:ext>
            </a:extLst>
          </p:cNvPr>
          <p:cNvSpPr/>
          <p:nvPr/>
        </p:nvSpPr>
        <p:spPr>
          <a:xfrm>
            <a:off x="4912656" y="1633593"/>
            <a:ext cx="2366686" cy="6463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Эустресс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CEA609C1-FDFC-9F7F-EB45-6870DDDABD9B}"/>
              </a:ext>
            </a:extLst>
          </p:cNvPr>
          <p:cNvSpPr/>
          <p:nvPr/>
        </p:nvSpPr>
        <p:spPr>
          <a:xfrm>
            <a:off x="4912656" y="3105834"/>
            <a:ext cx="2366686" cy="6463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Дистресс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AB44BC5F-B682-1F49-C2CB-B9FCA703D7B0}"/>
              </a:ext>
            </a:extLst>
          </p:cNvPr>
          <p:cNvSpPr/>
          <p:nvPr/>
        </p:nvSpPr>
        <p:spPr>
          <a:xfrm>
            <a:off x="4912656" y="4575440"/>
            <a:ext cx="2366686" cy="6463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Дисфункция</a:t>
            </a:r>
            <a:endParaRPr lang="ru-K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05228-9F27-1D28-71C6-74256FE03863}"/>
              </a:ext>
            </a:extLst>
          </p:cNvPr>
          <p:cNvSpPr txBox="1"/>
          <p:nvPr/>
        </p:nvSpPr>
        <p:spPr>
          <a:xfrm>
            <a:off x="8159857" y="1574639"/>
            <a:ext cx="3936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Подход, основанный на фактах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6526C-7CB6-7987-EF36-9CA096E93498}"/>
              </a:ext>
            </a:extLst>
          </p:cNvPr>
          <p:cNvSpPr txBox="1"/>
          <p:nvPr/>
        </p:nvSpPr>
        <p:spPr>
          <a:xfrm>
            <a:off x="8159857" y="3236715"/>
            <a:ext cx="3936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Подход, основанный на оценке риска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04892ED-0BB2-1676-BAE4-866449E32DC3}"/>
              </a:ext>
            </a:extLst>
          </p:cNvPr>
          <p:cNvGrpSpPr/>
          <p:nvPr/>
        </p:nvGrpSpPr>
        <p:grpSpPr>
          <a:xfrm>
            <a:off x="8583405" y="4161571"/>
            <a:ext cx="3033301" cy="396000"/>
            <a:chOff x="8583405" y="4161571"/>
            <a:chExt cx="3033301" cy="396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FE760-3DD3-2B9C-A3C5-33AF1926FA69}"/>
                </a:ext>
              </a:extLst>
            </p:cNvPr>
            <p:cNvSpPr txBox="1"/>
            <p:nvPr/>
          </p:nvSpPr>
          <p:spPr>
            <a:xfrm>
              <a:off x="8583405" y="4161571"/>
              <a:ext cx="1512000" cy="396000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Death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674D9D-4C24-299A-D39F-9AE14CF4904A}"/>
                </a:ext>
              </a:extLst>
            </p:cNvPr>
            <p:cNvSpPr txBox="1"/>
            <p:nvPr/>
          </p:nvSpPr>
          <p:spPr>
            <a:xfrm>
              <a:off x="10181680" y="4161571"/>
              <a:ext cx="1435026" cy="396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смерть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FB9E06-F598-F683-6640-D0EF88B1AB2F}"/>
              </a:ext>
            </a:extLst>
          </p:cNvPr>
          <p:cNvGrpSpPr/>
          <p:nvPr/>
        </p:nvGrpSpPr>
        <p:grpSpPr>
          <a:xfrm>
            <a:off x="8583405" y="4918187"/>
            <a:ext cx="3410426" cy="397158"/>
            <a:chOff x="8583405" y="4918187"/>
            <a:chExt cx="3410426" cy="3971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9714E4-ACF3-56FD-0140-E5E6918AE721}"/>
                </a:ext>
              </a:extLst>
            </p:cNvPr>
            <p:cNvSpPr txBox="1"/>
            <p:nvPr/>
          </p:nvSpPr>
          <p:spPr>
            <a:xfrm>
              <a:off x="8583405" y="4919345"/>
              <a:ext cx="1512000" cy="396000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Dislocation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28E589-4A62-A5BC-FE28-DA40FBCB5893}"/>
                </a:ext>
              </a:extLst>
            </p:cNvPr>
            <p:cNvSpPr txBox="1"/>
            <p:nvPr/>
          </p:nvSpPr>
          <p:spPr>
            <a:xfrm>
              <a:off x="10181680" y="4918187"/>
              <a:ext cx="1812151" cy="396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отчуждённость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0AC0D0F-DF99-521C-CC90-95455349FFB1}"/>
              </a:ext>
            </a:extLst>
          </p:cNvPr>
          <p:cNvGrpSpPr/>
          <p:nvPr/>
        </p:nvGrpSpPr>
        <p:grpSpPr>
          <a:xfrm>
            <a:off x="8578771" y="5596973"/>
            <a:ext cx="3551237" cy="725864"/>
            <a:chOff x="8578771" y="5596973"/>
            <a:chExt cx="3551237" cy="7258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769A28-884B-3C3A-A556-72BB724627F5}"/>
                </a:ext>
              </a:extLst>
            </p:cNvPr>
            <p:cNvSpPr txBox="1"/>
            <p:nvPr/>
          </p:nvSpPr>
          <p:spPr>
            <a:xfrm>
              <a:off x="8578771" y="5596973"/>
              <a:ext cx="1512000" cy="720000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Disabling impact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DE2A0C-4D5D-F809-99B8-CF0EF550C427}"/>
                </a:ext>
              </a:extLst>
            </p:cNvPr>
            <p:cNvSpPr txBox="1"/>
            <p:nvPr/>
          </p:nvSpPr>
          <p:spPr>
            <a:xfrm>
              <a:off x="10181680" y="5602837"/>
              <a:ext cx="1948328" cy="72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блокирующее воздействие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Рисунок 24" descr="Головокружительное лицо с твердой заливкой со сплошной заливкой">
            <a:extLst>
              <a:ext uri="{FF2B5EF4-FFF2-40B4-BE49-F238E27FC236}">
                <a16:creationId xmlns:a16="http://schemas.microsoft.com/office/drawing/2014/main" id="{57E26552-0019-BE48-5DDE-0CD5D0EB4B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9515" y="2061302"/>
            <a:ext cx="914400" cy="914400"/>
          </a:xfrm>
          <a:prstGeom prst="rect">
            <a:avLst/>
          </a:prstGeom>
        </p:spPr>
      </p:pic>
      <p:pic>
        <p:nvPicPr>
          <p:cNvPr id="29" name="Рисунок 28" descr="Невыразительное лицо с твердой заливкой со сплошной заливкой">
            <a:extLst>
              <a:ext uri="{FF2B5EF4-FFF2-40B4-BE49-F238E27FC236}">
                <a16:creationId xmlns:a16="http://schemas.microsoft.com/office/drawing/2014/main" id="{5F4EEA74-CD9A-C731-4A4D-0DFC9D3329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82363" y="2061302"/>
            <a:ext cx="914400" cy="914400"/>
          </a:xfrm>
          <a:prstGeom prst="rect">
            <a:avLst/>
          </a:prstGeom>
        </p:spPr>
      </p:pic>
      <p:pic>
        <p:nvPicPr>
          <p:cNvPr id="37" name="Рисунок 36" descr="Печальное лицо со сплошной заливкой со сплошной заливкой">
            <a:extLst>
              <a:ext uri="{FF2B5EF4-FFF2-40B4-BE49-F238E27FC236}">
                <a16:creationId xmlns:a16="http://schemas.microsoft.com/office/drawing/2014/main" id="{80DAE806-A1F2-0FE9-B414-401DA4B917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0939" y="2064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0518AC4-BBB8-3926-2C7F-E1534E834A39}"/>
              </a:ext>
            </a:extLst>
          </p:cNvPr>
          <p:cNvGrpSpPr/>
          <p:nvPr/>
        </p:nvGrpSpPr>
        <p:grpSpPr>
          <a:xfrm>
            <a:off x="2905633" y="392082"/>
            <a:ext cx="5317358" cy="916995"/>
            <a:chOff x="1430825" y="146160"/>
            <a:chExt cx="5317358" cy="916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FDCA39-B04B-A914-6223-30132289A888}"/>
                </a:ext>
              </a:extLst>
            </p:cNvPr>
            <p:cNvSpPr txBox="1"/>
            <p:nvPr/>
          </p:nvSpPr>
          <p:spPr>
            <a:xfrm>
              <a:off x="3081504" y="146160"/>
              <a:ext cx="2016000" cy="408623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- </a:t>
              </a:r>
              <a:r>
                <a:rPr lang="ru-R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intervention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8F5175-F478-5919-8F10-78129CC5D2AF}"/>
                </a:ext>
              </a:extLst>
            </p:cNvPr>
            <p:cNvSpPr txBox="1"/>
            <p:nvPr/>
          </p:nvSpPr>
          <p:spPr>
            <a:xfrm>
              <a:off x="1430825" y="693823"/>
              <a:ext cx="53173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помощь, направленная на снижение стресса</a:t>
              </a:r>
              <a:endParaRPr lang="ru-K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BE6F1A-F89B-73C8-A19C-6EBC1B93B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" t="7015" r="3163" b="9652"/>
          <a:stretch/>
        </p:blipFill>
        <p:spPr bwMode="auto">
          <a:xfrm>
            <a:off x="2220520" y="1448117"/>
            <a:ext cx="6687584" cy="43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39974A4-F005-8762-D0F5-70EF9338273D}"/>
              </a:ext>
            </a:extLst>
          </p:cNvPr>
          <p:cNvSpPr/>
          <p:nvPr/>
        </p:nvSpPr>
        <p:spPr>
          <a:xfrm>
            <a:off x="673270" y="6016464"/>
            <a:ext cx="2138766" cy="68192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Представьтесь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2A9DD88-BB1D-F209-50BA-31932D725BEB}"/>
              </a:ext>
            </a:extLst>
          </p:cNvPr>
          <p:cNvGrpSpPr/>
          <p:nvPr/>
        </p:nvGrpSpPr>
        <p:grpSpPr>
          <a:xfrm>
            <a:off x="3839115" y="5953452"/>
            <a:ext cx="2656935" cy="681926"/>
            <a:chOff x="2501951" y="5920352"/>
            <a:chExt cx="2656935" cy="68192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D2500A1-6043-4410-045F-598816DA033D}"/>
                </a:ext>
              </a:extLst>
            </p:cNvPr>
            <p:cNvSpPr/>
            <p:nvPr/>
          </p:nvSpPr>
          <p:spPr>
            <a:xfrm>
              <a:off x="3020120" y="5920352"/>
              <a:ext cx="2138766" cy="68192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Парафраз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3926E77A-A8CE-D010-2AE1-3ABC40A879C6}"/>
                </a:ext>
              </a:extLst>
            </p:cNvPr>
            <p:cNvSpPr/>
            <p:nvPr/>
          </p:nvSpPr>
          <p:spPr>
            <a:xfrm>
              <a:off x="2501951" y="6056711"/>
              <a:ext cx="402956" cy="40920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BF6D5F5-0864-3E26-B3F8-20947515A5B3}"/>
              </a:ext>
            </a:extLst>
          </p:cNvPr>
          <p:cNvGrpSpPr/>
          <p:nvPr/>
        </p:nvGrpSpPr>
        <p:grpSpPr>
          <a:xfrm>
            <a:off x="7241198" y="5917642"/>
            <a:ext cx="3686920" cy="680842"/>
            <a:chOff x="6554344" y="5884540"/>
            <a:chExt cx="3686920" cy="68084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C663F27-A811-9AE2-0517-D9174BB5F991}"/>
                </a:ext>
              </a:extLst>
            </p:cNvPr>
            <p:cNvSpPr/>
            <p:nvPr/>
          </p:nvSpPr>
          <p:spPr>
            <a:xfrm>
              <a:off x="8102498" y="5884540"/>
              <a:ext cx="2138766" cy="68084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Помощь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Стрелка: вправо 11">
              <a:extLst>
                <a:ext uri="{FF2B5EF4-FFF2-40B4-BE49-F238E27FC236}">
                  <a16:creationId xmlns:a16="http://schemas.microsoft.com/office/drawing/2014/main" id="{097790BB-D35E-5C00-94C6-51DED89AFD2E}"/>
                </a:ext>
              </a:extLst>
            </p:cNvPr>
            <p:cNvSpPr/>
            <p:nvPr/>
          </p:nvSpPr>
          <p:spPr>
            <a:xfrm>
              <a:off x="6554344" y="6056710"/>
              <a:ext cx="402956" cy="40920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</p:spTree>
    <p:extLst>
      <p:ext uri="{BB962C8B-B14F-4D97-AF65-F5344CB8AC3E}">
        <p14:creationId xmlns:p14="http://schemas.microsoft.com/office/powerpoint/2010/main" val="13870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E98ABEE-D083-A9F9-8BEA-8F47DC966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3047" y="984285"/>
            <a:ext cx="5183188" cy="3684588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ru-RU" sz="2000" b="1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эмоционально стабильных клиентов важно:</a:t>
            </a:r>
          </a:p>
          <a:p>
            <a:pPr marL="0" indent="0" algn="just">
              <a:buNone/>
            </a:pP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убрать провоцирующие факторы;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безопасное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отреагирование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сфокусировать на задачах;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задержать импульсивный порыв;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отвлечение внимания.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KZ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C5EE750-01F1-BEDD-0A72-50A536E80F6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61168" y="919162"/>
            <a:ext cx="5157787" cy="52352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ru-RU" sz="2000" b="1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эмоционально стабильных клиентов важно:</a:t>
            </a:r>
          </a:p>
          <a:p>
            <a:pPr marL="0" indent="0" algn="just">
              <a:buNone/>
            </a:pP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объяснить что произошло;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показать, что их реакция нормальна;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дать надежду;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оттянуть импульсивные действия;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стресс-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менджмент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(дыхательные техники,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отреагирование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и пр.);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рефрейминг (дать возможность увидеть, что стакан наполовину полон и есть куда двигаться).</a:t>
            </a:r>
            <a:endParaRPr lang="ru-KZ" sz="2000" dirty="0"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606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8019</TotalTime>
  <Words>502</Words>
  <Application>Microsoft Office PowerPoint</Application>
  <PresentationFormat>Широкоэкранный</PresentationFormat>
  <Paragraphs>128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РЕСПУБЛИКАНСКИЙ НАУЧНО-ПРАКТИЧЕСКИЙ ЦЕНТР ПСИХИЧЕСКОГО ЗДОРОВЬЯ</vt:lpstr>
      <vt:lpstr>Презентация PowerPoint</vt:lpstr>
      <vt:lpstr>Презентация PowerPoint</vt:lpstr>
      <vt:lpstr>Презентация PowerPoint</vt:lpstr>
      <vt:lpstr>Алгоритм оказания первой психологической помощи RAPID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Атабаева Маржан</dc:creator>
  <cp:lastModifiedBy>Sandugash</cp:lastModifiedBy>
  <cp:revision>491</cp:revision>
  <dcterms:created xsi:type="dcterms:W3CDTF">2020-07-02T07:43:14Z</dcterms:created>
  <dcterms:modified xsi:type="dcterms:W3CDTF">2024-04-18T07:54:33Z</dcterms:modified>
</cp:coreProperties>
</file>