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77" r:id="rId3"/>
    <p:sldId id="406" r:id="rId4"/>
    <p:sldId id="577" r:id="rId5"/>
    <p:sldId id="326" r:id="rId6"/>
    <p:sldId id="349" r:id="rId7"/>
    <p:sldId id="274" r:id="rId8"/>
    <p:sldId id="275" r:id="rId9"/>
    <p:sldId id="276" r:id="rId10"/>
    <p:sldId id="277" r:id="rId11"/>
    <p:sldId id="563" r:id="rId12"/>
    <p:sldId id="286" r:id="rId13"/>
    <p:sldId id="566" r:id="rId14"/>
    <p:sldId id="567" r:id="rId15"/>
    <p:sldId id="271" r:id="rId16"/>
    <p:sldId id="272" r:id="rId17"/>
    <p:sldId id="575" r:id="rId18"/>
    <p:sldId id="569" r:id="rId19"/>
    <p:sldId id="273" r:id="rId20"/>
    <p:sldId id="266" r:id="rId21"/>
    <p:sldId id="384" r:id="rId22"/>
    <p:sldId id="387" r:id="rId23"/>
    <p:sldId id="570" r:id="rId24"/>
    <p:sldId id="346" r:id="rId25"/>
    <p:sldId id="385" r:id="rId26"/>
    <p:sldId id="398" r:id="rId27"/>
    <p:sldId id="401" r:id="rId28"/>
    <p:sldId id="281" r:id="rId29"/>
    <p:sldId id="365" r:id="rId30"/>
    <p:sldId id="366" r:id="rId31"/>
    <p:sldId id="576" r:id="rId32"/>
    <p:sldId id="562" r:id="rId33"/>
    <p:sldId id="572" r:id="rId34"/>
    <p:sldId id="370" r:id="rId35"/>
    <p:sldId id="351" r:id="rId36"/>
    <p:sldId id="571" r:id="rId37"/>
    <p:sldId id="388" r:id="rId38"/>
    <p:sldId id="389" r:id="rId39"/>
    <p:sldId id="382" r:id="rId40"/>
    <p:sldId id="358" r:id="rId41"/>
    <p:sldId id="43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9" autoAdjust="0"/>
  </p:normalViewPr>
  <p:slideViewPr>
    <p:cSldViewPr>
      <p:cViewPr varScale="1">
        <p:scale>
          <a:sx n="44" d="100"/>
          <a:sy n="44" d="100"/>
        </p:scale>
        <p:origin x="1382"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FE-4551-AC8A-B6F95185A6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FE-4551-AC8A-B6F95185A6B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Sheet1!$C$5:$C$6</c:f>
              <c:strCache>
                <c:ptCount val="2"/>
                <c:pt idx="0">
                  <c:v>TRDF</c:v>
                </c:pt>
                <c:pt idx="1">
                  <c:v>INVENTOR</c:v>
                </c:pt>
              </c:strCache>
            </c:strRef>
          </c:cat>
          <c:val>
            <c:numRef>
              <c:f>Sheet1!$D$5:$D$6</c:f>
              <c:numCache>
                <c:formatCode>0%</c:formatCode>
                <c:ptCount val="2"/>
                <c:pt idx="0">
                  <c:v>0.5</c:v>
                </c:pt>
                <c:pt idx="1">
                  <c:v>0.5</c:v>
                </c:pt>
              </c:numCache>
            </c:numRef>
          </c:val>
          <c:extLst>
            <c:ext xmlns:c16="http://schemas.microsoft.com/office/drawing/2014/chart" uri="{C3380CC4-5D6E-409C-BE32-E72D297353CC}">
              <c16:uniqueId val="{00000004-6CFE-4551-AC8A-B6F95185A6B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ED-40A0-978B-E8CC0ED55D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ED-40A0-978B-E8CC0ED55DB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IL"/>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Sheet1!$C$10:$C$11</c:f>
              <c:strCache>
                <c:ptCount val="2"/>
                <c:pt idx="0">
                  <c:v>TRDF</c:v>
                </c:pt>
                <c:pt idx="1">
                  <c:v>INVENTOR</c:v>
                </c:pt>
              </c:strCache>
            </c:strRef>
          </c:cat>
          <c:val>
            <c:numRef>
              <c:f>Sheet1!$D$10:$D$11</c:f>
              <c:numCache>
                <c:formatCode>0%</c:formatCode>
                <c:ptCount val="2"/>
                <c:pt idx="0">
                  <c:v>0.2</c:v>
                </c:pt>
                <c:pt idx="1">
                  <c:v>0.8</c:v>
                </c:pt>
              </c:numCache>
            </c:numRef>
          </c:val>
          <c:extLst>
            <c:ext xmlns:c16="http://schemas.microsoft.com/office/drawing/2014/chart" uri="{C3380CC4-5D6E-409C-BE32-E72D297353CC}">
              <c16:uniqueId val="{00000004-BEED-40A0-978B-E8CC0ED55D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8B-4A94-9125-5FDD9B557B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8B-4A94-9125-5FDD9B557B8D}"/>
              </c:ext>
            </c:extLst>
          </c:dPt>
          <c:dLbls>
            <c:dLbl>
              <c:idx val="0"/>
              <c:delete val="1"/>
              <c:extLst>
                <c:ext xmlns:c15="http://schemas.microsoft.com/office/drawing/2012/chart" uri="{CE6537A1-D6FC-4f65-9D91-7224C49458BB}"/>
                <c:ext xmlns:c16="http://schemas.microsoft.com/office/drawing/2014/chart" uri="{C3380CC4-5D6E-409C-BE32-E72D297353CC}">
                  <c16:uniqueId val="{00000001-668B-4A94-9125-5FDD9B557B8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Sheet1!$H$6:$H$7</c:f>
              <c:strCache>
                <c:ptCount val="2"/>
                <c:pt idx="0">
                  <c:v>TRDF</c:v>
                </c:pt>
                <c:pt idx="1">
                  <c:v>INVENTOR</c:v>
                </c:pt>
              </c:strCache>
            </c:strRef>
          </c:cat>
          <c:val>
            <c:numRef>
              <c:f>Sheet1!$I$6:$I$7</c:f>
              <c:numCache>
                <c:formatCode>0%</c:formatCode>
                <c:ptCount val="2"/>
                <c:pt idx="0">
                  <c:v>0</c:v>
                </c:pt>
                <c:pt idx="1">
                  <c:v>1</c:v>
                </c:pt>
              </c:numCache>
            </c:numRef>
          </c:val>
          <c:extLst>
            <c:ext xmlns:c16="http://schemas.microsoft.com/office/drawing/2014/chart" uri="{C3380CC4-5D6E-409C-BE32-E72D297353CC}">
              <c16:uniqueId val="{00000004-668B-4A94-9125-5FDD9B557B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381589731267825"/>
          <c:y val="0.89134603155337444"/>
          <c:w val="0.32890726444174179"/>
          <c:h val="8.4056358869439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IL"/>
        </a:p>
      </c:txPr>
    </c:legend>
    <c:plotVisOnly val="1"/>
    <c:dispBlanksAs val="gap"/>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4969D-41DB-49D0-A27A-6C26560F3141}"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15464E23-FA4B-4172-9C0C-0771545027BD}">
      <dgm:prSet phldrT="[Text]"/>
      <dgm:spPr>
        <a:solidFill>
          <a:srgbClr val="0099CC"/>
        </a:solidFill>
      </dgm:spPr>
      <dgm:t>
        <a:bodyPr/>
        <a:lstStyle/>
        <a:p>
          <a:pPr rtl="0"/>
          <a:r>
            <a:rPr lang="en-US" dirty="0">
              <a:latin typeface="Arial" panose="020B0604020202020204" pitchFamily="34" charset="0"/>
              <a:cs typeface="Arial" panose="020B0604020202020204" pitchFamily="34" charset="0"/>
            </a:rPr>
            <a:t>Most universities and governmental organizations in Israel have a Technology Transfer Company/Office dedicated to: </a:t>
          </a:r>
        </a:p>
      </dgm:t>
    </dgm:pt>
    <dgm:pt modelId="{8F0E9C55-9598-4992-9475-9DAB9DF8C2BC}" type="parTrans" cxnId="{ACABB053-DDBE-4D90-85BD-D3E879981D25}">
      <dgm:prSet/>
      <dgm:spPr/>
      <dgm:t>
        <a:bodyPr/>
        <a:lstStyle/>
        <a:p>
          <a:endParaRPr lang="en-US">
            <a:latin typeface="Arial" panose="020B0604020202020204" pitchFamily="34" charset="0"/>
            <a:cs typeface="Arial" panose="020B0604020202020204" pitchFamily="34" charset="0"/>
          </a:endParaRPr>
        </a:p>
      </dgm:t>
    </dgm:pt>
    <dgm:pt modelId="{4E5E812A-049A-468F-A449-2FE5F61D1E09}" type="sibTrans" cxnId="{ACABB053-DDBE-4D90-85BD-D3E879981D25}">
      <dgm:prSet/>
      <dgm:spPr/>
      <dgm:t>
        <a:bodyPr/>
        <a:lstStyle/>
        <a:p>
          <a:endParaRPr lang="en-US">
            <a:latin typeface="Arial" panose="020B0604020202020204" pitchFamily="34" charset="0"/>
            <a:cs typeface="Arial" panose="020B0604020202020204" pitchFamily="34" charset="0"/>
          </a:endParaRPr>
        </a:p>
      </dgm:t>
    </dgm:pt>
    <dgm:pt modelId="{BB013751-D8B7-4C19-973D-030E4FBFF7DE}">
      <dgm:prSet/>
      <dgm:spPr/>
      <dgm:t>
        <a:bodyPr/>
        <a:lstStyle/>
        <a:p>
          <a:pPr rtl="0"/>
          <a:r>
            <a:rPr lang="en-US" dirty="0">
              <a:latin typeface="Arial" panose="020B0604020202020204" pitchFamily="34" charset="0"/>
              <a:cs typeface="Arial" panose="020B0604020202020204" pitchFamily="34" charset="0"/>
            </a:rPr>
            <a:t>identify research and IP which may have commercial potential </a:t>
          </a:r>
        </a:p>
      </dgm:t>
    </dgm:pt>
    <dgm:pt modelId="{953C16F0-257D-4283-84EE-0A24B98AF07D}" type="parTrans" cxnId="{6879912E-97B4-455D-97E6-97FB59F72D4F}">
      <dgm:prSet/>
      <dgm:spPr/>
      <dgm:t>
        <a:bodyPr/>
        <a:lstStyle/>
        <a:p>
          <a:endParaRPr lang="en-US">
            <a:latin typeface="Arial" panose="020B0604020202020204" pitchFamily="34" charset="0"/>
            <a:cs typeface="Arial" panose="020B0604020202020204" pitchFamily="34" charset="0"/>
          </a:endParaRPr>
        </a:p>
      </dgm:t>
    </dgm:pt>
    <dgm:pt modelId="{B42A3075-C231-4556-A628-E7A61061A474}" type="sibTrans" cxnId="{6879912E-97B4-455D-97E6-97FB59F72D4F}">
      <dgm:prSet/>
      <dgm:spPr/>
      <dgm:t>
        <a:bodyPr/>
        <a:lstStyle/>
        <a:p>
          <a:endParaRPr lang="en-US">
            <a:latin typeface="Arial" panose="020B0604020202020204" pitchFamily="34" charset="0"/>
            <a:cs typeface="Arial" panose="020B0604020202020204" pitchFamily="34" charset="0"/>
          </a:endParaRPr>
        </a:p>
      </dgm:t>
    </dgm:pt>
    <dgm:pt modelId="{8AFEC6B6-3562-40F8-B5E6-8A9DE993B507}">
      <dgm:prSet/>
      <dgm:spPr/>
      <dgm:t>
        <a:bodyPr/>
        <a:lstStyle/>
        <a:p>
          <a:pPr rtl="0"/>
          <a:r>
            <a:rPr lang="en-US" dirty="0">
              <a:latin typeface="Arial" panose="020B0604020202020204" pitchFamily="34" charset="0"/>
              <a:cs typeface="Arial" panose="020B0604020202020204" pitchFamily="34" charset="0"/>
            </a:rPr>
            <a:t>building strategies for how to enhance value to commercialize</a:t>
          </a:r>
        </a:p>
      </dgm:t>
    </dgm:pt>
    <dgm:pt modelId="{DD4B610A-8034-4C90-91BE-58A177C46FEA}" type="parTrans" cxnId="{692CF32B-C6CF-4201-AC76-1F4B689C6C89}">
      <dgm:prSet/>
      <dgm:spPr/>
      <dgm:t>
        <a:bodyPr/>
        <a:lstStyle/>
        <a:p>
          <a:endParaRPr lang="en-US">
            <a:latin typeface="Arial" panose="020B0604020202020204" pitchFamily="34" charset="0"/>
            <a:cs typeface="Arial" panose="020B0604020202020204" pitchFamily="34" charset="0"/>
          </a:endParaRPr>
        </a:p>
      </dgm:t>
    </dgm:pt>
    <dgm:pt modelId="{DEFA4A98-E7AD-43DE-B3C1-563EC84CA27C}" type="sibTrans" cxnId="{692CF32B-C6CF-4201-AC76-1F4B689C6C89}">
      <dgm:prSet/>
      <dgm:spPr/>
      <dgm:t>
        <a:bodyPr/>
        <a:lstStyle/>
        <a:p>
          <a:endParaRPr lang="en-US">
            <a:latin typeface="Arial" panose="020B0604020202020204" pitchFamily="34" charset="0"/>
            <a:cs typeface="Arial" panose="020B0604020202020204" pitchFamily="34" charset="0"/>
          </a:endParaRPr>
        </a:p>
      </dgm:t>
    </dgm:pt>
    <dgm:pt modelId="{DAE2279B-54D0-4AB8-9B91-1A85D5E32CF0}">
      <dgm:prSet/>
      <dgm:spPr/>
      <dgm:t>
        <a:bodyPr/>
        <a:lstStyle/>
        <a:p>
          <a:pPr rtl="0"/>
          <a:r>
            <a:rPr lang="en-GB" dirty="0">
              <a:latin typeface="Arial" panose="020B0604020202020204" pitchFamily="34" charset="0"/>
              <a:cs typeface="Arial" panose="020B0604020202020204" pitchFamily="34" charset="0"/>
            </a:rPr>
            <a:t>commercialize</a:t>
          </a:r>
          <a:endParaRPr lang="en-US" dirty="0">
            <a:latin typeface="Arial" panose="020B0604020202020204" pitchFamily="34" charset="0"/>
            <a:cs typeface="Arial" panose="020B0604020202020204" pitchFamily="34" charset="0"/>
          </a:endParaRPr>
        </a:p>
      </dgm:t>
    </dgm:pt>
    <dgm:pt modelId="{7A9CAA0D-CF4B-4BBA-85FD-E621F6763878}" type="parTrans" cxnId="{C18366A2-3996-47D9-86ED-A6B6BB1641F8}">
      <dgm:prSet/>
      <dgm:spPr/>
      <dgm:t>
        <a:bodyPr/>
        <a:lstStyle/>
        <a:p>
          <a:endParaRPr lang="en-US">
            <a:latin typeface="Arial" panose="020B0604020202020204" pitchFamily="34" charset="0"/>
            <a:cs typeface="Arial" panose="020B0604020202020204" pitchFamily="34" charset="0"/>
          </a:endParaRPr>
        </a:p>
      </dgm:t>
    </dgm:pt>
    <dgm:pt modelId="{97F98257-5345-45EF-984A-112D1DAA137F}" type="sibTrans" cxnId="{C18366A2-3996-47D9-86ED-A6B6BB1641F8}">
      <dgm:prSet/>
      <dgm:spPr/>
      <dgm:t>
        <a:bodyPr/>
        <a:lstStyle/>
        <a:p>
          <a:endParaRPr lang="en-US">
            <a:latin typeface="Arial" panose="020B0604020202020204" pitchFamily="34" charset="0"/>
            <a:cs typeface="Arial" panose="020B0604020202020204" pitchFamily="34" charset="0"/>
          </a:endParaRPr>
        </a:p>
      </dgm:t>
    </dgm:pt>
    <dgm:pt modelId="{6E89276F-0B33-4A7C-A02E-3CE904F39CC7}">
      <dgm:prSet/>
      <dgm:spPr>
        <a:solidFill>
          <a:schemeClr val="tx1">
            <a:lumMod val="75000"/>
            <a:lumOff val="25000"/>
          </a:schemeClr>
        </a:solidFill>
      </dgm:spPr>
      <dgm:t>
        <a:bodyPr/>
        <a:lstStyle/>
        <a:p>
          <a:pPr rtl="0"/>
          <a:r>
            <a:rPr lang="en-US" dirty="0">
              <a:latin typeface="Arial" panose="020B0604020202020204" pitchFamily="34" charset="0"/>
              <a:cs typeface="Arial" panose="020B0604020202020204" pitchFamily="34" charset="0"/>
            </a:rPr>
            <a:t>Technology transfer organizations are often multidisciplinary, including economists, BDs, lawyers, patent attorneys, marketers and scientists. </a:t>
          </a:r>
          <a:endParaRPr lang="en-US" b="1" dirty="0">
            <a:latin typeface="Arial" panose="020B0604020202020204" pitchFamily="34" charset="0"/>
            <a:cs typeface="Arial" panose="020B0604020202020204" pitchFamily="34" charset="0"/>
          </a:endParaRPr>
        </a:p>
      </dgm:t>
    </dgm:pt>
    <dgm:pt modelId="{F0B67D62-8BCE-4FA7-A9B5-9AA1EC1E1E93}" type="parTrans" cxnId="{50BA13C4-4726-40D6-96AB-476B54101C69}">
      <dgm:prSet/>
      <dgm:spPr/>
      <dgm:t>
        <a:bodyPr/>
        <a:lstStyle/>
        <a:p>
          <a:endParaRPr lang="en-US">
            <a:latin typeface="Arial" panose="020B0604020202020204" pitchFamily="34" charset="0"/>
            <a:cs typeface="Arial" panose="020B0604020202020204" pitchFamily="34" charset="0"/>
          </a:endParaRPr>
        </a:p>
      </dgm:t>
    </dgm:pt>
    <dgm:pt modelId="{0F60EB51-4B1F-42A0-A940-B7C94062D20A}" type="sibTrans" cxnId="{50BA13C4-4726-40D6-96AB-476B54101C69}">
      <dgm:prSet/>
      <dgm:spPr/>
      <dgm:t>
        <a:bodyPr/>
        <a:lstStyle/>
        <a:p>
          <a:endParaRPr lang="en-US">
            <a:latin typeface="Arial" panose="020B0604020202020204" pitchFamily="34" charset="0"/>
            <a:cs typeface="Arial" panose="020B0604020202020204" pitchFamily="34" charset="0"/>
          </a:endParaRPr>
        </a:p>
      </dgm:t>
    </dgm:pt>
    <dgm:pt modelId="{B9ED17D7-4D0E-45E9-ACAD-10647C60EAF2}" type="pres">
      <dgm:prSet presAssocID="{4264969D-41DB-49D0-A27A-6C26560F3141}" presName="Name0" presStyleCnt="0">
        <dgm:presLayoutVars>
          <dgm:chMax val="7"/>
          <dgm:dir/>
          <dgm:animOne val="branch"/>
        </dgm:presLayoutVars>
      </dgm:prSet>
      <dgm:spPr/>
    </dgm:pt>
    <dgm:pt modelId="{2FF9BB53-F6C7-4253-9551-F3525CE54ECD}" type="pres">
      <dgm:prSet presAssocID="{15464E23-FA4B-4172-9C0C-0771545027BD}" presName="parTx1" presStyleLbl="node1" presStyleIdx="0" presStyleCnt="2"/>
      <dgm:spPr/>
    </dgm:pt>
    <dgm:pt modelId="{84B4AD78-0A33-450B-9FDC-FF81E9FDD9B5}" type="pres">
      <dgm:prSet presAssocID="{15464E23-FA4B-4172-9C0C-0771545027BD}" presName="spPre1" presStyleCnt="0"/>
      <dgm:spPr/>
    </dgm:pt>
    <dgm:pt modelId="{A0B73371-9890-4F7C-9B61-A2F63E088FA1}" type="pres">
      <dgm:prSet presAssocID="{15464E23-FA4B-4172-9C0C-0771545027BD}" presName="chLin1" presStyleCnt="0"/>
      <dgm:spPr/>
    </dgm:pt>
    <dgm:pt modelId="{E818D808-DC41-4BF5-AE1E-F1B1C88087AF}" type="pres">
      <dgm:prSet presAssocID="{953C16F0-257D-4283-84EE-0A24B98AF07D}" presName="Name11" presStyleLbl="parChTrans1D1" presStyleIdx="0" presStyleCnt="12"/>
      <dgm:spPr/>
    </dgm:pt>
    <dgm:pt modelId="{13514927-743B-4C32-B764-2621EA18BA52}" type="pres">
      <dgm:prSet presAssocID="{953C16F0-257D-4283-84EE-0A24B98AF07D}" presName="Name31" presStyleLbl="parChTrans1D1" presStyleIdx="1" presStyleCnt="12"/>
      <dgm:spPr>
        <a:ln>
          <a:headEnd type="triangle"/>
        </a:ln>
      </dgm:spPr>
    </dgm:pt>
    <dgm:pt modelId="{48A7A612-EB33-4A82-9831-0CE0E72D50D8}" type="pres">
      <dgm:prSet presAssocID="{BB013751-D8B7-4C19-973D-030E4FBFF7DE}" presName="txAndLines1" presStyleCnt="0"/>
      <dgm:spPr/>
    </dgm:pt>
    <dgm:pt modelId="{FF595B61-D214-4DAE-99B3-2BC16D6AED1D}" type="pres">
      <dgm:prSet presAssocID="{BB013751-D8B7-4C19-973D-030E4FBFF7DE}" presName="anchor1" presStyleCnt="0"/>
      <dgm:spPr/>
    </dgm:pt>
    <dgm:pt modelId="{04BE7019-89A6-42FD-B63D-774B72297FD7}" type="pres">
      <dgm:prSet presAssocID="{BB013751-D8B7-4C19-973D-030E4FBFF7DE}" presName="backup1" presStyleCnt="0"/>
      <dgm:spPr/>
    </dgm:pt>
    <dgm:pt modelId="{00D323F2-91E0-4493-BACD-98BF48FEA572}" type="pres">
      <dgm:prSet presAssocID="{BB013751-D8B7-4C19-973D-030E4FBFF7DE}" presName="preLine1" presStyleLbl="parChTrans1D1" presStyleIdx="2" presStyleCnt="12"/>
      <dgm:spPr/>
    </dgm:pt>
    <dgm:pt modelId="{B76DB01E-AC73-4D4E-A9B7-3571FE06EAD8}" type="pres">
      <dgm:prSet presAssocID="{BB013751-D8B7-4C19-973D-030E4FBFF7DE}" presName="desTx1" presStyleLbl="revTx" presStyleIdx="0" presStyleCnt="0">
        <dgm:presLayoutVars>
          <dgm:bulletEnabled val="1"/>
        </dgm:presLayoutVars>
      </dgm:prSet>
      <dgm:spPr/>
    </dgm:pt>
    <dgm:pt modelId="{A6AAFFED-6E54-46F8-9CC1-66A59208B2F4}" type="pres">
      <dgm:prSet presAssocID="{BB013751-D8B7-4C19-973D-030E4FBFF7DE}" presName="postLine1" presStyleLbl="parChTrans1D1" presStyleIdx="3" presStyleCnt="12"/>
      <dgm:spPr/>
    </dgm:pt>
    <dgm:pt modelId="{F29D405A-3FDD-43F4-A262-79816B8F802D}" type="pres">
      <dgm:prSet presAssocID="{DD4B610A-8034-4C90-91BE-58A177C46FEA}" presName="Name11" presStyleLbl="parChTrans1D1" presStyleIdx="4" presStyleCnt="12"/>
      <dgm:spPr/>
    </dgm:pt>
    <dgm:pt modelId="{016616E8-8708-4549-BB75-D759C765EBCD}" type="pres">
      <dgm:prSet presAssocID="{DD4B610A-8034-4C90-91BE-58A177C46FEA}" presName="Name31" presStyleLbl="parChTrans1D1" presStyleIdx="5" presStyleCnt="12"/>
      <dgm:spPr>
        <a:ln>
          <a:headEnd type="triangle"/>
        </a:ln>
      </dgm:spPr>
    </dgm:pt>
    <dgm:pt modelId="{97D51344-A8A8-4C13-829D-AD636BC198A7}" type="pres">
      <dgm:prSet presAssocID="{8AFEC6B6-3562-40F8-B5E6-8A9DE993B507}" presName="txAndLines1" presStyleCnt="0"/>
      <dgm:spPr/>
    </dgm:pt>
    <dgm:pt modelId="{9122F785-DDCD-403E-B8AB-760C3DCBCDF0}" type="pres">
      <dgm:prSet presAssocID="{8AFEC6B6-3562-40F8-B5E6-8A9DE993B507}" presName="anchor1" presStyleCnt="0"/>
      <dgm:spPr/>
    </dgm:pt>
    <dgm:pt modelId="{A2E7D6C4-65EC-4744-B3D0-43D44CEE04D5}" type="pres">
      <dgm:prSet presAssocID="{8AFEC6B6-3562-40F8-B5E6-8A9DE993B507}" presName="backup1" presStyleCnt="0"/>
      <dgm:spPr/>
    </dgm:pt>
    <dgm:pt modelId="{0092D8F7-C2A1-4334-9867-785222E204FF}" type="pres">
      <dgm:prSet presAssocID="{8AFEC6B6-3562-40F8-B5E6-8A9DE993B507}" presName="preLine1" presStyleLbl="parChTrans1D1" presStyleIdx="6" presStyleCnt="12"/>
      <dgm:spPr/>
    </dgm:pt>
    <dgm:pt modelId="{2CF51E48-87D4-449A-912E-EB0A24B61671}" type="pres">
      <dgm:prSet presAssocID="{8AFEC6B6-3562-40F8-B5E6-8A9DE993B507}" presName="desTx1" presStyleLbl="revTx" presStyleIdx="0" presStyleCnt="0">
        <dgm:presLayoutVars>
          <dgm:bulletEnabled val="1"/>
        </dgm:presLayoutVars>
      </dgm:prSet>
      <dgm:spPr/>
    </dgm:pt>
    <dgm:pt modelId="{C3EF808C-92F3-4680-8E78-8444A5E08FE9}" type="pres">
      <dgm:prSet presAssocID="{8AFEC6B6-3562-40F8-B5E6-8A9DE993B507}" presName="postLine1" presStyleLbl="parChTrans1D1" presStyleIdx="7" presStyleCnt="12"/>
      <dgm:spPr/>
    </dgm:pt>
    <dgm:pt modelId="{DEBE7C5D-4B51-433A-A374-4D36CE7ADD6D}" type="pres">
      <dgm:prSet presAssocID="{7A9CAA0D-CF4B-4BBA-85FD-E621F6763878}" presName="Name11" presStyleLbl="parChTrans1D1" presStyleIdx="8" presStyleCnt="12"/>
      <dgm:spPr/>
    </dgm:pt>
    <dgm:pt modelId="{B2106D44-3BEB-430B-8E6A-B1BB5469D491}" type="pres">
      <dgm:prSet presAssocID="{7A9CAA0D-CF4B-4BBA-85FD-E621F6763878}" presName="Name31" presStyleLbl="parChTrans1D1" presStyleIdx="9" presStyleCnt="12"/>
      <dgm:spPr>
        <a:ln>
          <a:headEnd type="triangle"/>
        </a:ln>
      </dgm:spPr>
    </dgm:pt>
    <dgm:pt modelId="{66C82CB4-8333-4839-B3E9-18090C93F0F4}" type="pres">
      <dgm:prSet presAssocID="{DAE2279B-54D0-4AB8-9B91-1A85D5E32CF0}" presName="txAndLines1" presStyleCnt="0"/>
      <dgm:spPr/>
    </dgm:pt>
    <dgm:pt modelId="{9C8E9FC8-DAF4-445A-A3BF-C7AE8316C944}" type="pres">
      <dgm:prSet presAssocID="{DAE2279B-54D0-4AB8-9B91-1A85D5E32CF0}" presName="anchor1" presStyleCnt="0"/>
      <dgm:spPr/>
    </dgm:pt>
    <dgm:pt modelId="{6294EB6E-A321-41C9-8EF1-85994372C078}" type="pres">
      <dgm:prSet presAssocID="{DAE2279B-54D0-4AB8-9B91-1A85D5E32CF0}" presName="backup1" presStyleCnt="0"/>
      <dgm:spPr/>
    </dgm:pt>
    <dgm:pt modelId="{179D5F2F-7A6D-4B2C-B534-38D12DD7B08C}" type="pres">
      <dgm:prSet presAssocID="{DAE2279B-54D0-4AB8-9B91-1A85D5E32CF0}" presName="preLine1" presStyleLbl="parChTrans1D1" presStyleIdx="10" presStyleCnt="12"/>
      <dgm:spPr/>
    </dgm:pt>
    <dgm:pt modelId="{C2EA2D8B-AC92-4C4F-A140-E403621A9201}" type="pres">
      <dgm:prSet presAssocID="{DAE2279B-54D0-4AB8-9B91-1A85D5E32CF0}" presName="desTx1" presStyleLbl="revTx" presStyleIdx="0" presStyleCnt="0">
        <dgm:presLayoutVars>
          <dgm:bulletEnabled val="1"/>
        </dgm:presLayoutVars>
      </dgm:prSet>
      <dgm:spPr/>
    </dgm:pt>
    <dgm:pt modelId="{1439C193-E1BF-469C-B879-4A8BA1B8B8DC}" type="pres">
      <dgm:prSet presAssocID="{DAE2279B-54D0-4AB8-9B91-1A85D5E32CF0}" presName="postLine1" presStyleLbl="parChTrans1D1" presStyleIdx="11" presStyleCnt="12"/>
      <dgm:spPr/>
    </dgm:pt>
    <dgm:pt modelId="{DB05EF1E-7BE7-4211-B168-44C8F7EFB291}" type="pres">
      <dgm:prSet presAssocID="{15464E23-FA4B-4172-9C0C-0771545027BD}" presName="spPost1" presStyleCnt="0"/>
      <dgm:spPr/>
    </dgm:pt>
    <dgm:pt modelId="{D4B1A80A-EF1F-4D34-A916-014829A52D84}" type="pres">
      <dgm:prSet presAssocID="{6E89276F-0B33-4A7C-A02E-3CE904F39CC7}" presName="parTx2" presStyleLbl="node1" presStyleIdx="1" presStyleCnt="2"/>
      <dgm:spPr/>
    </dgm:pt>
  </dgm:ptLst>
  <dgm:cxnLst>
    <dgm:cxn modelId="{BF758212-D1B4-463F-B79D-0F9CDE643334}" type="presOf" srcId="{8AFEC6B6-3562-40F8-B5E6-8A9DE993B507}" destId="{2CF51E48-87D4-449A-912E-EB0A24B61671}" srcOrd="0" destOrd="0" presId="urn:microsoft.com/office/officeart/2009/3/layout/SubStepProcess"/>
    <dgm:cxn modelId="{692CF32B-C6CF-4201-AC76-1F4B689C6C89}" srcId="{15464E23-FA4B-4172-9C0C-0771545027BD}" destId="{8AFEC6B6-3562-40F8-B5E6-8A9DE993B507}" srcOrd="1" destOrd="0" parTransId="{DD4B610A-8034-4C90-91BE-58A177C46FEA}" sibTransId="{DEFA4A98-E7AD-43DE-B3C1-563EC84CA27C}"/>
    <dgm:cxn modelId="{6879912E-97B4-455D-97E6-97FB59F72D4F}" srcId="{15464E23-FA4B-4172-9C0C-0771545027BD}" destId="{BB013751-D8B7-4C19-973D-030E4FBFF7DE}" srcOrd="0" destOrd="0" parTransId="{953C16F0-257D-4283-84EE-0A24B98AF07D}" sibTransId="{B42A3075-C231-4556-A628-E7A61061A474}"/>
    <dgm:cxn modelId="{36E67E30-A038-4B1B-98F1-AE3EB0F287BA}" type="presOf" srcId="{4264969D-41DB-49D0-A27A-6C26560F3141}" destId="{B9ED17D7-4D0E-45E9-ACAD-10647C60EAF2}" srcOrd="0" destOrd="0" presId="urn:microsoft.com/office/officeart/2009/3/layout/SubStepProcess"/>
    <dgm:cxn modelId="{ACABB053-DDBE-4D90-85BD-D3E879981D25}" srcId="{4264969D-41DB-49D0-A27A-6C26560F3141}" destId="{15464E23-FA4B-4172-9C0C-0771545027BD}" srcOrd="0" destOrd="0" parTransId="{8F0E9C55-9598-4992-9475-9DAB9DF8C2BC}" sibTransId="{4E5E812A-049A-468F-A449-2FE5F61D1E09}"/>
    <dgm:cxn modelId="{B246F674-3044-4635-9788-D116FD763E6F}" type="presOf" srcId="{BB013751-D8B7-4C19-973D-030E4FBFF7DE}" destId="{B76DB01E-AC73-4D4E-A9B7-3571FE06EAD8}" srcOrd="0" destOrd="0" presId="urn:microsoft.com/office/officeart/2009/3/layout/SubStepProcess"/>
    <dgm:cxn modelId="{C18366A2-3996-47D9-86ED-A6B6BB1641F8}" srcId="{15464E23-FA4B-4172-9C0C-0771545027BD}" destId="{DAE2279B-54D0-4AB8-9B91-1A85D5E32CF0}" srcOrd="2" destOrd="0" parTransId="{7A9CAA0D-CF4B-4BBA-85FD-E621F6763878}" sibTransId="{97F98257-5345-45EF-984A-112D1DAA137F}"/>
    <dgm:cxn modelId="{E97213BB-8E89-4E66-809E-14B573834E1C}" type="presOf" srcId="{15464E23-FA4B-4172-9C0C-0771545027BD}" destId="{2FF9BB53-F6C7-4253-9551-F3525CE54ECD}" srcOrd="0" destOrd="0" presId="urn:microsoft.com/office/officeart/2009/3/layout/SubStepProcess"/>
    <dgm:cxn modelId="{61F6DCBD-3241-4CE6-9F32-CD9FCBA5BB1E}" type="presOf" srcId="{DAE2279B-54D0-4AB8-9B91-1A85D5E32CF0}" destId="{C2EA2D8B-AC92-4C4F-A140-E403621A9201}" srcOrd="0" destOrd="0" presId="urn:microsoft.com/office/officeart/2009/3/layout/SubStepProcess"/>
    <dgm:cxn modelId="{50BA13C4-4726-40D6-96AB-476B54101C69}" srcId="{4264969D-41DB-49D0-A27A-6C26560F3141}" destId="{6E89276F-0B33-4A7C-A02E-3CE904F39CC7}" srcOrd="1" destOrd="0" parTransId="{F0B67D62-8BCE-4FA7-A9B5-9AA1EC1E1E93}" sibTransId="{0F60EB51-4B1F-42A0-A940-B7C94062D20A}"/>
    <dgm:cxn modelId="{7A40EAD2-3999-47E8-848B-D4D437A40C39}" type="presOf" srcId="{6E89276F-0B33-4A7C-A02E-3CE904F39CC7}" destId="{D4B1A80A-EF1F-4D34-A916-014829A52D84}" srcOrd="0" destOrd="0" presId="urn:microsoft.com/office/officeart/2009/3/layout/SubStepProcess"/>
    <dgm:cxn modelId="{15D4F0D3-0E11-4660-9E95-C7697FD48766}" type="presParOf" srcId="{B9ED17D7-4D0E-45E9-ACAD-10647C60EAF2}" destId="{2FF9BB53-F6C7-4253-9551-F3525CE54ECD}" srcOrd="0" destOrd="0" presId="urn:microsoft.com/office/officeart/2009/3/layout/SubStepProcess"/>
    <dgm:cxn modelId="{C5AF3F77-CE49-4FD2-A114-2D994F718407}" type="presParOf" srcId="{B9ED17D7-4D0E-45E9-ACAD-10647C60EAF2}" destId="{84B4AD78-0A33-450B-9FDC-FF81E9FDD9B5}" srcOrd="1" destOrd="0" presId="urn:microsoft.com/office/officeart/2009/3/layout/SubStepProcess"/>
    <dgm:cxn modelId="{5963491B-0256-4B50-82F3-0E64D86028A9}" type="presParOf" srcId="{B9ED17D7-4D0E-45E9-ACAD-10647C60EAF2}" destId="{A0B73371-9890-4F7C-9B61-A2F63E088FA1}" srcOrd="2" destOrd="0" presId="urn:microsoft.com/office/officeart/2009/3/layout/SubStepProcess"/>
    <dgm:cxn modelId="{13E83C30-5B92-4604-8AA3-8ACCFB23E773}" type="presParOf" srcId="{A0B73371-9890-4F7C-9B61-A2F63E088FA1}" destId="{E818D808-DC41-4BF5-AE1E-F1B1C88087AF}" srcOrd="0" destOrd="0" presId="urn:microsoft.com/office/officeart/2009/3/layout/SubStepProcess"/>
    <dgm:cxn modelId="{6A41A4B4-617D-46D4-BAD7-9701E5254179}" type="presParOf" srcId="{A0B73371-9890-4F7C-9B61-A2F63E088FA1}" destId="{13514927-743B-4C32-B764-2621EA18BA52}" srcOrd="1" destOrd="0" presId="urn:microsoft.com/office/officeart/2009/3/layout/SubStepProcess"/>
    <dgm:cxn modelId="{72D7583A-51C9-4FF5-AB48-82389F3D1D7C}" type="presParOf" srcId="{A0B73371-9890-4F7C-9B61-A2F63E088FA1}" destId="{48A7A612-EB33-4A82-9831-0CE0E72D50D8}" srcOrd="2" destOrd="0" presId="urn:microsoft.com/office/officeart/2009/3/layout/SubStepProcess"/>
    <dgm:cxn modelId="{79BDF8F0-2632-4B07-B97C-1618B6BD2A0B}" type="presParOf" srcId="{48A7A612-EB33-4A82-9831-0CE0E72D50D8}" destId="{FF595B61-D214-4DAE-99B3-2BC16D6AED1D}" srcOrd="0" destOrd="0" presId="urn:microsoft.com/office/officeart/2009/3/layout/SubStepProcess"/>
    <dgm:cxn modelId="{FBF25653-8517-48E9-8F61-0443738B7E30}" type="presParOf" srcId="{48A7A612-EB33-4A82-9831-0CE0E72D50D8}" destId="{04BE7019-89A6-42FD-B63D-774B72297FD7}" srcOrd="1" destOrd="0" presId="urn:microsoft.com/office/officeart/2009/3/layout/SubStepProcess"/>
    <dgm:cxn modelId="{C11C3A1D-AA2C-4530-BEDC-947E1326C0B6}" type="presParOf" srcId="{48A7A612-EB33-4A82-9831-0CE0E72D50D8}" destId="{00D323F2-91E0-4493-BACD-98BF48FEA572}" srcOrd="2" destOrd="0" presId="urn:microsoft.com/office/officeart/2009/3/layout/SubStepProcess"/>
    <dgm:cxn modelId="{9AFFC190-77E5-4C30-B315-AC242D5D7170}" type="presParOf" srcId="{48A7A612-EB33-4A82-9831-0CE0E72D50D8}" destId="{B76DB01E-AC73-4D4E-A9B7-3571FE06EAD8}" srcOrd="3" destOrd="0" presId="urn:microsoft.com/office/officeart/2009/3/layout/SubStepProcess"/>
    <dgm:cxn modelId="{AB65FFD2-E8B7-42BE-B1D7-75A979BA034E}" type="presParOf" srcId="{48A7A612-EB33-4A82-9831-0CE0E72D50D8}" destId="{A6AAFFED-6E54-46F8-9CC1-66A59208B2F4}" srcOrd="4" destOrd="0" presId="urn:microsoft.com/office/officeart/2009/3/layout/SubStepProcess"/>
    <dgm:cxn modelId="{F44CC50F-D45F-472C-AD8F-58C980081E49}" type="presParOf" srcId="{A0B73371-9890-4F7C-9B61-A2F63E088FA1}" destId="{F29D405A-3FDD-43F4-A262-79816B8F802D}" srcOrd="3" destOrd="0" presId="urn:microsoft.com/office/officeart/2009/3/layout/SubStepProcess"/>
    <dgm:cxn modelId="{5D4AAAE3-0301-4E31-B9AC-A64AB9423E37}" type="presParOf" srcId="{A0B73371-9890-4F7C-9B61-A2F63E088FA1}" destId="{016616E8-8708-4549-BB75-D759C765EBCD}" srcOrd="4" destOrd="0" presId="urn:microsoft.com/office/officeart/2009/3/layout/SubStepProcess"/>
    <dgm:cxn modelId="{4D77AF6B-682C-4C4C-90AC-3C51B7742709}" type="presParOf" srcId="{A0B73371-9890-4F7C-9B61-A2F63E088FA1}" destId="{97D51344-A8A8-4C13-829D-AD636BC198A7}" srcOrd="5" destOrd="0" presId="urn:microsoft.com/office/officeart/2009/3/layout/SubStepProcess"/>
    <dgm:cxn modelId="{FEE725B9-CC15-4A71-979D-297F0B351C0D}" type="presParOf" srcId="{97D51344-A8A8-4C13-829D-AD636BC198A7}" destId="{9122F785-DDCD-403E-B8AB-760C3DCBCDF0}" srcOrd="0" destOrd="0" presId="urn:microsoft.com/office/officeart/2009/3/layout/SubStepProcess"/>
    <dgm:cxn modelId="{34F952C2-3D84-473E-A25F-2E19035AA806}" type="presParOf" srcId="{97D51344-A8A8-4C13-829D-AD636BC198A7}" destId="{A2E7D6C4-65EC-4744-B3D0-43D44CEE04D5}" srcOrd="1" destOrd="0" presId="urn:microsoft.com/office/officeart/2009/3/layout/SubStepProcess"/>
    <dgm:cxn modelId="{B957A934-A138-40F2-A51A-0F6FEE12359E}" type="presParOf" srcId="{97D51344-A8A8-4C13-829D-AD636BC198A7}" destId="{0092D8F7-C2A1-4334-9867-785222E204FF}" srcOrd="2" destOrd="0" presId="urn:microsoft.com/office/officeart/2009/3/layout/SubStepProcess"/>
    <dgm:cxn modelId="{14231C35-8D7C-4283-A56B-6B74B8C962C0}" type="presParOf" srcId="{97D51344-A8A8-4C13-829D-AD636BC198A7}" destId="{2CF51E48-87D4-449A-912E-EB0A24B61671}" srcOrd="3" destOrd="0" presId="urn:microsoft.com/office/officeart/2009/3/layout/SubStepProcess"/>
    <dgm:cxn modelId="{A872025E-FB68-417A-BC10-94745E03D3BA}" type="presParOf" srcId="{97D51344-A8A8-4C13-829D-AD636BC198A7}" destId="{C3EF808C-92F3-4680-8E78-8444A5E08FE9}" srcOrd="4" destOrd="0" presId="urn:microsoft.com/office/officeart/2009/3/layout/SubStepProcess"/>
    <dgm:cxn modelId="{74897ED3-78BF-4E3B-A093-940BDBFCB00A}" type="presParOf" srcId="{A0B73371-9890-4F7C-9B61-A2F63E088FA1}" destId="{DEBE7C5D-4B51-433A-A374-4D36CE7ADD6D}" srcOrd="6" destOrd="0" presId="urn:microsoft.com/office/officeart/2009/3/layout/SubStepProcess"/>
    <dgm:cxn modelId="{74DA9799-3D14-4D18-A798-B00A2305132E}" type="presParOf" srcId="{A0B73371-9890-4F7C-9B61-A2F63E088FA1}" destId="{B2106D44-3BEB-430B-8E6A-B1BB5469D491}" srcOrd="7" destOrd="0" presId="urn:microsoft.com/office/officeart/2009/3/layout/SubStepProcess"/>
    <dgm:cxn modelId="{5329FD5A-8026-406B-B0AC-031ABF559D20}" type="presParOf" srcId="{A0B73371-9890-4F7C-9B61-A2F63E088FA1}" destId="{66C82CB4-8333-4839-B3E9-18090C93F0F4}" srcOrd="8" destOrd="0" presId="urn:microsoft.com/office/officeart/2009/3/layout/SubStepProcess"/>
    <dgm:cxn modelId="{1DB1E2C7-5EF8-439D-B89D-3E0EA3FFC233}" type="presParOf" srcId="{66C82CB4-8333-4839-B3E9-18090C93F0F4}" destId="{9C8E9FC8-DAF4-445A-A3BF-C7AE8316C944}" srcOrd="0" destOrd="0" presId="urn:microsoft.com/office/officeart/2009/3/layout/SubStepProcess"/>
    <dgm:cxn modelId="{22AFB921-89CA-4BFF-91BE-B9E895B059D9}" type="presParOf" srcId="{66C82CB4-8333-4839-B3E9-18090C93F0F4}" destId="{6294EB6E-A321-41C9-8EF1-85994372C078}" srcOrd="1" destOrd="0" presId="urn:microsoft.com/office/officeart/2009/3/layout/SubStepProcess"/>
    <dgm:cxn modelId="{E16B9C5B-1ACF-4579-836D-3CAD4C05463D}" type="presParOf" srcId="{66C82CB4-8333-4839-B3E9-18090C93F0F4}" destId="{179D5F2F-7A6D-4B2C-B534-38D12DD7B08C}" srcOrd="2" destOrd="0" presId="urn:microsoft.com/office/officeart/2009/3/layout/SubStepProcess"/>
    <dgm:cxn modelId="{355125E4-8B43-4443-8FA9-BEF4FD413900}" type="presParOf" srcId="{66C82CB4-8333-4839-B3E9-18090C93F0F4}" destId="{C2EA2D8B-AC92-4C4F-A140-E403621A9201}" srcOrd="3" destOrd="0" presId="urn:microsoft.com/office/officeart/2009/3/layout/SubStepProcess"/>
    <dgm:cxn modelId="{77CB43EE-062D-4F77-A22F-6BAA9A8D34A8}" type="presParOf" srcId="{66C82CB4-8333-4839-B3E9-18090C93F0F4}" destId="{1439C193-E1BF-469C-B879-4A8BA1B8B8DC}" srcOrd="4" destOrd="0" presId="urn:microsoft.com/office/officeart/2009/3/layout/SubStepProcess"/>
    <dgm:cxn modelId="{D597CA2E-C419-46DA-89A0-32C773E9B2CE}" type="presParOf" srcId="{B9ED17D7-4D0E-45E9-ACAD-10647C60EAF2}" destId="{DB05EF1E-7BE7-4211-B168-44C8F7EFB291}" srcOrd="3" destOrd="0" presId="urn:microsoft.com/office/officeart/2009/3/layout/SubStepProcess"/>
    <dgm:cxn modelId="{6AA7FCBC-419C-426E-8274-CE9270C41FB4}" type="presParOf" srcId="{B9ED17D7-4D0E-45E9-ACAD-10647C60EAF2}" destId="{D4B1A80A-EF1F-4D34-A916-014829A52D84}"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65ABB-AB30-439B-A2B2-A564E0E4AD0E}"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208820DE-3479-47EC-BC05-48751DE83877}">
      <dgm:prSet phldrT="[Text]"/>
      <dgm:spPr>
        <a:solidFill>
          <a:srgbClr val="FFC000"/>
        </a:solidFill>
      </dgm:spPr>
      <dgm:t>
        <a:bodyPr/>
        <a:lstStyle/>
        <a:p>
          <a:pPr rtl="0"/>
          <a:r>
            <a:rPr lang="en-US" dirty="0">
              <a:latin typeface="Arial" panose="020B0604020202020204" pitchFamily="34" charset="0"/>
              <a:cs typeface="Arial" panose="020B0604020202020204" pitchFamily="34" charset="0"/>
            </a:rPr>
            <a:t>40% of the Total Net Receipts are paid to the Relevant Inventor/s </a:t>
          </a:r>
        </a:p>
      </dgm:t>
    </dgm:pt>
    <dgm:pt modelId="{733A7947-03C5-46D9-B4AB-C26D35E2C7C4}" type="parTrans" cxnId="{A521FAC0-26A0-43FC-8874-4C22E3D4D701}">
      <dgm:prSet/>
      <dgm:spPr/>
      <dgm:t>
        <a:bodyPr/>
        <a:lstStyle/>
        <a:p>
          <a:endParaRPr lang="en-US">
            <a:latin typeface="Arial" panose="020B0604020202020204" pitchFamily="34" charset="0"/>
            <a:cs typeface="Arial" panose="020B0604020202020204" pitchFamily="34" charset="0"/>
          </a:endParaRPr>
        </a:p>
      </dgm:t>
    </dgm:pt>
    <dgm:pt modelId="{01B51901-FBCB-4941-8A28-B4982FAF2DBE}" type="sibTrans" cxnId="{A521FAC0-26A0-43FC-8874-4C22E3D4D701}">
      <dgm:prSet/>
      <dgm:spPr/>
      <dgm:t>
        <a:bodyPr/>
        <a:lstStyle/>
        <a:p>
          <a:endParaRPr lang="en-US">
            <a:latin typeface="Arial" panose="020B0604020202020204" pitchFamily="34" charset="0"/>
            <a:cs typeface="Arial" panose="020B0604020202020204" pitchFamily="34" charset="0"/>
          </a:endParaRPr>
        </a:p>
      </dgm:t>
    </dgm:pt>
    <dgm:pt modelId="{4D95BF62-2E91-4188-8CF4-6F3F9E3B19B9}">
      <dgm:prSet/>
      <dgm:spPr/>
      <dgm:t>
        <a:bodyPr/>
        <a:lstStyle/>
        <a:p>
          <a:pPr rtl="0"/>
          <a:r>
            <a:rPr lang="en-US" dirty="0">
              <a:latin typeface="Arial" panose="020B0604020202020204" pitchFamily="34" charset="0"/>
              <a:cs typeface="Arial" panose="020B0604020202020204" pitchFamily="34" charset="0"/>
            </a:rPr>
            <a:t>each Relevant Inventors' share is calculated according to his contribution to the Relevant Inventions </a:t>
          </a:r>
        </a:p>
      </dgm:t>
    </dgm:pt>
    <dgm:pt modelId="{3A4C5BDF-DFA9-4C18-AFED-D4A41AB7CEA4}" type="parTrans" cxnId="{85E5E320-748D-46A2-AF55-1C9F1A3509F6}">
      <dgm:prSet/>
      <dgm:spPr/>
      <dgm:t>
        <a:bodyPr/>
        <a:lstStyle/>
        <a:p>
          <a:endParaRPr lang="en-US">
            <a:latin typeface="Arial" panose="020B0604020202020204" pitchFamily="34" charset="0"/>
            <a:cs typeface="Arial" panose="020B0604020202020204" pitchFamily="34" charset="0"/>
          </a:endParaRPr>
        </a:p>
      </dgm:t>
    </dgm:pt>
    <dgm:pt modelId="{E7112F2A-4309-4530-89D7-47EE31C762FB}" type="sibTrans" cxnId="{85E5E320-748D-46A2-AF55-1C9F1A3509F6}">
      <dgm:prSet/>
      <dgm:spPr/>
      <dgm:t>
        <a:bodyPr/>
        <a:lstStyle/>
        <a:p>
          <a:endParaRPr lang="en-US">
            <a:latin typeface="Arial" panose="020B0604020202020204" pitchFamily="34" charset="0"/>
            <a:cs typeface="Arial" panose="020B0604020202020204" pitchFamily="34" charset="0"/>
          </a:endParaRPr>
        </a:p>
      </dgm:t>
    </dgm:pt>
    <dgm:pt modelId="{F64426A9-9D25-41CE-953B-F5535213C060}">
      <dgm:prSet/>
      <dgm:spPr>
        <a:solidFill>
          <a:srgbClr val="0099CC"/>
        </a:solidFill>
      </dgm:spPr>
      <dgm:t>
        <a:bodyPr/>
        <a:lstStyle/>
        <a:p>
          <a:pPr rtl="0"/>
          <a:r>
            <a:rPr lang="en-US" dirty="0">
              <a:latin typeface="Arial" panose="020B0604020202020204" pitchFamily="34" charset="0"/>
              <a:cs typeface="Arial" panose="020B0604020202020204" pitchFamily="34" charset="0"/>
            </a:rPr>
            <a:t>60% of the Total Net Receipts are transferred by TTO to the University</a:t>
          </a:r>
        </a:p>
      </dgm:t>
    </dgm:pt>
    <dgm:pt modelId="{A94212BE-EC96-40F5-9285-AC33B9B1EC96}" type="parTrans" cxnId="{95691723-F4B2-4633-B3ED-DCD423993C76}">
      <dgm:prSet/>
      <dgm:spPr/>
      <dgm:t>
        <a:bodyPr/>
        <a:lstStyle/>
        <a:p>
          <a:endParaRPr lang="en-US">
            <a:latin typeface="Arial" panose="020B0604020202020204" pitchFamily="34" charset="0"/>
            <a:cs typeface="Arial" panose="020B0604020202020204" pitchFamily="34" charset="0"/>
          </a:endParaRPr>
        </a:p>
      </dgm:t>
    </dgm:pt>
    <dgm:pt modelId="{B43E383C-B947-4833-813F-5D32B506DE54}" type="sibTrans" cxnId="{95691723-F4B2-4633-B3ED-DCD423993C76}">
      <dgm:prSet/>
      <dgm:spPr/>
      <dgm:t>
        <a:bodyPr/>
        <a:lstStyle/>
        <a:p>
          <a:endParaRPr lang="en-US">
            <a:latin typeface="Arial" panose="020B0604020202020204" pitchFamily="34" charset="0"/>
            <a:cs typeface="Arial" panose="020B0604020202020204" pitchFamily="34" charset="0"/>
          </a:endParaRPr>
        </a:p>
      </dgm:t>
    </dgm:pt>
    <dgm:pt modelId="{E0111D68-1B32-4BC7-B790-BDB905C8318A}">
      <dgm:prSet custT="1"/>
      <dgm:spPr/>
      <dgm:t>
        <a:bodyPr/>
        <a:lstStyle/>
        <a:p>
          <a:pPr rtl="0"/>
          <a:r>
            <a:rPr lang="en-GB" sz="2000" dirty="0">
              <a:latin typeface="Arial" panose="020B0604020202020204" pitchFamily="34" charset="0"/>
              <a:cs typeface="Arial" panose="020B0604020202020204" pitchFamily="34" charset="0"/>
            </a:rPr>
            <a:t>Inventor’s lab 10%</a:t>
          </a:r>
          <a:endParaRPr lang="en-US" sz="2000" dirty="0">
            <a:latin typeface="Arial" panose="020B0604020202020204" pitchFamily="34" charset="0"/>
            <a:cs typeface="Arial" panose="020B0604020202020204" pitchFamily="34" charset="0"/>
          </a:endParaRPr>
        </a:p>
      </dgm:t>
    </dgm:pt>
    <dgm:pt modelId="{DDADFD65-B456-4992-AF6E-18AE19708DC8}" type="parTrans" cxnId="{8EE43B11-5CCA-438C-A8EF-91764CC4D69E}">
      <dgm:prSet/>
      <dgm:spPr/>
      <dgm:t>
        <a:bodyPr/>
        <a:lstStyle/>
        <a:p>
          <a:endParaRPr lang="en-US">
            <a:latin typeface="Arial" panose="020B0604020202020204" pitchFamily="34" charset="0"/>
            <a:cs typeface="Arial" panose="020B0604020202020204" pitchFamily="34" charset="0"/>
          </a:endParaRPr>
        </a:p>
      </dgm:t>
    </dgm:pt>
    <dgm:pt modelId="{3866999E-02D1-4658-8C77-88988CB70D48}" type="sibTrans" cxnId="{8EE43B11-5CCA-438C-A8EF-91764CC4D69E}">
      <dgm:prSet/>
      <dgm:spPr/>
      <dgm:t>
        <a:bodyPr/>
        <a:lstStyle/>
        <a:p>
          <a:endParaRPr lang="en-US">
            <a:latin typeface="Arial" panose="020B0604020202020204" pitchFamily="34" charset="0"/>
            <a:cs typeface="Arial" panose="020B0604020202020204" pitchFamily="34" charset="0"/>
          </a:endParaRPr>
        </a:p>
      </dgm:t>
    </dgm:pt>
    <dgm:pt modelId="{654711E6-22AD-4888-8072-AF3B178B9564}" type="pres">
      <dgm:prSet presAssocID="{7C365ABB-AB30-439B-A2B2-A564E0E4AD0E}" presName="Name0" presStyleCnt="0">
        <dgm:presLayoutVars>
          <dgm:chMax val="7"/>
          <dgm:dir/>
          <dgm:animOne val="branch"/>
        </dgm:presLayoutVars>
      </dgm:prSet>
      <dgm:spPr/>
    </dgm:pt>
    <dgm:pt modelId="{8398BAC1-1ACA-48C7-A417-3E4EFE27B90A}" type="pres">
      <dgm:prSet presAssocID="{208820DE-3479-47EC-BC05-48751DE83877}" presName="parTx1" presStyleLbl="node1" presStyleIdx="0" presStyleCnt="2"/>
      <dgm:spPr/>
    </dgm:pt>
    <dgm:pt modelId="{C715104A-1624-4A82-A9B9-5AA902E705AE}" type="pres">
      <dgm:prSet presAssocID="{208820DE-3479-47EC-BC05-48751DE83877}" presName="spPre1" presStyleCnt="0"/>
      <dgm:spPr/>
    </dgm:pt>
    <dgm:pt modelId="{53BD0028-9245-4945-A3DE-1E8023430C91}" type="pres">
      <dgm:prSet presAssocID="{208820DE-3479-47EC-BC05-48751DE83877}" presName="chLin1" presStyleCnt="0"/>
      <dgm:spPr/>
    </dgm:pt>
    <dgm:pt modelId="{1821D28F-A43B-404D-98D6-2C30F4642037}" type="pres">
      <dgm:prSet presAssocID="{3A4C5BDF-DFA9-4C18-AFED-D4A41AB7CEA4}" presName="Name11" presStyleLbl="parChTrans1D1" presStyleIdx="0" presStyleCnt="6"/>
      <dgm:spPr/>
    </dgm:pt>
    <dgm:pt modelId="{84C681A2-31FA-4D7F-BC01-0FF1CEA489B9}" type="pres">
      <dgm:prSet presAssocID="{3A4C5BDF-DFA9-4C18-AFED-D4A41AB7CEA4}" presName="Name31" presStyleLbl="parChTrans1D1" presStyleIdx="1" presStyleCnt="6"/>
      <dgm:spPr/>
    </dgm:pt>
    <dgm:pt modelId="{71942D0A-A4BB-4A3D-8F19-8750092DB7BB}" type="pres">
      <dgm:prSet presAssocID="{4D95BF62-2E91-4188-8CF4-6F3F9E3B19B9}" presName="top1" presStyleCnt="0"/>
      <dgm:spPr/>
    </dgm:pt>
    <dgm:pt modelId="{A06DD2C6-A03A-4FAD-B470-1EB0A5C64E68}" type="pres">
      <dgm:prSet presAssocID="{4D95BF62-2E91-4188-8CF4-6F3F9E3B19B9}" presName="txAndLines1" presStyleCnt="0"/>
      <dgm:spPr/>
    </dgm:pt>
    <dgm:pt modelId="{EC78800A-4EE0-4F13-94DC-0CB8E4723FC3}" type="pres">
      <dgm:prSet presAssocID="{4D95BF62-2E91-4188-8CF4-6F3F9E3B19B9}" presName="anchor1" presStyleCnt="0"/>
      <dgm:spPr/>
    </dgm:pt>
    <dgm:pt modelId="{22D14477-63B7-40A8-8155-B7F1BA9116B1}" type="pres">
      <dgm:prSet presAssocID="{4D95BF62-2E91-4188-8CF4-6F3F9E3B19B9}" presName="backup1" presStyleCnt="0"/>
      <dgm:spPr/>
    </dgm:pt>
    <dgm:pt modelId="{6308B4BF-E334-4F38-9E37-1B749C8F47A7}" type="pres">
      <dgm:prSet presAssocID="{4D95BF62-2E91-4188-8CF4-6F3F9E3B19B9}" presName="preLine1" presStyleLbl="parChTrans1D1" presStyleIdx="2" presStyleCnt="6"/>
      <dgm:spPr/>
    </dgm:pt>
    <dgm:pt modelId="{04A78167-270D-4AB7-AACE-BD7C7FB76E53}" type="pres">
      <dgm:prSet presAssocID="{4D95BF62-2E91-4188-8CF4-6F3F9E3B19B9}" presName="desTx1" presStyleLbl="revTx" presStyleIdx="0" presStyleCnt="0" custScaleX="116970" custScaleY="160563">
        <dgm:presLayoutVars>
          <dgm:bulletEnabled val="1"/>
        </dgm:presLayoutVars>
      </dgm:prSet>
      <dgm:spPr/>
    </dgm:pt>
    <dgm:pt modelId="{8EF30B2B-8E82-4AD0-B006-EE1284577FFF}" type="pres">
      <dgm:prSet presAssocID="{4D95BF62-2E91-4188-8CF4-6F3F9E3B19B9}" presName="postLine1" presStyleLbl="parChTrans1D1" presStyleIdx="3" presStyleCnt="6"/>
      <dgm:spPr/>
    </dgm:pt>
    <dgm:pt modelId="{4D0AF6A9-96FF-45F3-BAFE-0D770277BC9C}" type="pres">
      <dgm:prSet presAssocID="{208820DE-3479-47EC-BC05-48751DE83877}" presName="spPost1" presStyleCnt="0"/>
      <dgm:spPr/>
    </dgm:pt>
    <dgm:pt modelId="{B332CBDB-3000-4D71-8E7F-A7B0E177C787}" type="pres">
      <dgm:prSet presAssocID="{F64426A9-9D25-41CE-953B-F5535213C060}" presName="parTx2" presStyleLbl="node1" presStyleIdx="1" presStyleCnt="2"/>
      <dgm:spPr/>
    </dgm:pt>
    <dgm:pt modelId="{677E5C37-93CB-42E2-A7AF-F3C5FF0C2457}" type="pres">
      <dgm:prSet presAssocID="{F64426A9-9D25-41CE-953B-F5535213C060}" presName="spPre2" presStyleCnt="0"/>
      <dgm:spPr/>
    </dgm:pt>
    <dgm:pt modelId="{9C3581DD-D551-47A7-8720-905FB2490E42}" type="pres">
      <dgm:prSet presAssocID="{F64426A9-9D25-41CE-953B-F5535213C060}" presName="chLin2" presStyleCnt="0"/>
      <dgm:spPr/>
    </dgm:pt>
    <dgm:pt modelId="{8660B452-E96E-428F-B7A4-8B7700756F4A}" type="pres">
      <dgm:prSet presAssocID="{DDADFD65-B456-4992-AF6E-18AE19708DC8}" presName="Name45" presStyleLbl="parChTrans1D1" presStyleIdx="4" presStyleCnt="6"/>
      <dgm:spPr/>
    </dgm:pt>
    <dgm:pt modelId="{CD71F6D8-C2E7-4CE9-A1E8-C997ACCD5050}" type="pres">
      <dgm:prSet presAssocID="{E0111D68-1B32-4BC7-B790-BDB905C8318A}" presName="top2" presStyleCnt="0"/>
      <dgm:spPr/>
    </dgm:pt>
    <dgm:pt modelId="{E8F8BF38-CF0E-41A7-8389-1CFF7F64E43F}" type="pres">
      <dgm:prSet presAssocID="{E0111D68-1B32-4BC7-B790-BDB905C8318A}" presName="txAndLines2" presStyleCnt="0"/>
      <dgm:spPr/>
    </dgm:pt>
    <dgm:pt modelId="{BD3F3910-F160-4073-9025-E6E0D704BBF9}" type="pres">
      <dgm:prSet presAssocID="{E0111D68-1B32-4BC7-B790-BDB905C8318A}" presName="anchor2" presStyleCnt="0"/>
      <dgm:spPr/>
    </dgm:pt>
    <dgm:pt modelId="{C041DF06-40DB-4BE2-AC31-07760D9A7FCA}" type="pres">
      <dgm:prSet presAssocID="{E0111D68-1B32-4BC7-B790-BDB905C8318A}" presName="backup2" presStyleCnt="0"/>
      <dgm:spPr/>
    </dgm:pt>
    <dgm:pt modelId="{60F24D48-1707-4EED-A632-4B42EFC26085}" type="pres">
      <dgm:prSet presAssocID="{E0111D68-1B32-4BC7-B790-BDB905C8318A}" presName="preLine2" presStyleLbl="parChTrans1D1" presStyleIdx="5" presStyleCnt="6"/>
      <dgm:spPr/>
    </dgm:pt>
    <dgm:pt modelId="{2D7A5BF4-809E-4947-B873-86A87B6A0DA3}" type="pres">
      <dgm:prSet presAssocID="{E0111D68-1B32-4BC7-B790-BDB905C8318A}" presName="desTx2" presStyleLbl="revTx" presStyleIdx="0" presStyleCnt="0" custLinFactX="-26232" custLinFactNeighborX="-100000" custLinFactNeighborY="-14655">
        <dgm:presLayoutVars>
          <dgm:bulletEnabled val="1"/>
        </dgm:presLayoutVars>
      </dgm:prSet>
      <dgm:spPr/>
    </dgm:pt>
  </dgm:ptLst>
  <dgm:cxnLst>
    <dgm:cxn modelId="{8EE43B11-5CCA-438C-A8EF-91764CC4D69E}" srcId="{F64426A9-9D25-41CE-953B-F5535213C060}" destId="{E0111D68-1B32-4BC7-B790-BDB905C8318A}" srcOrd="0" destOrd="0" parTransId="{DDADFD65-B456-4992-AF6E-18AE19708DC8}" sibTransId="{3866999E-02D1-4658-8C77-88988CB70D48}"/>
    <dgm:cxn modelId="{85E5E320-748D-46A2-AF55-1C9F1A3509F6}" srcId="{208820DE-3479-47EC-BC05-48751DE83877}" destId="{4D95BF62-2E91-4188-8CF4-6F3F9E3B19B9}" srcOrd="0" destOrd="0" parTransId="{3A4C5BDF-DFA9-4C18-AFED-D4A41AB7CEA4}" sibTransId="{E7112F2A-4309-4530-89D7-47EE31C762FB}"/>
    <dgm:cxn modelId="{95691723-F4B2-4633-B3ED-DCD423993C76}" srcId="{7C365ABB-AB30-439B-A2B2-A564E0E4AD0E}" destId="{F64426A9-9D25-41CE-953B-F5535213C060}" srcOrd="1" destOrd="0" parTransId="{A94212BE-EC96-40F5-9285-AC33B9B1EC96}" sibTransId="{B43E383C-B947-4833-813F-5D32B506DE54}"/>
    <dgm:cxn modelId="{14936326-7A14-4F9E-A5F6-B27A270547B4}" type="presOf" srcId="{7C365ABB-AB30-439B-A2B2-A564E0E4AD0E}" destId="{654711E6-22AD-4888-8072-AF3B178B9564}" srcOrd="0" destOrd="0" presId="urn:microsoft.com/office/officeart/2009/3/layout/SubStepProcess"/>
    <dgm:cxn modelId="{E4602374-8AA2-46B4-A1B5-51B80B3EF87B}" type="presOf" srcId="{E0111D68-1B32-4BC7-B790-BDB905C8318A}" destId="{2D7A5BF4-809E-4947-B873-86A87B6A0DA3}" srcOrd="0" destOrd="0" presId="urn:microsoft.com/office/officeart/2009/3/layout/SubStepProcess"/>
    <dgm:cxn modelId="{90B26BA6-6678-4ED7-845C-C2B563DE69BC}" type="presOf" srcId="{F64426A9-9D25-41CE-953B-F5535213C060}" destId="{B332CBDB-3000-4D71-8E7F-A7B0E177C787}" srcOrd="0" destOrd="0" presId="urn:microsoft.com/office/officeart/2009/3/layout/SubStepProcess"/>
    <dgm:cxn modelId="{893C2DA8-9AAD-4A8F-A35C-308DC304369E}" type="presOf" srcId="{4D95BF62-2E91-4188-8CF4-6F3F9E3B19B9}" destId="{04A78167-270D-4AB7-AACE-BD7C7FB76E53}" srcOrd="0" destOrd="0" presId="urn:microsoft.com/office/officeart/2009/3/layout/SubStepProcess"/>
    <dgm:cxn modelId="{A521FAC0-26A0-43FC-8874-4C22E3D4D701}" srcId="{7C365ABB-AB30-439B-A2B2-A564E0E4AD0E}" destId="{208820DE-3479-47EC-BC05-48751DE83877}" srcOrd="0" destOrd="0" parTransId="{733A7947-03C5-46D9-B4AB-C26D35E2C7C4}" sibTransId="{01B51901-FBCB-4941-8A28-B4982FAF2DBE}"/>
    <dgm:cxn modelId="{33948AFA-5CF5-4BCF-A822-9EABA3C77054}" type="presOf" srcId="{208820DE-3479-47EC-BC05-48751DE83877}" destId="{8398BAC1-1ACA-48C7-A417-3E4EFE27B90A}" srcOrd="0" destOrd="0" presId="urn:microsoft.com/office/officeart/2009/3/layout/SubStepProcess"/>
    <dgm:cxn modelId="{92E80014-98DE-4D79-A9A7-84E1EA3A515D}" type="presParOf" srcId="{654711E6-22AD-4888-8072-AF3B178B9564}" destId="{8398BAC1-1ACA-48C7-A417-3E4EFE27B90A}" srcOrd="0" destOrd="0" presId="urn:microsoft.com/office/officeart/2009/3/layout/SubStepProcess"/>
    <dgm:cxn modelId="{3553B6CA-21AE-4E54-8BFE-BE4692BA4284}" type="presParOf" srcId="{654711E6-22AD-4888-8072-AF3B178B9564}" destId="{C715104A-1624-4A82-A9B9-5AA902E705AE}" srcOrd="1" destOrd="0" presId="urn:microsoft.com/office/officeart/2009/3/layout/SubStepProcess"/>
    <dgm:cxn modelId="{C10DD369-8490-4400-BDFB-046F58567680}" type="presParOf" srcId="{654711E6-22AD-4888-8072-AF3B178B9564}" destId="{53BD0028-9245-4945-A3DE-1E8023430C91}" srcOrd="2" destOrd="0" presId="urn:microsoft.com/office/officeart/2009/3/layout/SubStepProcess"/>
    <dgm:cxn modelId="{2AF6C4A4-3DE0-413C-B869-8BB9F9B10060}" type="presParOf" srcId="{53BD0028-9245-4945-A3DE-1E8023430C91}" destId="{1821D28F-A43B-404D-98D6-2C30F4642037}" srcOrd="0" destOrd="0" presId="urn:microsoft.com/office/officeart/2009/3/layout/SubStepProcess"/>
    <dgm:cxn modelId="{85E3B28B-D127-455A-92F6-FD3444EF9623}" type="presParOf" srcId="{53BD0028-9245-4945-A3DE-1E8023430C91}" destId="{84C681A2-31FA-4D7F-BC01-0FF1CEA489B9}" srcOrd="1" destOrd="0" presId="urn:microsoft.com/office/officeart/2009/3/layout/SubStepProcess"/>
    <dgm:cxn modelId="{79424A16-662B-4A0B-8F3F-5B13720B9E9B}" type="presParOf" srcId="{53BD0028-9245-4945-A3DE-1E8023430C91}" destId="{71942D0A-A4BB-4A3D-8F19-8750092DB7BB}" srcOrd="2" destOrd="0" presId="urn:microsoft.com/office/officeart/2009/3/layout/SubStepProcess"/>
    <dgm:cxn modelId="{21BA0F65-32F5-4696-B5C5-AB6BC65656CA}" type="presParOf" srcId="{53BD0028-9245-4945-A3DE-1E8023430C91}" destId="{A06DD2C6-A03A-4FAD-B470-1EB0A5C64E68}" srcOrd="3" destOrd="0" presId="urn:microsoft.com/office/officeart/2009/3/layout/SubStepProcess"/>
    <dgm:cxn modelId="{CD0A783E-B024-4116-9245-9AA408BE64E5}" type="presParOf" srcId="{A06DD2C6-A03A-4FAD-B470-1EB0A5C64E68}" destId="{EC78800A-4EE0-4F13-94DC-0CB8E4723FC3}" srcOrd="0" destOrd="0" presId="urn:microsoft.com/office/officeart/2009/3/layout/SubStepProcess"/>
    <dgm:cxn modelId="{80FD2FE9-1B0F-4E07-863A-B0CCDECAB669}" type="presParOf" srcId="{A06DD2C6-A03A-4FAD-B470-1EB0A5C64E68}" destId="{22D14477-63B7-40A8-8155-B7F1BA9116B1}" srcOrd="1" destOrd="0" presId="urn:microsoft.com/office/officeart/2009/3/layout/SubStepProcess"/>
    <dgm:cxn modelId="{9653579F-9350-407F-8266-674AD4AFD339}" type="presParOf" srcId="{A06DD2C6-A03A-4FAD-B470-1EB0A5C64E68}" destId="{6308B4BF-E334-4F38-9E37-1B749C8F47A7}" srcOrd="2" destOrd="0" presId="urn:microsoft.com/office/officeart/2009/3/layout/SubStepProcess"/>
    <dgm:cxn modelId="{BB000524-359F-42BB-A7CD-8BDEF74CAC65}" type="presParOf" srcId="{A06DD2C6-A03A-4FAD-B470-1EB0A5C64E68}" destId="{04A78167-270D-4AB7-AACE-BD7C7FB76E53}" srcOrd="3" destOrd="0" presId="urn:microsoft.com/office/officeart/2009/3/layout/SubStepProcess"/>
    <dgm:cxn modelId="{A2BD0A07-D4B7-4BA9-9DBF-418525C6BB10}" type="presParOf" srcId="{A06DD2C6-A03A-4FAD-B470-1EB0A5C64E68}" destId="{8EF30B2B-8E82-4AD0-B006-EE1284577FFF}" srcOrd="4" destOrd="0" presId="urn:microsoft.com/office/officeart/2009/3/layout/SubStepProcess"/>
    <dgm:cxn modelId="{C2E54D42-3C69-477D-88D4-820533A9C422}" type="presParOf" srcId="{654711E6-22AD-4888-8072-AF3B178B9564}" destId="{4D0AF6A9-96FF-45F3-BAFE-0D770277BC9C}" srcOrd="3" destOrd="0" presId="urn:microsoft.com/office/officeart/2009/3/layout/SubStepProcess"/>
    <dgm:cxn modelId="{9E6FDA64-C85F-495E-9C06-C096BF89840D}" type="presParOf" srcId="{654711E6-22AD-4888-8072-AF3B178B9564}" destId="{B332CBDB-3000-4D71-8E7F-A7B0E177C787}" srcOrd="4" destOrd="0" presId="urn:microsoft.com/office/officeart/2009/3/layout/SubStepProcess"/>
    <dgm:cxn modelId="{266572B5-672D-4885-92AB-0AB2F444A90E}" type="presParOf" srcId="{654711E6-22AD-4888-8072-AF3B178B9564}" destId="{677E5C37-93CB-42E2-A7AF-F3C5FF0C2457}" srcOrd="5" destOrd="0" presId="urn:microsoft.com/office/officeart/2009/3/layout/SubStepProcess"/>
    <dgm:cxn modelId="{383B7971-8F81-4755-8A24-952C4F42A833}" type="presParOf" srcId="{654711E6-22AD-4888-8072-AF3B178B9564}" destId="{9C3581DD-D551-47A7-8720-905FB2490E42}" srcOrd="6" destOrd="0" presId="urn:microsoft.com/office/officeart/2009/3/layout/SubStepProcess"/>
    <dgm:cxn modelId="{D630B078-9261-4EDC-BBC1-17D8E6D4A7D4}" type="presParOf" srcId="{9C3581DD-D551-47A7-8720-905FB2490E42}" destId="{8660B452-E96E-428F-B7A4-8B7700756F4A}" srcOrd="0" destOrd="0" presId="urn:microsoft.com/office/officeart/2009/3/layout/SubStepProcess"/>
    <dgm:cxn modelId="{D43D850B-BB18-473B-9DD4-623E9AD18F53}" type="presParOf" srcId="{9C3581DD-D551-47A7-8720-905FB2490E42}" destId="{CD71F6D8-C2E7-4CE9-A1E8-C997ACCD5050}" srcOrd="1" destOrd="0" presId="urn:microsoft.com/office/officeart/2009/3/layout/SubStepProcess"/>
    <dgm:cxn modelId="{0421C87A-8582-4099-A200-50F8858FD394}" type="presParOf" srcId="{9C3581DD-D551-47A7-8720-905FB2490E42}" destId="{E8F8BF38-CF0E-41A7-8389-1CFF7F64E43F}" srcOrd="2" destOrd="0" presId="urn:microsoft.com/office/officeart/2009/3/layout/SubStepProcess"/>
    <dgm:cxn modelId="{873BDFC6-B6D3-4BBE-BB2F-0828B3B1B974}" type="presParOf" srcId="{E8F8BF38-CF0E-41A7-8389-1CFF7F64E43F}" destId="{BD3F3910-F160-4073-9025-E6E0D704BBF9}" srcOrd="0" destOrd="0" presId="urn:microsoft.com/office/officeart/2009/3/layout/SubStepProcess"/>
    <dgm:cxn modelId="{9E8A25AE-921B-466B-834C-5D99F943A8FA}" type="presParOf" srcId="{E8F8BF38-CF0E-41A7-8389-1CFF7F64E43F}" destId="{C041DF06-40DB-4BE2-AC31-07760D9A7FCA}" srcOrd="1" destOrd="0" presId="urn:microsoft.com/office/officeart/2009/3/layout/SubStepProcess"/>
    <dgm:cxn modelId="{85A92FA1-2CB3-492F-88AE-E3F50B9BEAAB}" type="presParOf" srcId="{E8F8BF38-CF0E-41A7-8389-1CFF7F64E43F}" destId="{60F24D48-1707-4EED-A632-4B42EFC26085}" srcOrd="2" destOrd="0" presId="urn:microsoft.com/office/officeart/2009/3/layout/SubStepProcess"/>
    <dgm:cxn modelId="{D532C6E6-EB15-41D5-BE42-B76E3CB11482}" type="presParOf" srcId="{E8F8BF38-CF0E-41A7-8389-1CFF7F64E43F}" destId="{2D7A5BF4-809E-4947-B873-86A87B6A0DA3}"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2C73382-D5AD-4E1C-8A38-DA3B37586662}"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8143AF84-7B6E-48C3-9647-98D9CBC4D54D}">
      <dgm:prSet phldrT="[Text]" custT="1"/>
      <dgm:spPr/>
      <dgm:t>
        <a:bodyPr/>
        <a:lstStyle/>
        <a:p>
          <a:endParaRPr lang="en-US" sz="1200" b="1" dirty="0">
            <a:latin typeface="Arial" panose="020B0604020202020204" pitchFamily="34" charset="0"/>
            <a:cs typeface="Arial" panose="020B0604020202020204" pitchFamily="34" charset="0"/>
          </a:endParaRPr>
        </a:p>
      </dgm:t>
    </dgm:pt>
    <dgm:pt modelId="{FA09C021-73FF-4990-8414-73DD1C2A1F84}" type="parTrans" cxnId="{911A6C42-2A6C-4C64-B975-A0FB3F80727F}">
      <dgm:prSet/>
      <dgm:spPr/>
      <dgm:t>
        <a:bodyPr/>
        <a:lstStyle/>
        <a:p>
          <a:endParaRPr lang="en-US">
            <a:latin typeface="Arial" panose="020B0604020202020204" pitchFamily="34" charset="0"/>
            <a:cs typeface="Arial" panose="020B0604020202020204" pitchFamily="34" charset="0"/>
          </a:endParaRPr>
        </a:p>
      </dgm:t>
    </dgm:pt>
    <dgm:pt modelId="{02679A6F-96B1-4BC7-BE40-260F09FC87E3}" type="sibTrans" cxnId="{911A6C42-2A6C-4C64-B975-A0FB3F80727F}">
      <dgm:prSet/>
      <dgm:spPr/>
      <dgm:t>
        <a:bodyPr/>
        <a:lstStyle/>
        <a:p>
          <a:endParaRPr lang="en-US">
            <a:latin typeface="Arial" panose="020B0604020202020204" pitchFamily="34" charset="0"/>
            <a:cs typeface="Arial" panose="020B0604020202020204" pitchFamily="34" charset="0"/>
          </a:endParaRPr>
        </a:p>
      </dgm:t>
    </dgm:pt>
    <dgm:pt modelId="{7DAE7167-3223-43E2-AA10-9FB8C4DB912D}">
      <dgm:prSet custT="1"/>
      <dgm:spPr/>
      <dgm:t>
        <a:bodyPr/>
        <a:lstStyle/>
        <a:p>
          <a:r>
            <a:rPr lang="en-US" sz="1400" dirty="0">
              <a:latin typeface="Arial" panose="020B0604020202020204" pitchFamily="34" charset="0"/>
              <a:cs typeface="Arial" panose="020B0604020202020204" pitchFamily="34" charset="0"/>
            </a:rPr>
            <a:t>assignments, power of attorney, declarations, patent agreements, IDF information and signatures, etc.)</a:t>
          </a:r>
        </a:p>
      </dgm:t>
    </dgm:pt>
    <dgm:pt modelId="{56A75A05-C792-41CD-994A-625A2C8989B0}" type="parTrans" cxnId="{B75DBA42-77FE-46DB-94AE-177910FF128C}">
      <dgm:prSet/>
      <dgm:spPr/>
      <dgm:t>
        <a:bodyPr/>
        <a:lstStyle/>
        <a:p>
          <a:endParaRPr lang="en-US">
            <a:latin typeface="Arial" panose="020B0604020202020204" pitchFamily="34" charset="0"/>
            <a:cs typeface="Arial" panose="020B0604020202020204" pitchFamily="34" charset="0"/>
          </a:endParaRPr>
        </a:p>
      </dgm:t>
    </dgm:pt>
    <dgm:pt modelId="{6BC80C2D-4491-4024-BCF7-8ED14F773C16}" type="sibTrans" cxnId="{B75DBA42-77FE-46DB-94AE-177910FF128C}">
      <dgm:prSet/>
      <dgm:spPr/>
      <dgm:t>
        <a:bodyPr/>
        <a:lstStyle/>
        <a:p>
          <a:endParaRPr lang="en-US">
            <a:latin typeface="Arial" panose="020B0604020202020204" pitchFamily="34" charset="0"/>
            <a:cs typeface="Arial" panose="020B0604020202020204" pitchFamily="34" charset="0"/>
          </a:endParaRPr>
        </a:p>
      </dgm:t>
    </dgm:pt>
    <dgm:pt modelId="{DC893473-CC4A-4247-88DF-2604F7CE3C2E}">
      <dgm:prSet custT="1"/>
      <dgm:spPr/>
      <dgm:t>
        <a:bodyPr/>
        <a:lstStyle/>
        <a:p>
          <a:r>
            <a:rPr lang="en-US" sz="1200" b="1">
              <a:latin typeface="Arial" panose="020B0604020202020204" pitchFamily="34" charset="0"/>
              <a:cs typeface="Arial" panose="020B0604020202020204" pitchFamily="34" charset="0"/>
            </a:rPr>
            <a:t>Novelty Searches in scientific (SciFinder, Google Scholar, PubMed), patents (PatBase, free data bases e.g. uspto.gov, Google Patents) and general (Google) data bases</a:t>
          </a:r>
          <a:endParaRPr lang="en-US" sz="1200" b="1" dirty="0">
            <a:latin typeface="Arial" panose="020B0604020202020204" pitchFamily="34" charset="0"/>
            <a:cs typeface="Arial" panose="020B0604020202020204" pitchFamily="34" charset="0"/>
          </a:endParaRPr>
        </a:p>
      </dgm:t>
    </dgm:pt>
    <dgm:pt modelId="{B3D0B153-5B73-44E2-804F-443865E74ACF}" type="parTrans" cxnId="{ED17D3D2-81A5-4682-84AC-1982E870F764}">
      <dgm:prSet/>
      <dgm:spPr/>
      <dgm:t>
        <a:bodyPr/>
        <a:lstStyle/>
        <a:p>
          <a:endParaRPr lang="en-US">
            <a:latin typeface="Arial" panose="020B0604020202020204" pitchFamily="34" charset="0"/>
            <a:cs typeface="Arial" panose="020B0604020202020204" pitchFamily="34" charset="0"/>
          </a:endParaRPr>
        </a:p>
      </dgm:t>
    </dgm:pt>
    <dgm:pt modelId="{04E3B34D-8E93-4D55-8BD4-762E9C4AF91E}" type="sibTrans" cxnId="{ED17D3D2-81A5-4682-84AC-1982E870F764}">
      <dgm:prSet/>
      <dgm:spPr/>
      <dgm:t>
        <a:bodyPr/>
        <a:lstStyle/>
        <a:p>
          <a:endParaRPr lang="en-US">
            <a:latin typeface="Arial" panose="020B0604020202020204" pitchFamily="34" charset="0"/>
            <a:cs typeface="Arial" panose="020B0604020202020204" pitchFamily="34" charset="0"/>
          </a:endParaRPr>
        </a:p>
      </dgm:t>
    </dgm:pt>
    <dgm:pt modelId="{5E57EC86-092E-44FB-B605-EB8CCC785B56}">
      <dgm:prSet/>
      <dgm:spPr/>
      <dgm:t>
        <a:bodyPr/>
        <a:lstStyle/>
        <a:p>
          <a:r>
            <a:rPr lang="en-US">
              <a:latin typeface="Arial" panose="020B0604020202020204" pitchFamily="34" charset="0"/>
              <a:cs typeface="Arial" panose="020B0604020202020204" pitchFamily="34" charset="0"/>
            </a:rPr>
            <a:t>Review self publications by inventors </a:t>
          </a:r>
          <a:endParaRPr lang="en-US" dirty="0">
            <a:latin typeface="Arial" panose="020B0604020202020204" pitchFamily="34" charset="0"/>
            <a:cs typeface="Arial" panose="020B0604020202020204" pitchFamily="34" charset="0"/>
          </a:endParaRPr>
        </a:p>
      </dgm:t>
    </dgm:pt>
    <dgm:pt modelId="{652F5E03-4071-4DB7-AFF6-7B7C2A8415F8}" type="parTrans" cxnId="{9E88FE91-3EB0-4F04-8EAD-0370FB9264CE}">
      <dgm:prSet/>
      <dgm:spPr/>
      <dgm:t>
        <a:bodyPr/>
        <a:lstStyle/>
        <a:p>
          <a:endParaRPr lang="en-US">
            <a:latin typeface="Arial" panose="020B0604020202020204" pitchFamily="34" charset="0"/>
            <a:cs typeface="Arial" panose="020B0604020202020204" pitchFamily="34" charset="0"/>
          </a:endParaRPr>
        </a:p>
      </dgm:t>
    </dgm:pt>
    <dgm:pt modelId="{63422775-FB6B-48FE-ACD2-B3EDDD48F1B9}" type="sibTrans" cxnId="{9E88FE91-3EB0-4F04-8EAD-0370FB9264CE}">
      <dgm:prSet/>
      <dgm:spPr/>
      <dgm:t>
        <a:bodyPr/>
        <a:lstStyle/>
        <a:p>
          <a:endParaRPr lang="en-US">
            <a:latin typeface="Arial" panose="020B0604020202020204" pitchFamily="34" charset="0"/>
            <a:cs typeface="Arial" panose="020B0604020202020204" pitchFamily="34" charset="0"/>
          </a:endParaRPr>
        </a:p>
      </dgm:t>
    </dgm:pt>
    <dgm:pt modelId="{AD048D7A-DD8D-48F4-8BED-58E793C1D806}">
      <dgm:prSet/>
      <dgm:spPr/>
      <dgm:t>
        <a:bodyPr/>
        <a:lstStyle/>
        <a:p>
          <a:r>
            <a:rPr lang="en-US">
              <a:latin typeface="Arial" panose="020B0604020202020204" pitchFamily="34" charset="0"/>
              <a:cs typeface="Arial" panose="020B0604020202020204" pitchFamily="34" charset="0"/>
            </a:rPr>
            <a:t>Inventors tend to forget </a:t>
          </a:r>
          <a:r>
            <a:rPr lang="en-US">
              <a:latin typeface="Arial" panose="020B0604020202020204" pitchFamily="34" charset="0"/>
              <a:cs typeface="Arial" panose="020B0604020202020204" pitchFamily="34" charset="0"/>
              <a:sym typeface="Wingdings" pitchFamily="2" charset="2"/>
            </a:rPr>
            <a:t> self publications before IDF submissions</a:t>
          </a:r>
          <a:endParaRPr lang="en-US" dirty="0">
            <a:latin typeface="Arial" panose="020B0604020202020204" pitchFamily="34" charset="0"/>
            <a:cs typeface="Arial" panose="020B0604020202020204" pitchFamily="34" charset="0"/>
            <a:sym typeface="Wingdings" pitchFamily="2" charset="2"/>
          </a:endParaRPr>
        </a:p>
      </dgm:t>
    </dgm:pt>
    <dgm:pt modelId="{54C2B104-E676-4BFE-A98F-28F2D2AF7DAB}" type="parTrans" cxnId="{C5CF036D-BDBC-4A7E-8636-219015A49459}">
      <dgm:prSet/>
      <dgm:spPr/>
      <dgm:t>
        <a:bodyPr/>
        <a:lstStyle/>
        <a:p>
          <a:endParaRPr lang="en-US">
            <a:latin typeface="Arial" panose="020B0604020202020204" pitchFamily="34" charset="0"/>
            <a:cs typeface="Arial" panose="020B0604020202020204" pitchFamily="34" charset="0"/>
          </a:endParaRPr>
        </a:p>
      </dgm:t>
    </dgm:pt>
    <dgm:pt modelId="{23F11428-B765-4D78-9C9C-0AD54D02BC65}" type="sibTrans" cxnId="{C5CF036D-BDBC-4A7E-8636-219015A49459}">
      <dgm:prSet/>
      <dgm:spPr/>
      <dgm:t>
        <a:bodyPr/>
        <a:lstStyle/>
        <a:p>
          <a:endParaRPr lang="en-US">
            <a:latin typeface="Arial" panose="020B0604020202020204" pitchFamily="34" charset="0"/>
            <a:cs typeface="Arial" panose="020B0604020202020204" pitchFamily="34" charset="0"/>
          </a:endParaRPr>
        </a:p>
      </dgm:t>
    </dgm:pt>
    <dgm:pt modelId="{BAC5E9C3-267E-47EA-B932-B89D1344BDC4}">
      <dgm:prSet custT="1"/>
      <dgm:spPr/>
      <dgm:t>
        <a:bodyPr/>
        <a:lstStyle/>
        <a:p>
          <a:r>
            <a:rPr lang="en-US" sz="1400" b="1" dirty="0">
              <a:latin typeface="Arial" panose="020B0604020202020204" pitchFamily="34" charset="0"/>
              <a:cs typeface="Arial" panose="020B0604020202020204" pitchFamily="34" charset="0"/>
              <a:sym typeface="Wingdings" pitchFamily="2" charset="2"/>
            </a:rPr>
            <a:t>Monitor deadlines and follow the internal Patent Committee’s decisions </a:t>
          </a:r>
        </a:p>
      </dgm:t>
    </dgm:pt>
    <dgm:pt modelId="{0C5E106A-5F7B-4AD1-9250-75190E147C81}" type="parTrans" cxnId="{4278E277-74C7-4088-9FB9-00C20D6C19F2}">
      <dgm:prSet/>
      <dgm:spPr/>
      <dgm:t>
        <a:bodyPr/>
        <a:lstStyle/>
        <a:p>
          <a:endParaRPr lang="en-US">
            <a:latin typeface="Arial" panose="020B0604020202020204" pitchFamily="34" charset="0"/>
            <a:cs typeface="Arial" panose="020B0604020202020204" pitchFamily="34" charset="0"/>
          </a:endParaRPr>
        </a:p>
      </dgm:t>
    </dgm:pt>
    <dgm:pt modelId="{26AA7D9B-EB0B-48EA-ACC1-0937A84E8BAA}" type="sibTrans" cxnId="{4278E277-74C7-4088-9FB9-00C20D6C19F2}">
      <dgm:prSet/>
      <dgm:spPr/>
      <dgm:t>
        <a:bodyPr/>
        <a:lstStyle/>
        <a:p>
          <a:endParaRPr lang="en-US">
            <a:latin typeface="Arial" panose="020B0604020202020204" pitchFamily="34" charset="0"/>
            <a:cs typeface="Arial" panose="020B0604020202020204" pitchFamily="34" charset="0"/>
          </a:endParaRPr>
        </a:p>
      </dgm:t>
    </dgm:pt>
    <dgm:pt modelId="{48D5DF3B-4AB5-4C34-B8EE-6942FF569D12}">
      <dgm:prSet/>
      <dgm:spPr/>
      <dgm:t>
        <a:bodyPr/>
        <a:lstStyle/>
        <a:p>
          <a:r>
            <a:rPr lang="en-US" dirty="0">
              <a:solidFill>
                <a:schemeClr val="tx1"/>
              </a:solidFill>
              <a:latin typeface="Arial" panose="020B0604020202020204" pitchFamily="34" charset="0"/>
              <a:cs typeface="Arial" panose="020B0604020202020204" pitchFamily="34" charset="0"/>
            </a:rPr>
            <a:t>Prepare files to be discussed at the Patent Committee: New Inventions, One Year (PCT) filings; National filings, Renewals, Various subjects</a:t>
          </a:r>
        </a:p>
      </dgm:t>
    </dgm:pt>
    <dgm:pt modelId="{846D6D30-28FA-4441-84DF-FDDD06B78012}" type="parTrans" cxnId="{1BAECDBA-FBDF-4ADE-8F9B-430DE5947CBA}">
      <dgm:prSet/>
      <dgm:spPr/>
      <dgm:t>
        <a:bodyPr/>
        <a:lstStyle/>
        <a:p>
          <a:endParaRPr lang="en-US">
            <a:latin typeface="Arial" panose="020B0604020202020204" pitchFamily="34" charset="0"/>
            <a:cs typeface="Arial" panose="020B0604020202020204" pitchFamily="34" charset="0"/>
          </a:endParaRPr>
        </a:p>
      </dgm:t>
    </dgm:pt>
    <dgm:pt modelId="{41F32F81-B2A3-4092-A8F3-814D56AEF264}" type="sibTrans" cxnId="{1BAECDBA-FBDF-4ADE-8F9B-430DE5947CBA}">
      <dgm:prSet/>
      <dgm:spPr/>
      <dgm:t>
        <a:bodyPr/>
        <a:lstStyle/>
        <a:p>
          <a:endParaRPr lang="en-US">
            <a:latin typeface="Arial" panose="020B0604020202020204" pitchFamily="34" charset="0"/>
            <a:cs typeface="Arial" panose="020B0604020202020204" pitchFamily="34" charset="0"/>
          </a:endParaRPr>
        </a:p>
      </dgm:t>
    </dgm:pt>
    <dgm:pt modelId="{FC58A629-2D2D-456E-A83E-E288F2E4B1BD}" type="pres">
      <dgm:prSet presAssocID="{02C73382-D5AD-4E1C-8A38-DA3B37586662}" presName="Name0" presStyleCnt="0">
        <dgm:presLayoutVars>
          <dgm:chMax val="3"/>
          <dgm:chPref val="3"/>
          <dgm:bulletEnabled val="1"/>
          <dgm:dir/>
          <dgm:animLvl val="lvl"/>
        </dgm:presLayoutVars>
      </dgm:prSet>
      <dgm:spPr/>
    </dgm:pt>
    <dgm:pt modelId="{A871F94B-2A0C-486C-9540-BDCF0FF827EE}" type="pres">
      <dgm:prSet presAssocID="{02C73382-D5AD-4E1C-8A38-DA3B37586662}" presName="arc1" presStyleLbl="node1" presStyleIdx="0" presStyleCnt="4"/>
      <dgm:spPr/>
    </dgm:pt>
    <dgm:pt modelId="{4E0C762C-A3D1-4BFD-BF9E-E2F25F72BB14}" type="pres">
      <dgm:prSet presAssocID="{02C73382-D5AD-4E1C-8A38-DA3B37586662}" presName="arc3" presStyleLbl="node1" presStyleIdx="1" presStyleCnt="4"/>
      <dgm:spPr/>
    </dgm:pt>
    <dgm:pt modelId="{BACCE0F6-FD87-4640-B7D2-3E4FAF21A470}" type="pres">
      <dgm:prSet presAssocID="{02C73382-D5AD-4E1C-8A38-DA3B37586662}" presName="parentText2" presStyleLbl="revTx" presStyleIdx="0" presStyleCnt="3">
        <dgm:presLayoutVars>
          <dgm:chMax val="4"/>
          <dgm:chPref val="3"/>
          <dgm:bulletEnabled val="1"/>
        </dgm:presLayoutVars>
      </dgm:prSet>
      <dgm:spPr/>
    </dgm:pt>
    <dgm:pt modelId="{2AF506F6-BB9D-48A5-A25F-E11DD8FC57F5}" type="pres">
      <dgm:prSet presAssocID="{02C73382-D5AD-4E1C-8A38-DA3B37586662}" presName="arc2" presStyleLbl="node1" presStyleIdx="2" presStyleCnt="4"/>
      <dgm:spPr/>
    </dgm:pt>
    <dgm:pt modelId="{F63C7C4A-9E57-4266-9124-C4D84F9CB91E}" type="pres">
      <dgm:prSet presAssocID="{02C73382-D5AD-4E1C-8A38-DA3B37586662}" presName="arc4" presStyleLbl="node1" presStyleIdx="3" presStyleCnt="4"/>
      <dgm:spPr/>
    </dgm:pt>
    <dgm:pt modelId="{63B212AE-98AE-4B3E-90D7-BD4B92BCF95C}" type="pres">
      <dgm:prSet presAssocID="{02C73382-D5AD-4E1C-8A38-DA3B37586662}" presName="parentText3" presStyleLbl="revTx" presStyleIdx="1" presStyleCnt="3">
        <dgm:presLayoutVars>
          <dgm:chMax val="1"/>
          <dgm:chPref val="1"/>
          <dgm:bulletEnabled val="1"/>
        </dgm:presLayoutVars>
      </dgm:prSet>
      <dgm:spPr/>
    </dgm:pt>
    <dgm:pt modelId="{BF8B3D21-3C05-4AB3-812F-F30FFD9559B5}" type="pres">
      <dgm:prSet presAssocID="{02C73382-D5AD-4E1C-8A38-DA3B37586662}" presName="middleComposite" presStyleCnt="0"/>
      <dgm:spPr/>
    </dgm:pt>
    <dgm:pt modelId="{CBFF2B77-0D86-48DF-82FB-208D9688D48A}" type="pres">
      <dgm:prSet presAssocID="{5E57EC86-092E-44FB-B605-EB8CCC785B56}" presName="circ1" presStyleLbl="vennNode1" presStyleIdx="0" presStyleCnt="5"/>
      <dgm:spPr/>
    </dgm:pt>
    <dgm:pt modelId="{D7E2E0C5-46B2-4C94-84B5-C8A403DAB6BE}" type="pres">
      <dgm:prSet presAssocID="{5E57EC86-092E-44FB-B605-EB8CCC785B56}" presName="circ1Tx" presStyleLbl="revTx" presStyleIdx="1" presStyleCnt="3">
        <dgm:presLayoutVars>
          <dgm:chMax val="0"/>
          <dgm:chPref val="0"/>
        </dgm:presLayoutVars>
      </dgm:prSet>
      <dgm:spPr/>
    </dgm:pt>
    <dgm:pt modelId="{DA603351-C717-4A96-ACCB-7567D3FBECD6}" type="pres">
      <dgm:prSet presAssocID="{AD048D7A-DD8D-48F4-8BED-58E793C1D806}" presName="circ2" presStyleLbl="vennNode1" presStyleIdx="1" presStyleCnt="5"/>
      <dgm:spPr/>
    </dgm:pt>
    <dgm:pt modelId="{2F2EF39B-93C5-4868-98A1-FB04A171A4B3}" type="pres">
      <dgm:prSet presAssocID="{AD048D7A-DD8D-48F4-8BED-58E793C1D806}" presName="circ2Tx" presStyleLbl="revTx" presStyleIdx="1" presStyleCnt="3">
        <dgm:presLayoutVars>
          <dgm:chMax val="0"/>
          <dgm:chPref val="0"/>
        </dgm:presLayoutVars>
      </dgm:prSet>
      <dgm:spPr/>
    </dgm:pt>
    <dgm:pt modelId="{CAE251EB-5EAD-4619-B0D1-38EEC88232DE}" type="pres">
      <dgm:prSet presAssocID="{02C73382-D5AD-4E1C-8A38-DA3B37586662}" presName="leftComposite" presStyleCnt="0"/>
      <dgm:spPr/>
    </dgm:pt>
    <dgm:pt modelId="{737DF1A1-BCE8-4F50-B6E7-94E5B72558BA}" type="pres">
      <dgm:prSet presAssocID="{7DAE7167-3223-43E2-AA10-9FB8C4DB912D}" presName="childText1_1" presStyleLbl="vennNode1" presStyleIdx="2" presStyleCnt="5" custScaleX="158441">
        <dgm:presLayoutVars>
          <dgm:chMax val="0"/>
          <dgm:chPref val="0"/>
        </dgm:presLayoutVars>
      </dgm:prSet>
      <dgm:spPr/>
    </dgm:pt>
    <dgm:pt modelId="{6F8293B9-AC51-4052-A709-8913D5D127B7}" type="pres">
      <dgm:prSet presAssocID="{7DAE7167-3223-43E2-AA10-9FB8C4DB912D}" presName="ellipse1" presStyleLbl="vennNode1" presStyleIdx="3" presStyleCnt="5"/>
      <dgm:spPr/>
    </dgm:pt>
    <dgm:pt modelId="{0BE34D87-A53E-4A59-AFC7-498D1E9D1A24}" type="pres">
      <dgm:prSet presAssocID="{7DAE7167-3223-43E2-AA10-9FB8C4DB912D}" presName="ellipse2" presStyleLbl="vennNode1" presStyleIdx="4" presStyleCnt="5"/>
      <dgm:spPr/>
    </dgm:pt>
    <dgm:pt modelId="{C1C42659-FE18-415D-8577-95003D513CF8}" type="pres">
      <dgm:prSet presAssocID="{02C73382-D5AD-4E1C-8A38-DA3B37586662}" presName="rightChild" presStyleLbl="node2" presStyleIdx="0" presStyleCnt="1">
        <dgm:presLayoutVars>
          <dgm:chMax val="0"/>
          <dgm:chPref val="0"/>
        </dgm:presLayoutVars>
      </dgm:prSet>
      <dgm:spPr/>
    </dgm:pt>
    <dgm:pt modelId="{C1376AD4-1FB3-49A5-AED2-4F4D5B390863}" type="pres">
      <dgm:prSet presAssocID="{02C73382-D5AD-4E1C-8A38-DA3B37586662}" presName="parentText1" presStyleLbl="revTx" presStyleIdx="2" presStyleCnt="3">
        <dgm:presLayoutVars>
          <dgm:chMax val="4"/>
          <dgm:chPref val="3"/>
          <dgm:bulletEnabled val="1"/>
        </dgm:presLayoutVars>
      </dgm:prSet>
      <dgm:spPr/>
    </dgm:pt>
  </dgm:ptLst>
  <dgm:cxnLst>
    <dgm:cxn modelId="{A6C1E31E-8478-41B3-BBD3-3D34220CA11D}" type="presOf" srcId="{02C73382-D5AD-4E1C-8A38-DA3B37586662}" destId="{FC58A629-2D2D-456E-A83E-E288F2E4B1BD}" srcOrd="0" destOrd="0" presId="urn:microsoft.com/office/officeart/2009/3/layout/PhasedProcess"/>
    <dgm:cxn modelId="{D9B9803B-AA43-4F67-8928-0D450F0A462B}" type="presOf" srcId="{7DAE7167-3223-43E2-AA10-9FB8C4DB912D}" destId="{737DF1A1-BCE8-4F50-B6E7-94E5B72558BA}" srcOrd="0" destOrd="0" presId="urn:microsoft.com/office/officeart/2009/3/layout/PhasedProcess"/>
    <dgm:cxn modelId="{D2A44B61-8433-4CF3-88C8-0AD90113E1CC}" type="presOf" srcId="{AD048D7A-DD8D-48F4-8BED-58E793C1D806}" destId="{DA603351-C717-4A96-ACCB-7567D3FBECD6}" srcOrd="0" destOrd="0" presId="urn:microsoft.com/office/officeart/2009/3/layout/PhasedProcess"/>
    <dgm:cxn modelId="{911A6C42-2A6C-4C64-B975-A0FB3F80727F}" srcId="{02C73382-D5AD-4E1C-8A38-DA3B37586662}" destId="{8143AF84-7B6E-48C3-9647-98D9CBC4D54D}" srcOrd="0" destOrd="0" parTransId="{FA09C021-73FF-4990-8414-73DD1C2A1F84}" sibTransId="{02679A6F-96B1-4BC7-BE40-260F09FC87E3}"/>
    <dgm:cxn modelId="{B75DBA42-77FE-46DB-94AE-177910FF128C}" srcId="{8143AF84-7B6E-48C3-9647-98D9CBC4D54D}" destId="{7DAE7167-3223-43E2-AA10-9FB8C4DB912D}" srcOrd="0" destOrd="0" parTransId="{56A75A05-C792-41CD-994A-625A2C8989B0}" sibTransId="{6BC80C2D-4491-4024-BCF7-8ED14F773C16}"/>
    <dgm:cxn modelId="{5B31DD45-C4C3-4073-B217-2E1A82EE2BF4}" type="presOf" srcId="{5E57EC86-092E-44FB-B605-EB8CCC785B56}" destId="{CBFF2B77-0D86-48DF-82FB-208D9688D48A}" srcOrd="0" destOrd="0" presId="urn:microsoft.com/office/officeart/2009/3/layout/PhasedProcess"/>
    <dgm:cxn modelId="{C5CF036D-BDBC-4A7E-8636-219015A49459}" srcId="{DC893473-CC4A-4247-88DF-2604F7CE3C2E}" destId="{AD048D7A-DD8D-48F4-8BED-58E793C1D806}" srcOrd="1" destOrd="0" parTransId="{54C2B104-E676-4BFE-A98F-28F2D2AF7DAB}" sibTransId="{23F11428-B765-4D78-9C9C-0AD54D02BC65}"/>
    <dgm:cxn modelId="{A9DBE84D-17E2-4627-A682-817FF4DD7822}" type="presOf" srcId="{DC893473-CC4A-4247-88DF-2604F7CE3C2E}" destId="{BACCE0F6-FD87-4640-B7D2-3E4FAF21A470}" srcOrd="0" destOrd="0" presId="urn:microsoft.com/office/officeart/2009/3/layout/PhasedProcess"/>
    <dgm:cxn modelId="{A62F2571-F41A-426F-BCFB-123A10543B78}" type="presOf" srcId="{48D5DF3B-4AB5-4C34-B8EE-6942FF569D12}" destId="{C1C42659-FE18-415D-8577-95003D513CF8}" srcOrd="0" destOrd="0" presId="urn:microsoft.com/office/officeart/2009/3/layout/PhasedProcess"/>
    <dgm:cxn modelId="{B0C14375-740E-4337-822C-EC955F4E4FCA}" type="presOf" srcId="{5E57EC86-092E-44FB-B605-EB8CCC785B56}" destId="{D7E2E0C5-46B2-4C94-84B5-C8A403DAB6BE}" srcOrd="1" destOrd="0" presId="urn:microsoft.com/office/officeart/2009/3/layout/PhasedProcess"/>
    <dgm:cxn modelId="{4278E277-74C7-4088-9FB9-00C20D6C19F2}" srcId="{02C73382-D5AD-4E1C-8A38-DA3B37586662}" destId="{BAC5E9C3-267E-47EA-B932-B89D1344BDC4}" srcOrd="2" destOrd="0" parTransId="{0C5E106A-5F7B-4AD1-9250-75190E147C81}" sibTransId="{26AA7D9B-EB0B-48EA-ACC1-0937A84E8BAA}"/>
    <dgm:cxn modelId="{77D75258-50A4-44ED-A908-EBEC1DE2D8EF}" type="presOf" srcId="{8143AF84-7B6E-48C3-9647-98D9CBC4D54D}" destId="{C1376AD4-1FB3-49A5-AED2-4F4D5B390863}" srcOrd="0" destOrd="0" presId="urn:microsoft.com/office/officeart/2009/3/layout/PhasedProcess"/>
    <dgm:cxn modelId="{9A705185-4347-4B79-9C5C-56BF0FAD2944}" type="presOf" srcId="{AD048D7A-DD8D-48F4-8BED-58E793C1D806}" destId="{2F2EF39B-93C5-4868-98A1-FB04A171A4B3}" srcOrd="1" destOrd="0" presId="urn:microsoft.com/office/officeart/2009/3/layout/PhasedProcess"/>
    <dgm:cxn modelId="{9E88FE91-3EB0-4F04-8EAD-0370FB9264CE}" srcId="{DC893473-CC4A-4247-88DF-2604F7CE3C2E}" destId="{5E57EC86-092E-44FB-B605-EB8CCC785B56}" srcOrd="0" destOrd="0" parTransId="{652F5E03-4071-4DB7-AFF6-7B7C2A8415F8}" sibTransId="{63422775-FB6B-48FE-ACD2-B3EDDD48F1B9}"/>
    <dgm:cxn modelId="{1BAECDBA-FBDF-4ADE-8F9B-430DE5947CBA}" srcId="{BAC5E9C3-267E-47EA-B932-B89D1344BDC4}" destId="{48D5DF3B-4AB5-4C34-B8EE-6942FF569D12}" srcOrd="0" destOrd="0" parTransId="{846D6D30-28FA-4441-84DF-FDDD06B78012}" sibTransId="{41F32F81-B2A3-4092-A8F3-814D56AEF264}"/>
    <dgm:cxn modelId="{A5EF5EC4-FC72-4DCB-B170-BB0928E7777A}" type="presOf" srcId="{BAC5E9C3-267E-47EA-B932-B89D1344BDC4}" destId="{63B212AE-98AE-4B3E-90D7-BD4B92BCF95C}" srcOrd="0" destOrd="0" presId="urn:microsoft.com/office/officeart/2009/3/layout/PhasedProcess"/>
    <dgm:cxn modelId="{ED17D3D2-81A5-4682-84AC-1982E870F764}" srcId="{02C73382-D5AD-4E1C-8A38-DA3B37586662}" destId="{DC893473-CC4A-4247-88DF-2604F7CE3C2E}" srcOrd="1" destOrd="0" parTransId="{B3D0B153-5B73-44E2-804F-443865E74ACF}" sibTransId="{04E3B34D-8E93-4D55-8BD4-762E9C4AF91E}"/>
    <dgm:cxn modelId="{8DC5CC54-309E-40CA-B4F5-401B2B013E9E}" type="presParOf" srcId="{FC58A629-2D2D-456E-A83E-E288F2E4B1BD}" destId="{A871F94B-2A0C-486C-9540-BDCF0FF827EE}" srcOrd="0" destOrd="0" presId="urn:microsoft.com/office/officeart/2009/3/layout/PhasedProcess"/>
    <dgm:cxn modelId="{AF19F5DB-2FBC-47E0-9840-2EA0FC000663}" type="presParOf" srcId="{FC58A629-2D2D-456E-A83E-E288F2E4B1BD}" destId="{4E0C762C-A3D1-4BFD-BF9E-E2F25F72BB14}" srcOrd="1" destOrd="0" presId="urn:microsoft.com/office/officeart/2009/3/layout/PhasedProcess"/>
    <dgm:cxn modelId="{E6E90A50-92D5-4CAB-AF36-C4F44C2E2A82}" type="presParOf" srcId="{FC58A629-2D2D-456E-A83E-E288F2E4B1BD}" destId="{BACCE0F6-FD87-4640-B7D2-3E4FAF21A470}" srcOrd="2" destOrd="0" presId="urn:microsoft.com/office/officeart/2009/3/layout/PhasedProcess"/>
    <dgm:cxn modelId="{28707883-05DE-4368-ACEB-661E88D5E51B}" type="presParOf" srcId="{FC58A629-2D2D-456E-A83E-E288F2E4B1BD}" destId="{2AF506F6-BB9D-48A5-A25F-E11DD8FC57F5}" srcOrd="3" destOrd="0" presId="urn:microsoft.com/office/officeart/2009/3/layout/PhasedProcess"/>
    <dgm:cxn modelId="{E29FA308-F7A6-46ED-8D92-66C1B5607E96}" type="presParOf" srcId="{FC58A629-2D2D-456E-A83E-E288F2E4B1BD}" destId="{F63C7C4A-9E57-4266-9124-C4D84F9CB91E}" srcOrd="4" destOrd="0" presId="urn:microsoft.com/office/officeart/2009/3/layout/PhasedProcess"/>
    <dgm:cxn modelId="{341A73D7-F248-4082-97D5-FDB280E3D427}" type="presParOf" srcId="{FC58A629-2D2D-456E-A83E-E288F2E4B1BD}" destId="{63B212AE-98AE-4B3E-90D7-BD4B92BCF95C}" srcOrd="5" destOrd="0" presId="urn:microsoft.com/office/officeart/2009/3/layout/PhasedProcess"/>
    <dgm:cxn modelId="{68A1987F-4534-4AA2-A6FC-892FE078A3A7}" type="presParOf" srcId="{FC58A629-2D2D-456E-A83E-E288F2E4B1BD}" destId="{BF8B3D21-3C05-4AB3-812F-F30FFD9559B5}" srcOrd="6" destOrd="0" presId="urn:microsoft.com/office/officeart/2009/3/layout/PhasedProcess"/>
    <dgm:cxn modelId="{AE584CC9-2389-4ABC-AED9-3A49D9849168}" type="presParOf" srcId="{BF8B3D21-3C05-4AB3-812F-F30FFD9559B5}" destId="{CBFF2B77-0D86-48DF-82FB-208D9688D48A}" srcOrd="0" destOrd="0" presId="urn:microsoft.com/office/officeart/2009/3/layout/PhasedProcess"/>
    <dgm:cxn modelId="{A191F4B8-FCE9-459D-8373-07D4A971FE41}" type="presParOf" srcId="{BF8B3D21-3C05-4AB3-812F-F30FFD9559B5}" destId="{D7E2E0C5-46B2-4C94-84B5-C8A403DAB6BE}" srcOrd="1" destOrd="0" presId="urn:microsoft.com/office/officeart/2009/3/layout/PhasedProcess"/>
    <dgm:cxn modelId="{9A971C56-0361-46D9-8FB4-DFC89BA3642A}" type="presParOf" srcId="{BF8B3D21-3C05-4AB3-812F-F30FFD9559B5}" destId="{DA603351-C717-4A96-ACCB-7567D3FBECD6}" srcOrd="2" destOrd="0" presId="urn:microsoft.com/office/officeart/2009/3/layout/PhasedProcess"/>
    <dgm:cxn modelId="{7EB70A4B-8EF2-4B03-91CB-C65294ED7650}" type="presParOf" srcId="{BF8B3D21-3C05-4AB3-812F-F30FFD9559B5}" destId="{2F2EF39B-93C5-4868-98A1-FB04A171A4B3}" srcOrd="3" destOrd="0" presId="urn:microsoft.com/office/officeart/2009/3/layout/PhasedProcess"/>
    <dgm:cxn modelId="{D3F21174-07E3-47DD-BE47-ADCF4431BBCC}" type="presParOf" srcId="{FC58A629-2D2D-456E-A83E-E288F2E4B1BD}" destId="{CAE251EB-5EAD-4619-B0D1-38EEC88232DE}" srcOrd="7" destOrd="0" presId="urn:microsoft.com/office/officeart/2009/3/layout/PhasedProcess"/>
    <dgm:cxn modelId="{FDC989CD-3D1A-4B57-9A02-0A5461DFD677}" type="presParOf" srcId="{CAE251EB-5EAD-4619-B0D1-38EEC88232DE}" destId="{737DF1A1-BCE8-4F50-B6E7-94E5B72558BA}" srcOrd="0" destOrd="0" presId="urn:microsoft.com/office/officeart/2009/3/layout/PhasedProcess"/>
    <dgm:cxn modelId="{B5A21930-ED91-4083-A8C3-CB6A44D80A40}" type="presParOf" srcId="{CAE251EB-5EAD-4619-B0D1-38EEC88232DE}" destId="{6F8293B9-AC51-4052-A709-8913D5D127B7}" srcOrd="1" destOrd="0" presId="urn:microsoft.com/office/officeart/2009/3/layout/PhasedProcess"/>
    <dgm:cxn modelId="{26B1C507-EE35-489D-9EF3-CDCF5A9B0CA3}" type="presParOf" srcId="{CAE251EB-5EAD-4619-B0D1-38EEC88232DE}" destId="{0BE34D87-A53E-4A59-AFC7-498D1E9D1A24}" srcOrd="2" destOrd="0" presId="urn:microsoft.com/office/officeart/2009/3/layout/PhasedProcess"/>
    <dgm:cxn modelId="{B36B40F4-850F-4FEE-8866-78C31CF68A00}" type="presParOf" srcId="{FC58A629-2D2D-456E-A83E-E288F2E4B1BD}" destId="{C1C42659-FE18-415D-8577-95003D513CF8}" srcOrd="8" destOrd="0" presId="urn:microsoft.com/office/officeart/2009/3/layout/PhasedProcess"/>
    <dgm:cxn modelId="{AF36E11C-0DC4-479F-84E7-409AF5EF72FE}" type="presParOf" srcId="{FC58A629-2D2D-456E-A83E-E288F2E4B1BD}" destId="{C1376AD4-1FB3-49A5-AED2-4F4D5B390863}"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9BB53-F6C7-4253-9551-F3525CE54ECD}">
      <dsp:nvSpPr>
        <dsp:cNvPr id="0" name=""/>
        <dsp:cNvSpPr/>
      </dsp:nvSpPr>
      <dsp:spPr>
        <a:xfrm>
          <a:off x="3317" y="538286"/>
          <a:ext cx="2187326" cy="2187326"/>
        </a:xfrm>
        <a:prstGeom prst="ellipse">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Most universities and governmental organizations in Israel have a Technology Transfer Company/Office dedicated to: </a:t>
          </a:r>
        </a:p>
      </dsp:txBody>
      <dsp:txXfrm>
        <a:off x="323643" y="858612"/>
        <a:ext cx="1546674" cy="1546674"/>
      </dsp:txXfrm>
    </dsp:sp>
    <dsp:sp modelId="{E818D808-DC41-4BF5-AE1E-F1B1C88087AF}">
      <dsp:nvSpPr>
        <dsp:cNvPr id="0" name=""/>
        <dsp:cNvSpPr/>
      </dsp:nvSpPr>
      <dsp:spPr>
        <a:xfrm rot="17909946">
          <a:off x="1967624" y="1028248"/>
          <a:ext cx="1101582" cy="0"/>
        </a:xfrm>
        <a:custGeom>
          <a:avLst/>
          <a:gdLst/>
          <a:ahLst/>
          <a:cxnLst/>
          <a:rect l="0" t="0" r="0" b="0"/>
          <a:pathLst>
            <a:path>
              <a:moveTo>
                <a:pt x="0" y="0"/>
              </a:moveTo>
              <a:lnTo>
                <a:pt x="11015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14927-743B-4C32-B764-2621EA18BA52}">
      <dsp:nvSpPr>
        <dsp:cNvPr id="0" name=""/>
        <dsp:cNvSpPr/>
      </dsp:nvSpPr>
      <dsp:spPr>
        <a:xfrm rot="14490054">
          <a:off x="4817492" y="1028248"/>
          <a:ext cx="1101582" cy="0"/>
        </a:xfrm>
        <a:custGeom>
          <a:avLst/>
          <a:gdLst/>
          <a:ahLst/>
          <a:cxnLst/>
          <a:rect l="0" t="0" r="0" b="0"/>
          <a:pathLst>
            <a:path>
              <a:moveTo>
                <a:pt x="0" y="0"/>
              </a:moveTo>
              <a:lnTo>
                <a:pt x="1101582" y="0"/>
              </a:lnTo>
            </a:path>
          </a:pathLst>
        </a:custGeom>
        <a:noFill/>
        <a:ln w="254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sp>
    <dsp:sp modelId="{00D323F2-91E0-4493-BACD-98BF48FEA572}">
      <dsp:nvSpPr>
        <dsp:cNvPr id="0" name=""/>
        <dsp:cNvSpPr/>
      </dsp:nvSpPr>
      <dsp:spPr>
        <a:xfrm>
          <a:off x="2781223" y="544199"/>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DB01E-AC73-4D4E-A9B7-3571FE06EAD8}">
      <dsp:nvSpPr>
        <dsp:cNvPr id="0" name=""/>
        <dsp:cNvSpPr/>
      </dsp:nvSpPr>
      <dsp:spPr>
        <a:xfrm>
          <a:off x="3036891" y="323"/>
          <a:ext cx="1812917" cy="1087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identify research and IP which may have commercial potential </a:t>
          </a:r>
        </a:p>
      </dsp:txBody>
      <dsp:txXfrm>
        <a:off x="3036891" y="323"/>
        <a:ext cx="1812917" cy="1087750"/>
      </dsp:txXfrm>
    </dsp:sp>
    <dsp:sp modelId="{A6AAFFED-6E54-46F8-9CC1-66A59208B2F4}">
      <dsp:nvSpPr>
        <dsp:cNvPr id="0" name=""/>
        <dsp:cNvSpPr/>
      </dsp:nvSpPr>
      <dsp:spPr>
        <a:xfrm>
          <a:off x="4849808" y="544199"/>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D405A-3FDD-43F4-A262-79816B8F802D}">
      <dsp:nvSpPr>
        <dsp:cNvPr id="0" name=""/>
        <dsp:cNvSpPr/>
      </dsp:nvSpPr>
      <dsp:spPr>
        <a:xfrm>
          <a:off x="2255608" y="1631950"/>
          <a:ext cx="525614" cy="0"/>
        </a:xfrm>
        <a:custGeom>
          <a:avLst/>
          <a:gdLst/>
          <a:ahLst/>
          <a:cxnLst/>
          <a:rect l="0" t="0" r="0" b="0"/>
          <a:pathLst>
            <a:path>
              <a:moveTo>
                <a:pt x="0" y="0"/>
              </a:moveTo>
              <a:lnTo>
                <a:pt x="5256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616E8-8708-4549-BB75-D759C765EBCD}">
      <dsp:nvSpPr>
        <dsp:cNvPr id="0" name=""/>
        <dsp:cNvSpPr/>
      </dsp:nvSpPr>
      <dsp:spPr>
        <a:xfrm rot="10800000">
          <a:off x="5105476" y="1631950"/>
          <a:ext cx="525614" cy="0"/>
        </a:xfrm>
        <a:custGeom>
          <a:avLst/>
          <a:gdLst/>
          <a:ahLst/>
          <a:cxnLst/>
          <a:rect l="0" t="0" r="0" b="0"/>
          <a:pathLst>
            <a:path>
              <a:moveTo>
                <a:pt x="0" y="0"/>
              </a:moveTo>
              <a:lnTo>
                <a:pt x="525614" y="0"/>
              </a:lnTo>
            </a:path>
          </a:pathLst>
        </a:custGeom>
        <a:noFill/>
        <a:ln w="254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sp>
    <dsp:sp modelId="{0092D8F7-C2A1-4334-9867-785222E204FF}">
      <dsp:nvSpPr>
        <dsp:cNvPr id="0" name=""/>
        <dsp:cNvSpPr/>
      </dsp:nvSpPr>
      <dsp:spPr>
        <a:xfrm>
          <a:off x="2781223" y="1631950"/>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51E48-87D4-449A-912E-EB0A24B61671}">
      <dsp:nvSpPr>
        <dsp:cNvPr id="0" name=""/>
        <dsp:cNvSpPr/>
      </dsp:nvSpPr>
      <dsp:spPr>
        <a:xfrm>
          <a:off x="3036891" y="1088074"/>
          <a:ext cx="1812917" cy="1087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building strategies for how to enhance value to commercialize</a:t>
          </a:r>
        </a:p>
      </dsp:txBody>
      <dsp:txXfrm>
        <a:off x="3036891" y="1088074"/>
        <a:ext cx="1812917" cy="1087750"/>
      </dsp:txXfrm>
    </dsp:sp>
    <dsp:sp modelId="{C3EF808C-92F3-4680-8E78-8444A5E08FE9}">
      <dsp:nvSpPr>
        <dsp:cNvPr id="0" name=""/>
        <dsp:cNvSpPr/>
      </dsp:nvSpPr>
      <dsp:spPr>
        <a:xfrm>
          <a:off x="4849808" y="1631950"/>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E7C5D-4B51-433A-A374-4D36CE7ADD6D}">
      <dsp:nvSpPr>
        <dsp:cNvPr id="0" name=""/>
        <dsp:cNvSpPr/>
      </dsp:nvSpPr>
      <dsp:spPr>
        <a:xfrm rot="3690054">
          <a:off x="1967624" y="2235651"/>
          <a:ext cx="1101582" cy="0"/>
        </a:xfrm>
        <a:custGeom>
          <a:avLst/>
          <a:gdLst/>
          <a:ahLst/>
          <a:cxnLst/>
          <a:rect l="0" t="0" r="0" b="0"/>
          <a:pathLst>
            <a:path>
              <a:moveTo>
                <a:pt x="0" y="0"/>
              </a:moveTo>
              <a:lnTo>
                <a:pt x="11015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06D44-3BEB-430B-8E6A-B1BB5469D491}">
      <dsp:nvSpPr>
        <dsp:cNvPr id="0" name=""/>
        <dsp:cNvSpPr/>
      </dsp:nvSpPr>
      <dsp:spPr>
        <a:xfrm rot="7109946">
          <a:off x="4817492" y="2235651"/>
          <a:ext cx="1101582" cy="0"/>
        </a:xfrm>
        <a:custGeom>
          <a:avLst/>
          <a:gdLst/>
          <a:ahLst/>
          <a:cxnLst/>
          <a:rect l="0" t="0" r="0" b="0"/>
          <a:pathLst>
            <a:path>
              <a:moveTo>
                <a:pt x="0" y="0"/>
              </a:moveTo>
              <a:lnTo>
                <a:pt x="1101582" y="0"/>
              </a:lnTo>
            </a:path>
          </a:pathLst>
        </a:custGeom>
        <a:noFill/>
        <a:ln w="25400" cap="flat" cmpd="sng" algn="ctr">
          <a:solidFill>
            <a:scrgbClr r="0" g="0" b="0"/>
          </a:solidFill>
          <a:prstDash val="solid"/>
          <a:headEnd type="triangle"/>
        </a:ln>
        <a:effectLst/>
      </dsp:spPr>
      <dsp:style>
        <a:lnRef idx="2">
          <a:scrgbClr r="0" g="0" b="0"/>
        </a:lnRef>
        <a:fillRef idx="0">
          <a:scrgbClr r="0" g="0" b="0"/>
        </a:fillRef>
        <a:effectRef idx="0">
          <a:scrgbClr r="0" g="0" b="0"/>
        </a:effectRef>
        <a:fontRef idx="minor"/>
      </dsp:style>
    </dsp:sp>
    <dsp:sp modelId="{179D5F2F-7A6D-4B2C-B534-38D12DD7B08C}">
      <dsp:nvSpPr>
        <dsp:cNvPr id="0" name=""/>
        <dsp:cNvSpPr/>
      </dsp:nvSpPr>
      <dsp:spPr>
        <a:xfrm>
          <a:off x="2781223" y="2719700"/>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A2D8B-AC92-4C4F-A140-E403621A9201}">
      <dsp:nvSpPr>
        <dsp:cNvPr id="0" name=""/>
        <dsp:cNvSpPr/>
      </dsp:nvSpPr>
      <dsp:spPr>
        <a:xfrm>
          <a:off x="3036891" y="2175825"/>
          <a:ext cx="1812917" cy="10877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commercialize</a:t>
          </a:r>
          <a:endParaRPr lang="en-US" sz="1500" kern="1200" dirty="0">
            <a:latin typeface="Arial" panose="020B0604020202020204" pitchFamily="34" charset="0"/>
            <a:cs typeface="Arial" panose="020B0604020202020204" pitchFamily="34" charset="0"/>
          </a:endParaRPr>
        </a:p>
      </dsp:txBody>
      <dsp:txXfrm>
        <a:off x="3036891" y="2175825"/>
        <a:ext cx="1812917" cy="1087750"/>
      </dsp:txXfrm>
    </dsp:sp>
    <dsp:sp modelId="{1439C193-E1BF-469C-B879-4A8BA1B8B8DC}">
      <dsp:nvSpPr>
        <dsp:cNvPr id="0" name=""/>
        <dsp:cNvSpPr/>
      </dsp:nvSpPr>
      <dsp:spPr>
        <a:xfrm>
          <a:off x="4849808" y="2719700"/>
          <a:ext cx="2556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1A80A-EF1F-4D34-A916-014829A52D84}">
      <dsp:nvSpPr>
        <dsp:cNvPr id="0" name=""/>
        <dsp:cNvSpPr/>
      </dsp:nvSpPr>
      <dsp:spPr>
        <a:xfrm>
          <a:off x="5696055" y="538286"/>
          <a:ext cx="2187326" cy="2187326"/>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Technology transfer organizations are often multidisciplinary, including economists, BDs, lawyers, patent attorneys, marketers and scientists. </a:t>
          </a:r>
          <a:endParaRPr lang="en-US" sz="1300" b="1" kern="1200" dirty="0">
            <a:latin typeface="Arial" panose="020B0604020202020204" pitchFamily="34" charset="0"/>
            <a:cs typeface="Arial" panose="020B0604020202020204" pitchFamily="34" charset="0"/>
          </a:endParaRPr>
        </a:p>
      </dsp:txBody>
      <dsp:txXfrm>
        <a:off x="6016381" y="858612"/>
        <a:ext cx="1546674" cy="154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8BAC1-1ACA-48C7-A417-3E4EFE27B90A}">
      <dsp:nvSpPr>
        <dsp:cNvPr id="0" name=""/>
        <dsp:cNvSpPr/>
      </dsp:nvSpPr>
      <dsp:spPr>
        <a:xfrm>
          <a:off x="367" y="719125"/>
          <a:ext cx="1762148" cy="176214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40% of the Total Net Receipts are paid to the Relevant Inventor/s </a:t>
          </a:r>
        </a:p>
      </dsp:txBody>
      <dsp:txXfrm>
        <a:off x="258428" y="977186"/>
        <a:ext cx="1246026" cy="1246026"/>
      </dsp:txXfrm>
    </dsp:sp>
    <dsp:sp modelId="{1821D28F-A43B-404D-98D6-2C30F4642037}">
      <dsp:nvSpPr>
        <dsp:cNvPr id="0" name=""/>
        <dsp:cNvSpPr/>
      </dsp:nvSpPr>
      <dsp:spPr>
        <a:xfrm rot="2558555">
          <a:off x="1738748" y="1843376"/>
          <a:ext cx="575649" cy="0"/>
        </a:xfrm>
        <a:custGeom>
          <a:avLst/>
          <a:gdLst/>
          <a:ahLst/>
          <a:cxnLst/>
          <a:rect l="0" t="0" r="0" b="0"/>
          <a:pathLst>
            <a:path>
              <a:moveTo>
                <a:pt x="0" y="0"/>
              </a:moveTo>
              <a:lnTo>
                <a:pt x="5756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681A2-31FA-4D7F-BC01-0FF1CEA489B9}">
      <dsp:nvSpPr>
        <dsp:cNvPr id="0" name=""/>
        <dsp:cNvSpPr/>
      </dsp:nvSpPr>
      <dsp:spPr>
        <a:xfrm rot="8241445">
          <a:off x="4033715" y="1843376"/>
          <a:ext cx="575649" cy="0"/>
        </a:xfrm>
        <a:custGeom>
          <a:avLst/>
          <a:gdLst/>
          <a:ahLst/>
          <a:cxnLst/>
          <a:rect l="0" t="0" r="0" b="0"/>
          <a:pathLst>
            <a:path>
              <a:moveTo>
                <a:pt x="0" y="0"/>
              </a:moveTo>
              <a:lnTo>
                <a:pt x="5756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8B4BF-E334-4F38-9E37-1B749C8F47A7}">
      <dsp:nvSpPr>
        <dsp:cNvPr id="0" name=""/>
        <dsp:cNvSpPr/>
      </dsp:nvSpPr>
      <dsp:spPr>
        <a:xfrm>
          <a:off x="2238295" y="2038355"/>
          <a:ext cx="2058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78167-270D-4AB7-AACE-BD7C7FB76E53}">
      <dsp:nvSpPr>
        <dsp:cNvPr id="0" name=""/>
        <dsp:cNvSpPr/>
      </dsp:nvSpPr>
      <dsp:spPr>
        <a:xfrm>
          <a:off x="2444163" y="1437206"/>
          <a:ext cx="1459787" cy="12022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each Relevant Inventors' share is calculated according to his contribution to the Relevant Inventions </a:t>
          </a:r>
        </a:p>
      </dsp:txBody>
      <dsp:txXfrm>
        <a:off x="2444163" y="1437206"/>
        <a:ext cx="1459787" cy="1202297"/>
      </dsp:txXfrm>
    </dsp:sp>
    <dsp:sp modelId="{8EF30B2B-8E82-4AD0-B006-EE1284577FFF}">
      <dsp:nvSpPr>
        <dsp:cNvPr id="0" name=""/>
        <dsp:cNvSpPr/>
      </dsp:nvSpPr>
      <dsp:spPr>
        <a:xfrm>
          <a:off x="3903950" y="2038355"/>
          <a:ext cx="20586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2CBDB-3000-4D71-8E7F-A7B0E177C787}">
      <dsp:nvSpPr>
        <dsp:cNvPr id="0" name=""/>
        <dsp:cNvSpPr/>
      </dsp:nvSpPr>
      <dsp:spPr>
        <a:xfrm>
          <a:off x="4585598" y="719125"/>
          <a:ext cx="1762148" cy="1762148"/>
        </a:xfrm>
        <a:prstGeom prst="ellipse">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60% of the Total Net Receipts are transferred by TTO to the University</a:t>
          </a:r>
        </a:p>
      </dsp:txBody>
      <dsp:txXfrm>
        <a:off x="4843659" y="977186"/>
        <a:ext cx="1246026" cy="1246026"/>
      </dsp:txXfrm>
    </dsp:sp>
    <dsp:sp modelId="{8660B452-E96E-428F-B7A4-8B7700756F4A}">
      <dsp:nvSpPr>
        <dsp:cNvPr id="0" name=""/>
        <dsp:cNvSpPr/>
      </dsp:nvSpPr>
      <dsp:spPr>
        <a:xfrm rot="2430857">
          <a:off x="6336750" y="1772101"/>
          <a:ext cx="424331" cy="0"/>
        </a:xfrm>
        <a:custGeom>
          <a:avLst/>
          <a:gdLst/>
          <a:ahLst/>
          <a:cxnLst/>
          <a:rect l="0" t="0" r="0" b="0"/>
          <a:pathLst>
            <a:path>
              <a:moveTo>
                <a:pt x="0" y="0"/>
              </a:moveTo>
              <a:lnTo>
                <a:pt x="4243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24D48-1707-4EED-A632-4B42EFC26085}">
      <dsp:nvSpPr>
        <dsp:cNvPr id="0" name=""/>
        <dsp:cNvSpPr/>
      </dsp:nvSpPr>
      <dsp:spPr>
        <a:xfrm>
          <a:off x="6710213" y="1909932"/>
          <a:ext cx="20597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A5BF4-809E-4947-B873-86A87B6A0DA3}">
      <dsp:nvSpPr>
        <dsp:cNvPr id="0" name=""/>
        <dsp:cNvSpPr/>
      </dsp:nvSpPr>
      <dsp:spPr>
        <a:xfrm>
          <a:off x="6916184" y="1471776"/>
          <a:ext cx="1460518" cy="8763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Inventor’s lab 10%</a:t>
          </a:r>
          <a:endParaRPr lang="en-US" sz="2000" kern="1200" dirty="0">
            <a:latin typeface="Arial" panose="020B0604020202020204" pitchFamily="34" charset="0"/>
            <a:cs typeface="Arial" panose="020B0604020202020204" pitchFamily="34" charset="0"/>
          </a:endParaRPr>
        </a:p>
      </dsp:txBody>
      <dsp:txXfrm>
        <a:off x="6916184" y="1471776"/>
        <a:ext cx="1460518" cy="876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1F94B-2A0C-486C-9540-BDCF0FF827EE}">
      <dsp:nvSpPr>
        <dsp:cNvPr id="0" name=""/>
        <dsp:cNvSpPr/>
      </dsp:nvSpPr>
      <dsp:spPr>
        <a:xfrm rot="5400000">
          <a:off x="229" y="210583"/>
          <a:ext cx="2992250" cy="2992710"/>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C762C-A3D1-4BFD-BF9E-E2F25F72BB14}">
      <dsp:nvSpPr>
        <dsp:cNvPr id="0" name=""/>
        <dsp:cNvSpPr/>
      </dsp:nvSpPr>
      <dsp:spPr>
        <a:xfrm rot="16200000">
          <a:off x="3079869" y="210583"/>
          <a:ext cx="2992250" cy="2992710"/>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CE0F6-FD87-4640-B7D2-3E4FAF21A470}">
      <dsp:nvSpPr>
        <dsp:cNvPr id="0" name=""/>
        <dsp:cNvSpPr/>
      </dsp:nvSpPr>
      <dsp:spPr>
        <a:xfrm>
          <a:off x="3433693" y="2810044"/>
          <a:ext cx="2271924" cy="59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Novelty Searches in scientific (SciFinder, Google Scholar, PubMed), patents (PatBase, free data bases e.g. uspto.gov, Google Patents) and general (Google) data bases</a:t>
          </a:r>
          <a:endParaRPr lang="en-US" sz="1200" b="1" kern="1200" dirty="0">
            <a:latin typeface="Arial" panose="020B0604020202020204" pitchFamily="34" charset="0"/>
            <a:cs typeface="Arial" panose="020B0604020202020204" pitchFamily="34" charset="0"/>
          </a:endParaRPr>
        </a:p>
      </dsp:txBody>
      <dsp:txXfrm>
        <a:off x="3433693" y="2810044"/>
        <a:ext cx="2271924" cy="598642"/>
      </dsp:txXfrm>
    </dsp:sp>
    <dsp:sp modelId="{2AF506F6-BB9D-48A5-A25F-E11DD8FC57F5}">
      <dsp:nvSpPr>
        <dsp:cNvPr id="0" name=""/>
        <dsp:cNvSpPr/>
      </dsp:nvSpPr>
      <dsp:spPr>
        <a:xfrm rot="5400000">
          <a:off x="2983885" y="210583"/>
          <a:ext cx="2992250" cy="2992710"/>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C7C4A-9E57-4266-9124-C4D84F9CB91E}">
      <dsp:nvSpPr>
        <dsp:cNvPr id="0" name=""/>
        <dsp:cNvSpPr/>
      </dsp:nvSpPr>
      <dsp:spPr>
        <a:xfrm rot="16200000">
          <a:off x="6062619" y="210583"/>
          <a:ext cx="2992250" cy="2992710"/>
        </a:xfrm>
        <a:prstGeom prst="blockArc">
          <a:avLst>
            <a:gd name="adj1" fmla="val 13500000"/>
            <a:gd name="adj2" fmla="val 18900000"/>
            <a:gd name="adj3" fmla="val 49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212AE-98AE-4B3E-90D7-BD4B92BCF95C}">
      <dsp:nvSpPr>
        <dsp:cNvPr id="0" name=""/>
        <dsp:cNvSpPr/>
      </dsp:nvSpPr>
      <dsp:spPr>
        <a:xfrm>
          <a:off x="6198215" y="2810044"/>
          <a:ext cx="2271924" cy="59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sym typeface="Wingdings" pitchFamily="2" charset="2"/>
            </a:rPr>
            <a:t>Monitor deadlines and follow the internal Patent Committee’s decisions </a:t>
          </a:r>
        </a:p>
      </dsp:txBody>
      <dsp:txXfrm>
        <a:off x="6198215" y="2810044"/>
        <a:ext cx="2271924" cy="598642"/>
      </dsp:txXfrm>
    </dsp:sp>
    <dsp:sp modelId="{CBFF2B77-0D86-48DF-82FB-208D9688D48A}">
      <dsp:nvSpPr>
        <dsp:cNvPr id="0" name=""/>
        <dsp:cNvSpPr/>
      </dsp:nvSpPr>
      <dsp:spPr>
        <a:xfrm>
          <a:off x="3360691" y="1069417"/>
          <a:ext cx="1370978" cy="13709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Review self publications by inventors </a:t>
          </a:r>
          <a:endParaRPr lang="en-US" sz="1100" kern="1200" dirty="0">
            <a:latin typeface="Arial" panose="020B0604020202020204" pitchFamily="34" charset="0"/>
            <a:cs typeface="Arial" panose="020B0604020202020204" pitchFamily="34" charset="0"/>
          </a:endParaRPr>
        </a:p>
      </dsp:txBody>
      <dsp:txXfrm>
        <a:off x="3552134" y="1231085"/>
        <a:ext cx="790474" cy="1047642"/>
      </dsp:txXfrm>
    </dsp:sp>
    <dsp:sp modelId="{DA603351-C717-4A96-ACCB-7567D3FBECD6}">
      <dsp:nvSpPr>
        <dsp:cNvPr id="0" name=""/>
        <dsp:cNvSpPr/>
      </dsp:nvSpPr>
      <dsp:spPr>
        <a:xfrm>
          <a:off x="4348784" y="1069417"/>
          <a:ext cx="1370978" cy="13709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Inventors tend to forget </a:t>
          </a:r>
          <a:r>
            <a:rPr lang="en-US" sz="1100" kern="1200">
              <a:latin typeface="Arial" panose="020B0604020202020204" pitchFamily="34" charset="0"/>
              <a:cs typeface="Arial" panose="020B0604020202020204" pitchFamily="34" charset="0"/>
              <a:sym typeface="Wingdings" pitchFamily="2" charset="2"/>
            </a:rPr>
            <a:t> self publications before IDF submissions</a:t>
          </a:r>
          <a:endParaRPr lang="en-US" sz="1100" kern="1200" dirty="0">
            <a:latin typeface="Arial" panose="020B0604020202020204" pitchFamily="34" charset="0"/>
            <a:cs typeface="Arial" panose="020B0604020202020204" pitchFamily="34" charset="0"/>
            <a:sym typeface="Wingdings" pitchFamily="2" charset="2"/>
          </a:endParaRPr>
        </a:p>
      </dsp:txBody>
      <dsp:txXfrm>
        <a:off x="4737845" y="1231085"/>
        <a:ext cx="790474" cy="1047642"/>
      </dsp:txXfrm>
    </dsp:sp>
    <dsp:sp modelId="{737DF1A1-BCE8-4F50-B6E7-94E5B72558BA}">
      <dsp:nvSpPr>
        <dsp:cNvPr id="0" name=""/>
        <dsp:cNvSpPr/>
      </dsp:nvSpPr>
      <dsp:spPr>
        <a:xfrm>
          <a:off x="628730" y="843731"/>
          <a:ext cx="2028427" cy="12801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assignments, power of attorney, declarations, patent agreements, IDF information and signatures, etc.)</a:t>
          </a:r>
        </a:p>
      </dsp:txBody>
      <dsp:txXfrm>
        <a:off x="925786" y="1031202"/>
        <a:ext cx="1434315" cy="905188"/>
      </dsp:txXfrm>
    </dsp:sp>
    <dsp:sp modelId="{6F8293B9-AC51-4052-A709-8913D5D127B7}">
      <dsp:nvSpPr>
        <dsp:cNvPr id="0" name=""/>
        <dsp:cNvSpPr/>
      </dsp:nvSpPr>
      <dsp:spPr>
        <a:xfrm>
          <a:off x="530652" y="1914046"/>
          <a:ext cx="628672" cy="6285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BE34D87-A53E-4A59-AFC7-498D1E9D1A24}">
      <dsp:nvSpPr>
        <dsp:cNvPr id="0" name=""/>
        <dsp:cNvSpPr/>
      </dsp:nvSpPr>
      <dsp:spPr>
        <a:xfrm>
          <a:off x="2353534" y="1132546"/>
          <a:ext cx="365687" cy="3657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C42659-FE18-415D-8577-95003D513CF8}">
      <dsp:nvSpPr>
        <dsp:cNvPr id="0" name=""/>
        <dsp:cNvSpPr/>
      </dsp:nvSpPr>
      <dsp:spPr>
        <a:xfrm>
          <a:off x="6456286" y="829281"/>
          <a:ext cx="1747634" cy="17473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Arial" panose="020B0604020202020204" pitchFamily="34" charset="0"/>
              <a:cs typeface="Arial" panose="020B0604020202020204" pitchFamily="34" charset="0"/>
            </a:rPr>
            <a:t>Prepare files to be discussed at the Patent Committee: New Inventions, One Year (PCT) filings; National filings, Renewals, Various subjects</a:t>
          </a:r>
        </a:p>
      </dsp:txBody>
      <dsp:txXfrm>
        <a:off x="6712221" y="1085170"/>
        <a:ext cx="1235764" cy="1235540"/>
      </dsp:txXfrm>
    </dsp:sp>
    <dsp:sp modelId="{C1376AD4-1FB3-49A5-AED2-4F4D5B390863}">
      <dsp:nvSpPr>
        <dsp:cNvPr id="0" name=""/>
        <dsp:cNvSpPr/>
      </dsp:nvSpPr>
      <dsp:spPr>
        <a:xfrm>
          <a:off x="562321" y="2810044"/>
          <a:ext cx="2271924" cy="59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Arial" panose="020B0604020202020204" pitchFamily="34" charset="0"/>
            <a:cs typeface="Arial" panose="020B0604020202020204" pitchFamily="34" charset="0"/>
          </a:endParaRPr>
        </a:p>
      </dsp:txBody>
      <dsp:txXfrm>
        <a:off x="562321" y="2810044"/>
        <a:ext cx="2271924" cy="598642"/>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8D53D-9AB3-4080-852B-E45828270325}"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6A0F0-C56A-41E7-B18E-956671870C39}" type="slidenum">
              <a:rPr lang="en-US" smtClean="0"/>
              <a:t>‹#›</a:t>
            </a:fld>
            <a:endParaRPr lang="en-US"/>
          </a:p>
        </p:txBody>
      </p:sp>
    </p:spTree>
    <p:extLst>
      <p:ext uri="{BB962C8B-B14F-4D97-AF65-F5344CB8AC3E}">
        <p14:creationId xmlns:p14="http://schemas.microsoft.com/office/powerpoint/2010/main" val="417465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xfrm>
            <a:off x="674370" y="4693286"/>
            <a:ext cx="5394960" cy="4933284"/>
          </a:xfrm>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This</a:t>
            </a:r>
            <a:r>
              <a:rPr lang="en-IE" sz="1000" kern="1200" baseline="0" dirty="0">
                <a:solidFill>
                  <a:schemeClr val="tx1"/>
                </a:solidFill>
                <a:effectLst/>
                <a:latin typeface="Arial" panose="020B0604020202020204" pitchFamily="34" charset="0"/>
                <a:cs typeface="Arial" panose="020B0604020202020204" pitchFamily="34" charset="0"/>
              </a:rPr>
              <a:t> slide shows</a:t>
            </a:r>
            <a:r>
              <a:rPr lang="en-IE" sz="1000" kern="1200" dirty="0">
                <a:solidFill>
                  <a:schemeClr val="tx1"/>
                </a:solidFill>
                <a:effectLst/>
                <a:latin typeface="Arial" panose="020B0604020202020204" pitchFamily="34" charset="0"/>
                <a:cs typeface="Arial" panose="020B0604020202020204" pitchFamily="34" charset="0"/>
              </a:rPr>
              <a:t> the processes involved in IP management. As you can see, exploitation options play</a:t>
            </a:r>
            <a:r>
              <a:rPr lang="en-IE" sz="1000" kern="1200" baseline="0" dirty="0">
                <a:solidFill>
                  <a:schemeClr val="tx1"/>
                </a:solidFill>
                <a:effectLst/>
                <a:latin typeface="Arial" panose="020B0604020202020204" pitchFamily="34" charset="0"/>
                <a:cs typeface="Arial" panose="020B0604020202020204" pitchFamily="34" charset="0"/>
              </a:rPr>
              <a:t> a</a:t>
            </a:r>
            <a:r>
              <a:rPr lang="en-IE" sz="1000" kern="1200" dirty="0">
                <a:solidFill>
                  <a:schemeClr val="tx1"/>
                </a:solidFill>
                <a:effectLst/>
                <a:latin typeface="Arial" panose="020B0604020202020204" pitchFamily="34" charset="0"/>
                <a:cs typeface="Arial" panose="020B0604020202020204" pitchFamily="34" charset="0"/>
              </a:rPr>
              <a:t> central role. </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The process begins after R&amp;D with the disclosure of an invention. </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Then a full evaluation is carried out of the technology, the potential for strong IP and the commercial opportunities. If the evaluation is positive, an application for the appropriate form of IP protection is filed.</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Before the technology can be promoted to the business community, it may sometimes be necessary to carry out some refinements, for example to construct a prototype. </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At each stage in the cycle, it is necessary to reaffirm the commercial relevance before proceeding further.</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Eventually, the TTO will make the initial contact with the partners and commence negotiations for transfer of the technology to them. A licence may be granted to a company for a specific application of the technology relevant to the sector in which the company operates. Sometimes a company may be interested in acquiring ownership of a specific patent, and if the deal is good and there is no reason to retain ownership, the TTO may sell the IP outright.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Another option is to support the formation of university spin-out companies by staff members and to transfer technology into these companies under a licence or by way</a:t>
            </a:r>
            <a:r>
              <a:rPr lang="en-IE" sz="1000" kern="1200" baseline="0" dirty="0">
                <a:solidFill>
                  <a:schemeClr val="tx1"/>
                </a:solidFill>
                <a:effectLst/>
                <a:latin typeface="Arial" panose="020B0604020202020204" pitchFamily="34" charset="0"/>
                <a:cs typeface="Arial" panose="020B0604020202020204" pitchFamily="34" charset="0"/>
              </a:rPr>
              <a:t> of </a:t>
            </a:r>
            <a:r>
              <a:rPr lang="en-IE" sz="1000" kern="1200" dirty="0">
                <a:solidFill>
                  <a:schemeClr val="tx1"/>
                </a:solidFill>
                <a:effectLst/>
                <a:latin typeface="Arial" panose="020B0604020202020204" pitchFamily="34" charset="0"/>
                <a:cs typeface="Arial" panose="020B0604020202020204" pitchFamily="34" charset="0"/>
              </a:rPr>
              <a:t>assignment of the associated IP.</a:t>
            </a:r>
            <a:endParaRPr lang="en-GB" sz="1000" kern="1200" dirty="0">
              <a:solidFill>
                <a:schemeClr val="tx1"/>
              </a:solidFill>
              <a:effectLst/>
              <a:latin typeface="Arial" panose="020B0604020202020204" pitchFamily="34" charset="0"/>
              <a:cs typeface="Arial" panose="020B0604020202020204" pitchFamily="34" charset="0"/>
            </a:endParaRPr>
          </a:p>
          <a:p>
            <a:pPr algn="l">
              <a:spcBef>
                <a:spcPct val="0"/>
              </a:spcBef>
            </a:pP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1144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5BDD6-5EAB-478F-8E36-A108F91FE8BF}" type="slidenum">
              <a:rPr lang="he-IL" smtClean="0"/>
              <a:t>28</a:t>
            </a:fld>
            <a:endParaRPr lang="he-IL"/>
          </a:p>
        </p:txBody>
      </p:sp>
    </p:spTree>
    <p:extLst>
      <p:ext uri="{BB962C8B-B14F-4D97-AF65-F5344CB8AC3E}">
        <p14:creationId xmlns:p14="http://schemas.microsoft.com/office/powerpoint/2010/main" val="194139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In the first part of this presentation I will introduce you to the most important aspects of managing IP </a:t>
            </a:r>
            <a:r>
              <a:rPr lang="en-GB" sz="1000" kern="1200" dirty="0">
                <a:solidFill>
                  <a:schemeClr val="tx1"/>
                </a:solidFill>
                <a:effectLst/>
                <a:latin typeface="Arial" panose="020B0604020202020204" pitchFamily="34" charset="0"/>
                <a:cs typeface="Arial" panose="020B0604020202020204" pitchFamily="34" charset="0"/>
              </a:rPr>
              <a:t>as it applies to you</a:t>
            </a:r>
            <a:r>
              <a:rPr lang="en-IE" sz="1000" kern="1200" dirty="0">
                <a:solidFill>
                  <a:schemeClr val="tx1"/>
                </a:solidFill>
                <a:effectLst/>
                <a:latin typeface="Arial" panose="020B06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000" kern="1200" dirty="0">
                <a:solidFill>
                  <a:schemeClr val="tx1"/>
                </a:solidFill>
                <a:effectLst/>
                <a:latin typeface="Arial" panose="020B0604020202020204" pitchFamily="34" charset="0"/>
                <a:cs typeface="Arial" panose="020B0604020202020204" pitchFamily="34" charset="0"/>
              </a:rPr>
              <a:t>In the second part I will explain important patenting strategies for IP developers and how companies use IP strategies to commercialise IP.</a:t>
            </a:r>
            <a:r>
              <a:rPr lang="en-GB" sz="1000" kern="1200" dirty="0">
                <a:solidFill>
                  <a:schemeClr val="tx1"/>
                </a:solidFill>
                <a:effectLst/>
                <a:latin typeface="Arial" panose="020B0604020202020204" pitchFamily="34" charset="0"/>
                <a:cs typeface="Arial" panose="020B0604020202020204" pitchFamily="34" charset="0"/>
              </a:rPr>
              <a:t> You will find out about some "good practice" tools and procedures you can use to help you capture, document and protect IP arising from your work.</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Finally, I will explain the steps taken by universities to transfer technology to industry, and how companies use IP commercially to support their business objectives.</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I will finish on a practical note with an interesting case study which illustrates how a casual approach to IP Management can lead to serious consequences in the commercialisation </a:t>
            </a:r>
            <a:br>
              <a:rPr lang="en-IE" sz="1000" kern="1200" dirty="0">
                <a:solidFill>
                  <a:schemeClr val="tx1"/>
                </a:solidFill>
                <a:effectLst/>
                <a:latin typeface="Arial" panose="020B0604020202020204" pitchFamily="34" charset="0"/>
                <a:cs typeface="Arial" panose="020B0604020202020204" pitchFamily="34" charset="0"/>
              </a:rPr>
            </a:br>
            <a:r>
              <a:rPr lang="en-IE" sz="1000" kern="1200" dirty="0">
                <a:solidFill>
                  <a:schemeClr val="tx1"/>
                </a:solidFill>
                <a:effectLst/>
                <a:latin typeface="Arial" panose="020B0604020202020204" pitchFamily="34" charset="0"/>
                <a:cs typeface="Arial" panose="020B0604020202020204" pitchFamily="34" charset="0"/>
              </a:rPr>
              <a:t>of IP. </a:t>
            </a: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125283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B6977C7-20F7-4F73-B6CA-D8BACAEF3E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C006A753-59AE-4B84-A069-0608492F9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80900" name="Slide Number Placeholder 3">
            <a:extLst>
              <a:ext uri="{FF2B5EF4-FFF2-40B4-BE49-F238E27FC236}">
                <a16:creationId xmlns:a16="http://schemas.microsoft.com/office/drawing/2014/main" id="{CDACC3E8-C0DE-4D61-A59A-FF7BFECAD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1363" indent="-284163" algn="r" rtl="1">
              <a:spcBef>
                <a:spcPct val="30000"/>
              </a:spcBef>
              <a:defRPr sz="1200">
                <a:solidFill>
                  <a:schemeClr val="tx1"/>
                </a:solidFill>
                <a:latin typeface="Calibri" panose="020F0502020204030204" pitchFamily="34" charset="0"/>
                <a:cs typeface="Arial" panose="020B0604020202020204" pitchFamily="34" charset="0"/>
              </a:defRPr>
            </a:lvl2pPr>
            <a:lvl3pPr marL="1141413" indent="-227013" algn="r" rtl="1">
              <a:spcBef>
                <a:spcPct val="30000"/>
              </a:spcBef>
              <a:defRPr sz="1200">
                <a:solidFill>
                  <a:schemeClr val="tx1"/>
                </a:solidFill>
                <a:latin typeface="Calibri" panose="020F0502020204030204" pitchFamily="34" charset="0"/>
                <a:cs typeface="Arial" panose="020B0604020202020204" pitchFamily="34" charset="0"/>
              </a:defRPr>
            </a:lvl3pPr>
            <a:lvl4pPr marL="1598613" indent="-227013" algn="r" rtl="1">
              <a:spcBef>
                <a:spcPct val="30000"/>
              </a:spcBef>
              <a:defRPr sz="1200">
                <a:solidFill>
                  <a:schemeClr val="tx1"/>
                </a:solidFill>
                <a:latin typeface="Calibri" panose="020F0502020204030204" pitchFamily="34" charset="0"/>
                <a:cs typeface="Arial" panose="020B0604020202020204" pitchFamily="34" charset="0"/>
              </a:defRPr>
            </a:lvl4pPr>
            <a:lvl5pPr marL="2055813" indent="-227013" algn="r" rtl="1">
              <a:spcBef>
                <a:spcPct val="30000"/>
              </a:spcBef>
              <a:defRPr sz="1200">
                <a:solidFill>
                  <a:schemeClr val="tx1"/>
                </a:solidFill>
                <a:latin typeface="Calibri" panose="020F0502020204030204" pitchFamily="34" charset="0"/>
                <a:cs typeface="Arial" panose="020B0604020202020204" pitchFamily="34" charset="0"/>
              </a:defRPr>
            </a:lvl5pPr>
            <a:lvl6pPr marL="25130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02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74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46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B684130-0AC3-4BD8-949C-5BBD737D5453}" type="slidenum">
              <a:rPr lang="he-IL" altLang="he-IL" smtClean="0">
                <a:latin typeface="Arial" panose="020B0604020202020204" pitchFamily="34" charset="0"/>
              </a:rPr>
              <a:pPr algn="l">
                <a:spcBef>
                  <a:spcPct val="0"/>
                </a:spcBef>
              </a:pPr>
              <a:t>40</a:t>
            </a:fld>
            <a:endParaRPr lang="he-IL" altLang="he-I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In the first part of this presentation I will introduce you to the most important aspects of managing IP </a:t>
            </a:r>
            <a:r>
              <a:rPr lang="en-GB" sz="1000" kern="1200" dirty="0">
                <a:solidFill>
                  <a:schemeClr val="tx1"/>
                </a:solidFill>
                <a:effectLst/>
                <a:latin typeface="Arial" panose="020B0604020202020204" pitchFamily="34" charset="0"/>
                <a:cs typeface="Arial" panose="020B0604020202020204" pitchFamily="34" charset="0"/>
              </a:rPr>
              <a:t>as it applies to you</a:t>
            </a:r>
            <a:r>
              <a:rPr lang="en-IE" sz="1000" kern="1200" dirty="0">
                <a:solidFill>
                  <a:schemeClr val="tx1"/>
                </a:solidFill>
                <a:effectLst/>
                <a:latin typeface="Arial" panose="020B06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000" kern="1200" dirty="0">
                <a:solidFill>
                  <a:schemeClr val="tx1"/>
                </a:solidFill>
                <a:effectLst/>
                <a:latin typeface="Arial" panose="020B0604020202020204" pitchFamily="34" charset="0"/>
                <a:cs typeface="Arial" panose="020B0604020202020204" pitchFamily="34" charset="0"/>
              </a:rPr>
              <a:t>In the second part I will explain important patenting strategies for IP developers and how companies use IP strategies to commercialise IP.</a:t>
            </a:r>
            <a:r>
              <a:rPr lang="en-GB" sz="1000" kern="1200" dirty="0">
                <a:solidFill>
                  <a:schemeClr val="tx1"/>
                </a:solidFill>
                <a:effectLst/>
                <a:latin typeface="Arial" panose="020B0604020202020204" pitchFamily="34" charset="0"/>
                <a:cs typeface="Arial" panose="020B0604020202020204" pitchFamily="34" charset="0"/>
              </a:rPr>
              <a:t> You will find out about some "good practice" tools and procedures you can use to help you capture, document and protect IP arising from your work.</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Finally, I will explain the steps taken by universities to transfer technology to industry, and how companies use IP commercially to support their business objectives.</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I will finish on a practical note with an interesting case study which illustrates how a casual approach to IP Management can lead to serious consequences in the commercialisation </a:t>
            </a:r>
            <a:br>
              <a:rPr lang="en-IE" sz="1000" kern="1200" dirty="0">
                <a:solidFill>
                  <a:schemeClr val="tx1"/>
                </a:solidFill>
                <a:effectLst/>
                <a:latin typeface="Arial" panose="020B0604020202020204" pitchFamily="34" charset="0"/>
                <a:cs typeface="Arial" panose="020B0604020202020204" pitchFamily="34" charset="0"/>
              </a:rPr>
            </a:br>
            <a:r>
              <a:rPr lang="en-IE" sz="1000" kern="1200" dirty="0">
                <a:solidFill>
                  <a:schemeClr val="tx1"/>
                </a:solidFill>
                <a:effectLst/>
                <a:latin typeface="Arial" panose="020B0604020202020204" pitchFamily="34" charset="0"/>
                <a:cs typeface="Arial" panose="020B0604020202020204" pitchFamily="34" charset="0"/>
              </a:rPr>
              <a:t>of IP. </a:t>
            </a: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12</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5BDD6-5EAB-478F-8E36-A108F91FE8BF}" type="slidenum">
              <a:rPr lang="he-IL" smtClean="0"/>
              <a:t>13</a:t>
            </a:fld>
            <a:endParaRPr lang="he-IL"/>
          </a:p>
        </p:txBody>
      </p:sp>
    </p:spTree>
    <p:extLst>
      <p:ext uri="{BB962C8B-B14F-4D97-AF65-F5344CB8AC3E}">
        <p14:creationId xmlns:p14="http://schemas.microsoft.com/office/powerpoint/2010/main" val="315013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In the first part of this presentation I will introduce you to the most important aspects of managing IP </a:t>
            </a:r>
            <a:r>
              <a:rPr lang="en-GB" sz="1000" kern="1200" dirty="0">
                <a:solidFill>
                  <a:schemeClr val="tx1"/>
                </a:solidFill>
                <a:effectLst/>
                <a:latin typeface="Arial" panose="020B0604020202020204" pitchFamily="34" charset="0"/>
                <a:cs typeface="Arial" panose="020B0604020202020204" pitchFamily="34" charset="0"/>
              </a:rPr>
              <a:t>as it applies to you</a:t>
            </a:r>
            <a:r>
              <a:rPr lang="en-IE" sz="1000" kern="1200" dirty="0">
                <a:solidFill>
                  <a:schemeClr val="tx1"/>
                </a:solidFill>
                <a:effectLst/>
                <a:latin typeface="Arial" panose="020B06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000" kern="1200" dirty="0">
                <a:solidFill>
                  <a:schemeClr val="tx1"/>
                </a:solidFill>
                <a:effectLst/>
                <a:latin typeface="Arial" panose="020B0604020202020204" pitchFamily="34" charset="0"/>
                <a:cs typeface="Arial" panose="020B0604020202020204" pitchFamily="34" charset="0"/>
              </a:rPr>
              <a:t>In the second part I will explain important patenting strategies for IP developers and how companies use IP strategies to commercialise IP.</a:t>
            </a:r>
            <a:r>
              <a:rPr lang="en-GB" sz="1000" kern="1200" dirty="0">
                <a:solidFill>
                  <a:schemeClr val="tx1"/>
                </a:solidFill>
                <a:effectLst/>
                <a:latin typeface="Arial" panose="020B0604020202020204" pitchFamily="34" charset="0"/>
                <a:cs typeface="Arial" panose="020B0604020202020204" pitchFamily="34" charset="0"/>
              </a:rPr>
              <a:t> You will find out about some "good practice" tools and procedures you can use to help you capture, document and protect IP arising from your work.</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Finally, I will explain the steps taken by universities to transfer technology to industry, and how companies use IP commercially to support their business objectives.</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I will finish on a practical note with an interesting case study which illustrates how a casual approach to IP Management can lead to serious consequences in the commercialisation </a:t>
            </a:r>
            <a:br>
              <a:rPr lang="en-IE" sz="1000" kern="1200" dirty="0">
                <a:solidFill>
                  <a:schemeClr val="tx1"/>
                </a:solidFill>
                <a:effectLst/>
                <a:latin typeface="Arial" panose="020B0604020202020204" pitchFamily="34" charset="0"/>
                <a:cs typeface="Arial" panose="020B0604020202020204" pitchFamily="34" charset="0"/>
              </a:rPr>
            </a:br>
            <a:r>
              <a:rPr lang="en-IE" sz="1000" kern="1200" dirty="0">
                <a:solidFill>
                  <a:schemeClr val="tx1"/>
                </a:solidFill>
                <a:effectLst/>
                <a:latin typeface="Arial" panose="020B0604020202020204" pitchFamily="34" charset="0"/>
                <a:cs typeface="Arial" panose="020B0604020202020204" pitchFamily="34" charset="0"/>
              </a:rPr>
              <a:t>of IP. </a:t>
            </a: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45291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22A7992-0EE1-408D-90B7-5749CFE6F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00EB0C1-63C5-4032-A25A-E69A6586A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a:p>
        </p:txBody>
      </p:sp>
      <p:sp>
        <p:nvSpPr>
          <p:cNvPr id="25604" name="Slide Number Placeholder 3">
            <a:extLst>
              <a:ext uri="{FF2B5EF4-FFF2-40B4-BE49-F238E27FC236}">
                <a16:creationId xmlns:a16="http://schemas.microsoft.com/office/drawing/2014/main" id="{A59DFB76-C65C-4F75-97E8-AD83E57A5B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6125"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7763" indent="-227013" algn="r" rtl="1">
              <a:spcBef>
                <a:spcPct val="30000"/>
              </a:spcBef>
              <a:defRPr sz="1200">
                <a:solidFill>
                  <a:schemeClr val="tx1"/>
                </a:solidFill>
                <a:latin typeface="Calibri" panose="020F0502020204030204" pitchFamily="34" charset="0"/>
                <a:cs typeface="Arial" panose="020B0604020202020204" pitchFamily="34" charset="0"/>
              </a:defRPr>
            </a:lvl3pPr>
            <a:lvl4pPr marL="1608138" indent="-227013" algn="r" rtl="1">
              <a:spcBef>
                <a:spcPct val="30000"/>
              </a:spcBef>
              <a:defRPr sz="1200">
                <a:solidFill>
                  <a:schemeClr val="tx1"/>
                </a:solidFill>
                <a:latin typeface="Calibri" panose="020F0502020204030204" pitchFamily="34" charset="0"/>
                <a:cs typeface="Arial" panose="020B0604020202020204" pitchFamily="34" charset="0"/>
              </a:defRPr>
            </a:lvl4pPr>
            <a:lvl5pPr marL="2068513" indent="-227013" algn="r" rtl="1">
              <a:spcBef>
                <a:spcPct val="30000"/>
              </a:spcBef>
              <a:defRPr sz="1200">
                <a:solidFill>
                  <a:schemeClr val="tx1"/>
                </a:solidFill>
                <a:latin typeface="Calibri" panose="020F0502020204030204" pitchFamily="34" charset="0"/>
                <a:cs typeface="Arial" panose="020B0604020202020204" pitchFamily="34" charset="0"/>
              </a:defRPr>
            </a:lvl5pPr>
            <a:lvl6pPr marL="25257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829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401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97313" indent="-22701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58865FF-052D-4D6F-87F2-A9765E4FAB8B}" type="slidenum">
              <a:rPr lang="he-IL" altLang="he-IL" smtClean="0">
                <a:latin typeface="Arial" panose="020B0604020202020204" pitchFamily="34" charset="0"/>
              </a:rPr>
              <a:pPr algn="l">
                <a:spcBef>
                  <a:spcPct val="0"/>
                </a:spcBef>
              </a:pPr>
              <a:t>17</a:t>
            </a:fld>
            <a:endParaRPr lang="he-IL" altLang="he-I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In the first part of this presentation I will introduce you to the most important aspects of managing IP </a:t>
            </a:r>
            <a:r>
              <a:rPr lang="en-GB" sz="1000" kern="1200" dirty="0">
                <a:solidFill>
                  <a:schemeClr val="tx1"/>
                </a:solidFill>
                <a:effectLst/>
                <a:latin typeface="Arial" panose="020B0604020202020204" pitchFamily="34" charset="0"/>
                <a:cs typeface="Arial" panose="020B0604020202020204" pitchFamily="34" charset="0"/>
              </a:rPr>
              <a:t>as it applies to you</a:t>
            </a:r>
            <a:r>
              <a:rPr lang="en-IE" sz="1000" kern="1200" dirty="0">
                <a:solidFill>
                  <a:schemeClr val="tx1"/>
                </a:solidFill>
                <a:effectLst/>
                <a:latin typeface="Arial" panose="020B06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000" kern="1200" dirty="0">
                <a:solidFill>
                  <a:schemeClr val="tx1"/>
                </a:solidFill>
                <a:effectLst/>
                <a:latin typeface="Arial" panose="020B0604020202020204" pitchFamily="34" charset="0"/>
                <a:cs typeface="Arial" panose="020B0604020202020204" pitchFamily="34" charset="0"/>
              </a:rPr>
              <a:t>In the second part I will explain important patenting strategies for IP developers and how companies use IP strategies to commercialise IP.</a:t>
            </a:r>
            <a:r>
              <a:rPr lang="en-GB" sz="1000" kern="1200" dirty="0">
                <a:solidFill>
                  <a:schemeClr val="tx1"/>
                </a:solidFill>
                <a:effectLst/>
                <a:latin typeface="Arial" panose="020B0604020202020204" pitchFamily="34" charset="0"/>
                <a:cs typeface="Arial" panose="020B0604020202020204" pitchFamily="34" charset="0"/>
              </a:rPr>
              <a:t> You will find out about some "good practice" tools and procedures you can use to help you capture, document and protect IP arising from your work.</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Finally, I will explain the steps taken by universities to transfer technology to industry, and how companies use IP commercially to support their business objectives.</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I will finish on a practical note with an interesting case study which illustrates how a casual approach to IP Management can lead to serious consequences in the commercialisation </a:t>
            </a:r>
            <a:br>
              <a:rPr lang="en-IE" sz="1000" kern="1200" dirty="0">
                <a:solidFill>
                  <a:schemeClr val="tx1"/>
                </a:solidFill>
                <a:effectLst/>
                <a:latin typeface="Arial" panose="020B0604020202020204" pitchFamily="34" charset="0"/>
                <a:cs typeface="Arial" panose="020B0604020202020204" pitchFamily="34" charset="0"/>
              </a:rPr>
            </a:br>
            <a:r>
              <a:rPr lang="en-IE" sz="1000" kern="1200" dirty="0">
                <a:solidFill>
                  <a:schemeClr val="tx1"/>
                </a:solidFill>
                <a:effectLst/>
                <a:latin typeface="Arial" panose="020B0604020202020204" pitchFamily="34" charset="0"/>
                <a:cs typeface="Arial" panose="020B0604020202020204" pitchFamily="34" charset="0"/>
              </a:rPr>
              <a:t>of IP. </a:t>
            </a: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65068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5BDD6-5EAB-478F-8E36-A108F91FE8BF}" type="slidenum">
              <a:rPr lang="he-IL" smtClean="0"/>
              <a:t>21</a:t>
            </a:fld>
            <a:endParaRPr lang="he-IL"/>
          </a:p>
        </p:txBody>
      </p:sp>
    </p:spTree>
    <p:extLst>
      <p:ext uri="{BB962C8B-B14F-4D97-AF65-F5344CB8AC3E}">
        <p14:creationId xmlns:p14="http://schemas.microsoft.com/office/powerpoint/2010/main" val="37164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p:txBody>
          <a:bodyPr>
            <a:normAutofit/>
          </a:bodyPr>
          <a:lstStyle/>
          <a:p>
            <a:r>
              <a:rPr lang="en-IE" sz="1000" kern="1200" dirty="0">
                <a:solidFill>
                  <a:schemeClr val="tx1"/>
                </a:solidFill>
                <a:effectLst/>
                <a:latin typeface="Arial" panose="020B0604020202020204" pitchFamily="34" charset="0"/>
                <a:cs typeface="Arial" panose="020B0604020202020204" pitchFamily="34" charset="0"/>
              </a:rPr>
              <a:t>In the first part of this presentation I will introduce you to the most important aspects of managing IP </a:t>
            </a:r>
            <a:r>
              <a:rPr lang="en-GB" sz="1000" kern="1200" dirty="0">
                <a:solidFill>
                  <a:schemeClr val="tx1"/>
                </a:solidFill>
                <a:effectLst/>
                <a:latin typeface="Arial" panose="020B0604020202020204" pitchFamily="34" charset="0"/>
                <a:cs typeface="Arial" panose="020B0604020202020204" pitchFamily="34" charset="0"/>
              </a:rPr>
              <a:t>as it applies to you</a:t>
            </a:r>
            <a:r>
              <a:rPr lang="en-IE" sz="1000" kern="1200" dirty="0">
                <a:solidFill>
                  <a:schemeClr val="tx1"/>
                </a:solidFill>
                <a:effectLst/>
                <a:latin typeface="Arial" panose="020B06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000" kern="1200" dirty="0">
                <a:solidFill>
                  <a:schemeClr val="tx1"/>
                </a:solidFill>
                <a:effectLst/>
                <a:latin typeface="Arial" panose="020B0604020202020204" pitchFamily="34" charset="0"/>
                <a:cs typeface="Arial" panose="020B0604020202020204" pitchFamily="34" charset="0"/>
              </a:rPr>
              <a:t>In the second part I will explain important patenting strategies for IP developers and how companies use IP strategies to commercialise IP.</a:t>
            </a:r>
            <a:r>
              <a:rPr lang="en-GB" sz="1000" kern="1200" dirty="0">
                <a:solidFill>
                  <a:schemeClr val="tx1"/>
                </a:solidFill>
                <a:effectLst/>
                <a:latin typeface="Arial" panose="020B0604020202020204" pitchFamily="34" charset="0"/>
                <a:cs typeface="Arial" panose="020B0604020202020204" pitchFamily="34" charset="0"/>
              </a:rPr>
              <a:t> You will find out about some "good practice" tools and procedures you can use to help you capture, document and protect IP arising from your work.</a:t>
            </a: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Finally, I will explain the steps taken by universities to transfer technology to industry, and how companies use IP commercially to support their business objectives.</a:t>
            </a:r>
            <a:endParaRPr lang="en-GB" sz="1000" kern="1200" dirty="0">
              <a:solidFill>
                <a:schemeClr val="tx1"/>
              </a:solidFill>
              <a:effectLst/>
              <a:latin typeface="Arial" panose="020B0604020202020204" pitchFamily="34" charset="0"/>
              <a:cs typeface="Arial" panose="020B0604020202020204" pitchFamily="34" charset="0"/>
            </a:endParaRPr>
          </a:p>
          <a:p>
            <a:endParaRPr lang="en-IE" sz="1000" kern="1200" dirty="0">
              <a:solidFill>
                <a:schemeClr val="tx1"/>
              </a:solidFill>
              <a:effectLst/>
              <a:latin typeface="Arial" panose="020B0604020202020204" pitchFamily="34" charset="0"/>
              <a:cs typeface="Arial" panose="020B0604020202020204" pitchFamily="34" charset="0"/>
            </a:endParaRPr>
          </a:p>
          <a:p>
            <a:r>
              <a:rPr lang="en-IE" sz="1000" kern="1200" dirty="0">
                <a:solidFill>
                  <a:schemeClr val="tx1"/>
                </a:solidFill>
                <a:effectLst/>
                <a:latin typeface="Arial" panose="020B0604020202020204" pitchFamily="34" charset="0"/>
                <a:cs typeface="Arial" panose="020B0604020202020204" pitchFamily="34" charset="0"/>
              </a:rPr>
              <a:t>I will finish on a practical note with an interesting case study which illustrates how a casual approach to IP Management can lead to serious consequences in the commercialisation </a:t>
            </a:r>
            <a:br>
              <a:rPr lang="en-IE" sz="1000" kern="1200" dirty="0">
                <a:solidFill>
                  <a:schemeClr val="tx1"/>
                </a:solidFill>
                <a:effectLst/>
                <a:latin typeface="Arial" panose="020B0604020202020204" pitchFamily="34" charset="0"/>
                <a:cs typeface="Arial" panose="020B0604020202020204" pitchFamily="34" charset="0"/>
              </a:rPr>
            </a:br>
            <a:r>
              <a:rPr lang="en-IE" sz="1000" kern="1200" dirty="0">
                <a:solidFill>
                  <a:schemeClr val="tx1"/>
                </a:solidFill>
                <a:effectLst/>
                <a:latin typeface="Arial" panose="020B0604020202020204" pitchFamily="34" charset="0"/>
                <a:cs typeface="Arial" panose="020B0604020202020204" pitchFamily="34" charset="0"/>
              </a:rPr>
              <a:t>of IP. </a:t>
            </a:r>
            <a:endParaRPr lang="en-GB" sz="1000"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p>
            <a:fld id="{9006B954-2A9C-491F-B36C-DF5B1CF75332}" type="slidenum">
              <a:rPr lang="en-GB">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4955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2762">
              <a:defRPr>
                <a:solidFill>
                  <a:schemeClr val="tx1"/>
                </a:solidFill>
                <a:latin typeface="Arial" pitchFamily="34" charset="0"/>
              </a:defRPr>
            </a:lvl1pPr>
            <a:lvl2pPr marL="742909" indent="-285734" defTabSz="912762">
              <a:defRPr>
                <a:solidFill>
                  <a:schemeClr val="tx1"/>
                </a:solidFill>
                <a:latin typeface="Arial" pitchFamily="34" charset="0"/>
              </a:defRPr>
            </a:lvl2pPr>
            <a:lvl3pPr marL="1142937" indent="-228587" defTabSz="912762">
              <a:defRPr>
                <a:solidFill>
                  <a:schemeClr val="tx1"/>
                </a:solidFill>
                <a:latin typeface="Arial" pitchFamily="34" charset="0"/>
              </a:defRPr>
            </a:lvl3pPr>
            <a:lvl4pPr marL="1600111" indent="-228587" defTabSz="912762">
              <a:defRPr>
                <a:solidFill>
                  <a:schemeClr val="tx1"/>
                </a:solidFill>
                <a:latin typeface="Arial" pitchFamily="34" charset="0"/>
              </a:defRPr>
            </a:lvl4pPr>
            <a:lvl5pPr marL="2057287" indent="-228587" defTabSz="912762">
              <a:defRPr>
                <a:solidFill>
                  <a:schemeClr val="tx1"/>
                </a:solidFill>
                <a:latin typeface="Arial" pitchFamily="34" charset="0"/>
              </a:defRPr>
            </a:lvl5pPr>
            <a:lvl6pPr marL="2514461" indent="-228587" algn="l" defTabSz="912762" rtl="0" eaLnBrk="0" fontAlgn="base" hangingPunct="0">
              <a:spcBef>
                <a:spcPct val="0"/>
              </a:spcBef>
              <a:spcAft>
                <a:spcPct val="0"/>
              </a:spcAft>
              <a:defRPr>
                <a:solidFill>
                  <a:schemeClr val="tx1"/>
                </a:solidFill>
                <a:latin typeface="Arial" pitchFamily="34" charset="0"/>
              </a:defRPr>
            </a:lvl6pPr>
            <a:lvl7pPr marL="2971635" indent="-228587" algn="l" defTabSz="912762" rtl="0" eaLnBrk="0" fontAlgn="base" hangingPunct="0">
              <a:spcBef>
                <a:spcPct val="0"/>
              </a:spcBef>
              <a:spcAft>
                <a:spcPct val="0"/>
              </a:spcAft>
              <a:defRPr>
                <a:solidFill>
                  <a:schemeClr val="tx1"/>
                </a:solidFill>
                <a:latin typeface="Arial" pitchFamily="34" charset="0"/>
              </a:defRPr>
            </a:lvl7pPr>
            <a:lvl8pPr marL="3428811" indent="-228587" algn="l" defTabSz="912762" rtl="0" eaLnBrk="0" fontAlgn="base" hangingPunct="0">
              <a:spcBef>
                <a:spcPct val="0"/>
              </a:spcBef>
              <a:spcAft>
                <a:spcPct val="0"/>
              </a:spcAft>
              <a:defRPr>
                <a:solidFill>
                  <a:schemeClr val="tx1"/>
                </a:solidFill>
                <a:latin typeface="Arial" pitchFamily="34" charset="0"/>
              </a:defRPr>
            </a:lvl8pPr>
            <a:lvl9pPr marL="3885985" indent="-228587" algn="l" defTabSz="912762" rtl="0" eaLnBrk="0" fontAlgn="base" hangingPunct="0">
              <a:spcBef>
                <a:spcPct val="0"/>
              </a:spcBef>
              <a:spcAft>
                <a:spcPct val="0"/>
              </a:spcAft>
              <a:defRPr>
                <a:solidFill>
                  <a:schemeClr val="tx1"/>
                </a:solidFill>
                <a:latin typeface="Arial" pitchFamily="34" charset="0"/>
              </a:defRPr>
            </a:lvl9pPr>
          </a:lstStyle>
          <a:p>
            <a:fld id="{4521AF5C-35DD-41EF-9581-BBAF0995036A}" type="slidenum">
              <a:rPr lang="en-US" altLang="en-US">
                <a:solidFill>
                  <a:prstClr val="black"/>
                </a:solidFill>
              </a:rPr>
              <a:pPr/>
              <a:t>24</a:t>
            </a:fld>
            <a:endParaRPr lang="en-US" altLang="en-US">
              <a:solidFill>
                <a:prstClr val="black"/>
              </a:solidFill>
            </a:endParaRPr>
          </a:p>
        </p:txBody>
      </p:sp>
      <p:sp>
        <p:nvSpPr>
          <p:cNvPr id="26627" name="Rectangle 2"/>
          <p:cNvSpPr>
            <a:spLocks noGrp="1" noRot="1" noChangeAspect="1" noChangeArrowheads="1" noTextEdit="1"/>
          </p:cNvSpPr>
          <p:nvPr>
            <p:ph type="sldImg"/>
          </p:nvPr>
        </p:nvSpPr>
        <p:spPr>
          <a:xfrm>
            <a:off x="1008063" y="528638"/>
            <a:ext cx="4740275" cy="3554412"/>
          </a:xfrm>
          <a:ln/>
        </p:spPr>
      </p:sp>
      <p:sp>
        <p:nvSpPr>
          <p:cNvPr id="266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0135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7EBE8B-81FD-4844-96EF-5162E63E298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101154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EBE8B-81FD-4844-96EF-5162E63E298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236719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EBE8B-81FD-4844-96EF-5162E63E298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104129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Footer Placeholder 4"/>
          <p:cNvSpPr>
            <a:spLocks noGrp="1"/>
          </p:cNvSpPr>
          <p:nvPr>
            <p:ph type="ftr" sz="quarter" idx="11"/>
          </p:nvPr>
        </p:nvSpPr>
        <p:spPr/>
        <p:txBody>
          <a:bodyPr/>
          <a:lstStyle/>
          <a:p>
            <a:r>
              <a:rPr lang="en-US"/>
              <a:t>Proprietary and Confidential</a:t>
            </a:r>
            <a:endParaRPr lang="he-IL"/>
          </a:p>
        </p:txBody>
      </p:sp>
      <p:sp>
        <p:nvSpPr>
          <p:cNvPr id="6" name="Slide Number Placeholder 5"/>
          <p:cNvSpPr>
            <a:spLocks noGrp="1"/>
          </p:cNvSpPr>
          <p:nvPr>
            <p:ph type="sldNum" sz="quarter" idx="12"/>
          </p:nvPr>
        </p:nvSpPr>
        <p:spPr/>
        <p:txBody>
          <a:bodyPr/>
          <a:lstStyle/>
          <a:p>
            <a:fld id="{67D48EE5-A06F-4AD5-A45F-4E324C694DF4}" type="slidenum">
              <a:rPr lang="he-IL" smtClean="0"/>
              <a:t>‹#›</a:t>
            </a:fld>
            <a:endParaRPr lang="he-IL"/>
          </a:p>
        </p:txBody>
      </p:sp>
    </p:spTree>
    <p:extLst>
      <p:ext uri="{BB962C8B-B14F-4D97-AF65-F5344CB8AC3E}">
        <p14:creationId xmlns:p14="http://schemas.microsoft.com/office/powerpoint/2010/main" val="196284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733" y="653158"/>
            <a:ext cx="7886536" cy="831626"/>
          </a:xfrm>
        </p:spPr>
        <p:txBody>
          <a:bodyPr/>
          <a:lstStyle>
            <a:lvl1pPr algn="ctr">
              <a:defRPr/>
            </a:lvl1pPr>
          </a:lstStyle>
          <a:p>
            <a:r>
              <a:rPr lang="en-US"/>
              <a:t>Click to edit Master title style</a:t>
            </a:r>
            <a:endParaRPr lang="he-IL"/>
          </a:p>
        </p:txBody>
      </p:sp>
      <p:sp>
        <p:nvSpPr>
          <p:cNvPr id="4" name="Footer Placeholder 3"/>
          <p:cNvSpPr>
            <a:spLocks noGrp="1"/>
          </p:cNvSpPr>
          <p:nvPr>
            <p:ph type="ftr" sz="quarter" idx="11"/>
          </p:nvPr>
        </p:nvSpPr>
        <p:spPr/>
        <p:txBody>
          <a:bodyPr/>
          <a:lstStyle/>
          <a:p>
            <a:r>
              <a:rPr lang="en-US"/>
              <a:t>Proprietary and Confidential</a:t>
            </a:r>
            <a:endParaRPr lang="he-IL"/>
          </a:p>
        </p:txBody>
      </p:sp>
      <p:sp>
        <p:nvSpPr>
          <p:cNvPr id="5" name="Slide Number Placeholder 4"/>
          <p:cNvSpPr>
            <a:spLocks noGrp="1"/>
          </p:cNvSpPr>
          <p:nvPr>
            <p:ph type="sldNum" sz="quarter" idx="12"/>
          </p:nvPr>
        </p:nvSpPr>
        <p:spPr/>
        <p:txBody>
          <a:bodyPr/>
          <a:lstStyle/>
          <a:p>
            <a:fld id="{67D48EE5-A06F-4AD5-A45F-4E324C694DF4}" type="slidenum">
              <a:rPr lang="he-IL" smtClean="0"/>
              <a:t>‹#›</a:t>
            </a:fld>
            <a:endParaRPr lang="he-IL"/>
          </a:p>
        </p:txBody>
      </p:sp>
      <p:sp>
        <p:nvSpPr>
          <p:cNvPr id="7" name="Text Placeholder 6"/>
          <p:cNvSpPr>
            <a:spLocks noGrp="1"/>
          </p:cNvSpPr>
          <p:nvPr>
            <p:ph type="body" sz="quarter" idx="13"/>
          </p:nvPr>
        </p:nvSpPr>
        <p:spPr>
          <a:xfrm>
            <a:off x="0" y="0"/>
            <a:ext cx="9144000" cy="784830"/>
          </a:xfrm>
        </p:spPr>
        <p:txBody>
          <a:bodyPr wrap="square">
            <a:spAutoFit/>
          </a:bodyPr>
          <a:lstStyle>
            <a:lvl1pPr marL="0" indent="0">
              <a:buNone/>
              <a:defRPr sz="4500" b="1">
                <a:solidFill>
                  <a:srgbClr val="E8B80A"/>
                </a:solidFill>
              </a:defRPr>
            </a:lvl1pPr>
          </a:lstStyle>
          <a:p>
            <a:pPr lvl="0"/>
            <a:r>
              <a:rPr lang="en-US" dirty="0"/>
              <a:t>Edit Master text styles</a:t>
            </a:r>
          </a:p>
        </p:txBody>
      </p:sp>
    </p:spTree>
    <p:extLst>
      <p:ext uri="{BB962C8B-B14F-4D97-AF65-F5344CB8AC3E}">
        <p14:creationId xmlns:p14="http://schemas.microsoft.com/office/powerpoint/2010/main" val="36170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7EBE8B-81FD-4844-96EF-5162E63E298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9A3-406B-4273-A94C-1C38909F285B}" type="slidenum">
              <a:rPr lang="en-US" smtClean="0"/>
              <a:t>‹#›</a:t>
            </a:fld>
            <a:endParaRPr lang="en-US"/>
          </a:p>
        </p:txBody>
      </p:sp>
      <p:grpSp>
        <p:nvGrpSpPr>
          <p:cNvPr id="9" name="Group 8"/>
          <p:cNvGrpSpPr/>
          <p:nvPr userDrawn="1"/>
        </p:nvGrpSpPr>
        <p:grpSpPr>
          <a:xfrm>
            <a:off x="457200" y="207963"/>
            <a:ext cx="8229600" cy="6497637"/>
            <a:chOff x="457200" y="207963"/>
            <a:chExt cx="8229600" cy="6497637"/>
          </a:xfrm>
        </p:grpSpPr>
        <p:sp>
          <p:nvSpPr>
            <p:cNvPr id="7" name="Rounded Rectangle 6"/>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userDrawn="1"/>
        </p:nvGrpSpPr>
        <p:grpSpPr>
          <a:xfrm>
            <a:off x="7696200" y="76200"/>
            <a:ext cx="1219200" cy="1143000"/>
            <a:chOff x="4580964" y="609600"/>
            <a:chExt cx="1290919" cy="1143000"/>
          </a:xfrm>
        </p:grpSpPr>
        <p:sp>
          <p:nvSpPr>
            <p:cNvPr id="12" name="Rectangle 11"/>
            <p:cNvSpPr/>
            <p:nvPr/>
          </p:nvSpPr>
          <p:spPr>
            <a:xfrm>
              <a:off x="4580964" y="609600"/>
              <a:ext cx="129091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623" y="762000"/>
              <a:ext cx="938212" cy="89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2587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7EBE8B-81FD-4844-96EF-5162E63E298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405429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7EBE8B-81FD-4844-96EF-5162E63E298E}"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8220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7EBE8B-81FD-4844-96EF-5162E63E298E}"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240373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7EBE8B-81FD-4844-96EF-5162E63E298E}"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300263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EBE8B-81FD-4844-96EF-5162E63E298E}"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324519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7EBE8B-81FD-4844-96EF-5162E63E298E}"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54224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7EBE8B-81FD-4844-96EF-5162E63E298E}"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9A3-406B-4273-A94C-1C38909F285B}" type="slidenum">
              <a:rPr lang="en-US" smtClean="0"/>
              <a:t>‹#›</a:t>
            </a:fld>
            <a:endParaRPr lang="en-US"/>
          </a:p>
        </p:txBody>
      </p:sp>
    </p:spTree>
    <p:extLst>
      <p:ext uri="{BB962C8B-B14F-4D97-AF65-F5344CB8AC3E}">
        <p14:creationId xmlns:p14="http://schemas.microsoft.com/office/powerpoint/2010/main" val="31059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EBE8B-81FD-4844-96EF-5162E63E298E}" type="datetimeFigureOut">
              <a:rPr lang="en-US" smtClean="0"/>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E29A3-406B-4273-A94C-1C38909F285B}" type="slidenum">
              <a:rPr lang="en-US" smtClean="0"/>
              <a:t>‹#›</a:t>
            </a:fld>
            <a:endParaRPr lang="en-US"/>
          </a:p>
        </p:txBody>
      </p:sp>
    </p:spTree>
    <p:extLst>
      <p:ext uri="{BB962C8B-B14F-4D97-AF65-F5344CB8AC3E}">
        <p14:creationId xmlns:p14="http://schemas.microsoft.com/office/powerpoint/2010/main" val="140964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hirsch@trdf.technion.ac.il" TargetMode="External"/><Relationship Id="rId2" Type="http://schemas.openxmlformats.org/officeDocument/2006/relationships/hyperlink" Target="mailto:shulamit.Hirsch@wipa.co.i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267200"/>
            <a:ext cx="7315200" cy="2438400"/>
          </a:xfrm>
        </p:spPr>
        <p:txBody>
          <a:bodyPr>
            <a:normAutofit/>
          </a:bodyPr>
          <a:lstStyle/>
          <a:p>
            <a:pPr algn="l"/>
            <a:endParaRPr lang="en-US" sz="2000" dirty="0"/>
          </a:p>
          <a:p>
            <a:pPr algn="l"/>
            <a:r>
              <a:rPr lang="en-US" sz="2000" dirty="0"/>
              <a:t>Dr. Shulamit Hirsch</a:t>
            </a:r>
          </a:p>
          <a:p>
            <a:pPr algn="l"/>
            <a:r>
              <a:rPr lang="en-US" sz="2000" dirty="0"/>
              <a:t>Owner of WIPA – Wholistic IP Approach </a:t>
            </a:r>
          </a:p>
          <a:p>
            <a:pPr algn="l"/>
            <a:r>
              <a:rPr lang="en-US" sz="2000" dirty="0"/>
              <a:t>Head of IP at the Technion Tech Transfer (T3)</a:t>
            </a:r>
          </a:p>
          <a:p>
            <a:pPr algn="l"/>
            <a:r>
              <a:rPr lang="en-US" sz="2000" dirty="0">
                <a:hlinkClick r:id="rId2"/>
              </a:rPr>
              <a:t>shulamit.hirsch@wipa.co.il</a:t>
            </a:r>
            <a:endParaRPr lang="en-US" sz="2000" dirty="0"/>
          </a:p>
          <a:p>
            <a:pPr algn="l"/>
            <a:r>
              <a:rPr lang="en-US" sz="2000" dirty="0">
                <a:hlinkClick r:id="rId3"/>
              </a:rPr>
              <a:t>shhirsch@trdf.technion.ac.il</a:t>
            </a:r>
            <a:endParaRPr lang="en-US" sz="2000" dirty="0"/>
          </a:p>
          <a:p>
            <a:pPr algn="l"/>
            <a:endParaRPr lang="en-US" sz="2400" dirty="0"/>
          </a:p>
          <a:p>
            <a:pPr algn="r" rtl="1">
              <a:spcBef>
                <a:spcPts val="0"/>
              </a:spcBef>
            </a:pPr>
            <a:endParaRPr lang="en-US" sz="2400" b="1" dirty="0">
              <a:solidFill>
                <a:srgbClr val="002060"/>
              </a:solidFill>
              <a:latin typeface="+mj-lt"/>
              <a:ea typeface="+mj-ea"/>
            </a:endParaRPr>
          </a:p>
        </p:txBody>
      </p:sp>
      <p:grpSp>
        <p:nvGrpSpPr>
          <p:cNvPr id="4" name="Group 3"/>
          <p:cNvGrpSpPr/>
          <p:nvPr/>
        </p:nvGrpSpPr>
        <p:grpSpPr>
          <a:xfrm>
            <a:off x="457200" y="207963"/>
            <a:ext cx="8229600" cy="6497637"/>
            <a:chOff x="457200" y="207963"/>
            <a:chExt cx="8229600" cy="6497637"/>
          </a:xfrm>
        </p:grpSpPr>
        <p:sp>
          <p:nvSpPr>
            <p:cNvPr id="5" name="Rounded Rectangle 4"/>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a:extLst>
              <a:ext uri="{FF2B5EF4-FFF2-40B4-BE49-F238E27FC236}">
                <a16:creationId xmlns:a16="http://schemas.microsoft.com/office/drawing/2014/main" id="{838A0C59-8633-4B73-96CB-C398B616DB7A}"/>
              </a:ext>
            </a:extLst>
          </p:cNvPr>
          <p:cNvSpPr/>
          <p:nvPr/>
        </p:nvSpPr>
        <p:spPr>
          <a:xfrm>
            <a:off x="1143000" y="1905000"/>
            <a:ext cx="6781800" cy="2800767"/>
          </a:xfrm>
          <a:prstGeom prst="rect">
            <a:avLst/>
          </a:prstGeom>
        </p:spPr>
        <p:txBody>
          <a:bodyPr wrap="square">
            <a:spAutoFit/>
          </a:bodyPr>
          <a:lstStyle/>
          <a:p>
            <a:pPr algn="ctr" rtl="1"/>
            <a:r>
              <a:rPr lang="he-IL" sz="3600" b="1" dirty="0">
                <a:solidFill>
                  <a:schemeClr val="accent5"/>
                </a:solidFill>
                <a:latin typeface="David-Bold"/>
              </a:rPr>
              <a:t>הגנה על </a:t>
            </a:r>
            <a:r>
              <a:rPr lang="en-US" sz="3600" b="1" dirty="0">
                <a:solidFill>
                  <a:schemeClr val="accent5"/>
                </a:solidFill>
                <a:latin typeface="David-Bold"/>
              </a:rPr>
              <a:t>IP</a:t>
            </a:r>
            <a:r>
              <a:rPr lang="he-IL" sz="3600" b="1" dirty="0">
                <a:solidFill>
                  <a:schemeClr val="accent5"/>
                </a:solidFill>
                <a:latin typeface="David-Bold"/>
              </a:rPr>
              <a:t> ככלי להעברת ידע מאקדמיה לתעשייה:</a:t>
            </a:r>
            <a:r>
              <a:rPr lang="en-US" sz="3600" b="1" dirty="0">
                <a:solidFill>
                  <a:schemeClr val="accent5"/>
                </a:solidFill>
                <a:latin typeface="David-Bold"/>
              </a:rPr>
              <a:t> </a:t>
            </a:r>
            <a:r>
              <a:rPr lang="he-IL" sz="3600" b="1" dirty="0">
                <a:solidFill>
                  <a:schemeClr val="accent5"/>
                </a:solidFill>
                <a:latin typeface="David-Bold"/>
              </a:rPr>
              <a:t>נקודת המבט של ה-</a:t>
            </a:r>
            <a:r>
              <a:rPr lang="en-US" sz="3600" b="1" dirty="0">
                <a:solidFill>
                  <a:schemeClr val="accent5"/>
                </a:solidFill>
                <a:latin typeface="David-Bold"/>
              </a:rPr>
              <a:t>TTO</a:t>
            </a:r>
            <a:r>
              <a:rPr lang="he-IL" sz="3600" b="1" dirty="0">
                <a:solidFill>
                  <a:schemeClr val="accent5"/>
                </a:solidFill>
                <a:latin typeface="David-Bold"/>
              </a:rPr>
              <a:t> </a:t>
            </a:r>
            <a:endParaRPr lang="en-US" sz="3600" b="1" dirty="0">
              <a:solidFill>
                <a:schemeClr val="accent5"/>
              </a:solidFill>
              <a:latin typeface="David-Bold"/>
            </a:endParaRPr>
          </a:p>
          <a:p>
            <a:pPr algn="ctr"/>
            <a:r>
              <a:rPr lang="en-US" sz="3200" b="1" dirty="0">
                <a:solidFill>
                  <a:schemeClr val="tx1">
                    <a:tint val="75000"/>
                  </a:schemeClr>
                </a:solidFill>
              </a:rPr>
              <a:t>Feb 2, 2020</a:t>
            </a:r>
          </a:p>
          <a:p>
            <a:pPr algn="r" rtl="1"/>
            <a:endParaRPr lang="he-IL" sz="3600" b="1" dirty="0">
              <a:solidFill>
                <a:schemeClr val="accent5"/>
              </a:solidFill>
              <a:latin typeface="David-Bold"/>
            </a:endParaRPr>
          </a:p>
        </p:txBody>
      </p:sp>
    </p:spTree>
    <p:extLst>
      <p:ext uri="{BB962C8B-B14F-4D97-AF65-F5344CB8AC3E}">
        <p14:creationId xmlns:p14="http://schemas.microsoft.com/office/powerpoint/2010/main" val="262365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07963"/>
            <a:ext cx="8229600" cy="6497637"/>
            <a:chOff x="457200" y="207963"/>
            <a:chExt cx="8229600" cy="6497637"/>
          </a:xfrm>
        </p:grpSpPr>
        <p:sp>
          <p:nvSpPr>
            <p:cNvPr id="5" name="Rounded Rectangle 4"/>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le 1">
            <a:extLst>
              <a:ext uri="{FF2B5EF4-FFF2-40B4-BE49-F238E27FC236}">
                <a16:creationId xmlns:a16="http://schemas.microsoft.com/office/drawing/2014/main" id="{5B1DBACF-DF61-4A9F-AF1F-41907524F064}"/>
              </a:ext>
            </a:extLst>
          </p:cNvPr>
          <p:cNvSpPr txBox="1">
            <a:spLocks/>
          </p:cNvSpPr>
          <p:nvPr/>
        </p:nvSpPr>
        <p:spPr>
          <a:xfrm>
            <a:off x="457200" y="10826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dirty="0">
                <a:latin typeface="Arial" panose="020B0604020202020204" pitchFamily="34" charset="0"/>
                <a:cs typeface="Arial" panose="020B0604020202020204" pitchFamily="34" charset="0"/>
              </a:rPr>
              <a:t>[כותרת]</a:t>
            </a:r>
            <a:endParaRPr lang="en-US" sz="32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E287546F-268D-4859-B099-7B80AF13C5E6}"/>
              </a:ext>
            </a:extLst>
          </p:cNvPr>
          <p:cNvSpPr txBox="1">
            <a:spLocks/>
          </p:cNvSpPr>
          <p:nvPr/>
        </p:nvSpPr>
        <p:spPr>
          <a:xfrm>
            <a:off x="304800" y="2133601"/>
            <a:ext cx="82296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he-IL" sz="2400"/>
              <a:t>[טקסט]</a:t>
            </a:r>
          </a:p>
          <a:p>
            <a:pPr marL="0" indent="0" algn="r" rtl="1">
              <a:buFont typeface="Arial" panose="020B0604020202020204" pitchFamily="34" charset="0"/>
              <a:buNone/>
            </a:pPr>
            <a:r>
              <a:rPr lang="he-IL" sz="1800"/>
              <a:t>	</a:t>
            </a:r>
          </a:p>
          <a:p>
            <a:pPr marL="0" indent="0" algn="r" rtl="1">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3F3B32E4-DA0B-4AB7-9663-0C6697AF56A3}"/>
              </a:ext>
            </a:extLst>
          </p:cNvPr>
          <p:cNvPicPr>
            <a:picLocks noChangeAspect="1"/>
          </p:cNvPicPr>
          <p:nvPr/>
        </p:nvPicPr>
        <p:blipFill>
          <a:blip r:embed="rId3"/>
          <a:stretch>
            <a:fillRect/>
          </a:stretch>
        </p:blipFill>
        <p:spPr>
          <a:xfrm>
            <a:off x="838201" y="985837"/>
            <a:ext cx="7696200" cy="5414963"/>
          </a:xfrm>
          <a:prstGeom prst="rect">
            <a:avLst/>
          </a:prstGeom>
        </p:spPr>
      </p:pic>
    </p:spTree>
    <p:extLst>
      <p:ext uri="{BB962C8B-B14F-4D97-AF65-F5344CB8AC3E}">
        <p14:creationId xmlns:p14="http://schemas.microsoft.com/office/powerpoint/2010/main" val="228910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08896-7164-4DA5-A67E-5FE87ECF99D4}"/>
              </a:ext>
            </a:extLst>
          </p:cNvPr>
          <p:cNvPicPr>
            <a:picLocks noChangeAspect="1"/>
          </p:cNvPicPr>
          <p:nvPr/>
        </p:nvPicPr>
        <p:blipFill>
          <a:blip r:embed="rId2"/>
          <a:stretch>
            <a:fillRect/>
          </a:stretch>
        </p:blipFill>
        <p:spPr>
          <a:xfrm>
            <a:off x="700087" y="1328737"/>
            <a:ext cx="7986713" cy="4919663"/>
          </a:xfrm>
          <a:prstGeom prst="rect">
            <a:avLst/>
          </a:prstGeom>
        </p:spPr>
      </p:pic>
    </p:spTree>
    <p:extLst>
      <p:ext uri="{BB962C8B-B14F-4D97-AF65-F5344CB8AC3E}">
        <p14:creationId xmlns:p14="http://schemas.microsoft.com/office/powerpoint/2010/main" val="224973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prstGeom prst="rect">
            <a:avLst/>
          </a:prstGeom>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4C575F"/>
                </a:solidFill>
              </a:rPr>
              <a:t>Intellectual Property Teaching Kit</a:t>
            </a:r>
            <a:endParaRPr lang="en-GB" dirty="0">
              <a:solidFill>
                <a:srgbClr val="4C575F"/>
              </a:solidFill>
            </a:endParaRPr>
          </a:p>
        </p:txBody>
      </p:sp>
      <p:sp>
        <p:nvSpPr>
          <p:cNvPr id="9218" name="Title 1"/>
          <p:cNvSpPr>
            <a:spLocks noGrp="1"/>
          </p:cNvSpPr>
          <p:nvPr>
            <p:ph type="title" idx="4294967295"/>
          </p:nvPr>
        </p:nvSpPr>
        <p:spPr>
          <a:xfrm>
            <a:off x="838200" y="2209801"/>
            <a:ext cx="7045325" cy="1981200"/>
          </a:xfrm>
        </p:spPr>
        <p:txBody>
          <a:bodyPr>
            <a:normAutofit/>
          </a:bodyPr>
          <a:lstStyle/>
          <a:p>
            <a:pPr eaLnBrk="1" hangingPunct="1"/>
            <a:r>
              <a:rPr lang="en-GB" sz="4100" b="1" dirty="0">
                <a:solidFill>
                  <a:schemeClr val="accent5"/>
                </a:solidFill>
                <a:ea typeface="+mn-ea"/>
              </a:rPr>
              <a:t>GENERAL SCHEME OF TTO</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12</a:t>
            </a:fld>
            <a:endParaRPr lang="de-DE" sz="1200" dirty="0">
              <a:solidFill>
                <a:srgbClr val="4C575F"/>
              </a:solidFill>
              <a:latin typeface="Arial" charset="0"/>
              <a:cs typeface="Arial" charset="0"/>
            </a:endParaRPr>
          </a:p>
        </p:txBody>
      </p:sp>
    </p:spTree>
    <p:extLst>
      <p:ext uri="{BB962C8B-B14F-4D97-AF65-F5344CB8AC3E}">
        <p14:creationId xmlns:p14="http://schemas.microsoft.com/office/powerpoint/2010/main" val="95201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9B540C-44DA-4F69-89C9-7C84606640D3}" type="slidenum">
              <a:rPr lang="en-US" smtClean="0"/>
              <a:pPr/>
              <a:t>13</a:t>
            </a:fld>
            <a:endParaRPr lang="en-US" dirty="0"/>
          </a:p>
        </p:txBody>
      </p:sp>
      <p:sp>
        <p:nvSpPr>
          <p:cNvPr id="2" name="Title 1"/>
          <p:cNvSpPr>
            <a:spLocks noGrp="1"/>
          </p:cNvSpPr>
          <p:nvPr>
            <p:ph type="title" idx="4294967295"/>
          </p:nvPr>
        </p:nvSpPr>
        <p:spPr>
          <a:xfrm>
            <a:off x="0" y="652463"/>
            <a:ext cx="7886700" cy="831850"/>
          </a:xfrm>
        </p:spPr>
        <p:txBody>
          <a:bodyPr>
            <a:normAutofit fontScale="90000"/>
          </a:bodyPr>
          <a:lstStyle/>
          <a:p>
            <a:pPr algn="ctr"/>
            <a:br>
              <a:rPr lang="en-US" dirty="0"/>
            </a:br>
            <a:r>
              <a:rPr lang="en-US" sz="4600" b="1" dirty="0">
                <a:solidFill>
                  <a:schemeClr val="accent5"/>
                </a:solidFill>
                <a:ea typeface="+mn-ea"/>
              </a:rPr>
              <a:t>TECHNOLOGY TRANSFER ORGANIZATIONS</a:t>
            </a:r>
            <a:endParaRPr lang="he-IL" sz="4600" b="1" dirty="0">
              <a:solidFill>
                <a:schemeClr val="accent5"/>
              </a:solidFill>
              <a:ea typeface="+mn-ea"/>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51986579"/>
              </p:ext>
            </p:extLst>
          </p:nvPr>
        </p:nvGraphicFramePr>
        <p:xfrm>
          <a:off x="800100" y="2165350"/>
          <a:ext cx="78867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254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prstGeom prst="rect">
            <a:avLst/>
          </a:prstGeom>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4C575F"/>
                </a:solidFill>
              </a:rPr>
              <a:t>Intellectual Property Teaching Kit</a:t>
            </a:r>
            <a:endParaRPr lang="en-GB" dirty="0">
              <a:solidFill>
                <a:srgbClr val="4C575F"/>
              </a:solidFill>
            </a:endParaRPr>
          </a:p>
        </p:txBody>
      </p:sp>
      <p:sp>
        <p:nvSpPr>
          <p:cNvPr id="9218" name="Title 1"/>
          <p:cNvSpPr>
            <a:spLocks noGrp="1"/>
          </p:cNvSpPr>
          <p:nvPr>
            <p:ph type="title" idx="4294967295"/>
          </p:nvPr>
        </p:nvSpPr>
        <p:spPr>
          <a:xfrm>
            <a:off x="838200" y="2209801"/>
            <a:ext cx="7658100" cy="1981200"/>
          </a:xfrm>
        </p:spPr>
        <p:txBody>
          <a:bodyPr>
            <a:normAutofit fontScale="90000"/>
          </a:bodyPr>
          <a:lstStyle/>
          <a:p>
            <a:r>
              <a:rPr lang="en-GB" sz="4600" b="1" dirty="0">
                <a:solidFill>
                  <a:schemeClr val="accent5"/>
                </a:solidFill>
                <a:ea typeface="+mn-ea"/>
              </a:rPr>
              <a:t>LEGAL AND B</a:t>
            </a:r>
            <a:r>
              <a:rPr lang="en-US" sz="4600" b="1" dirty="0">
                <a:solidFill>
                  <a:schemeClr val="accent5"/>
                </a:solidFill>
                <a:ea typeface="+mn-ea"/>
              </a:rPr>
              <a:t>USINESS FRAME FOR  TECH TRANSFER ACTIVITIES</a:t>
            </a:r>
            <a:br>
              <a:rPr lang="en-US" sz="4000" dirty="0">
                <a:latin typeface="Arial" charset="0"/>
              </a:rPr>
            </a:br>
            <a:r>
              <a:rPr lang="en-GB" sz="4000" dirty="0">
                <a:latin typeface="Arial" charset="0"/>
              </a:rPr>
              <a:t> </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14</a:t>
            </a:fld>
            <a:endParaRPr lang="de-DE" sz="1200" dirty="0">
              <a:solidFill>
                <a:srgbClr val="4C575F"/>
              </a:solidFill>
              <a:latin typeface="Arial" charset="0"/>
              <a:cs typeface="Arial" charset="0"/>
            </a:endParaRPr>
          </a:p>
        </p:txBody>
      </p:sp>
    </p:spTree>
    <p:extLst>
      <p:ext uri="{BB962C8B-B14F-4D97-AF65-F5344CB8AC3E}">
        <p14:creationId xmlns:p14="http://schemas.microsoft.com/office/powerpoint/2010/main" val="45334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026" y="1778775"/>
            <a:ext cx="8839028" cy="3846023"/>
            <a:chOff x="12033" y="1228986"/>
            <a:chExt cx="11783836" cy="5127363"/>
          </a:xfrm>
        </p:grpSpPr>
        <p:sp>
          <p:nvSpPr>
            <p:cNvPr id="12" name="Pie 11"/>
            <p:cNvSpPr/>
            <p:nvPr/>
          </p:nvSpPr>
          <p:spPr>
            <a:xfrm>
              <a:off x="12033" y="1228986"/>
              <a:ext cx="5127363" cy="5127363"/>
            </a:xfrm>
            <a:prstGeom prst="pie">
              <a:avLst>
                <a:gd name="adj1" fmla="val 5400000"/>
                <a:gd name="adj2" fmla="val 16200000"/>
              </a:avLst>
            </a:prstGeom>
            <a:solidFill>
              <a:srgbClr val="0099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Freeform 12"/>
            <p:cNvSpPr/>
            <p:nvPr/>
          </p:nvSpPr>
          <p:spPr>
            <a:xfrm>
              <a:off x="2575714" y="1241018"/>
              <a:ext cx="9220155" cy="5115331"/>
            </a:xfrm>
            <a:custGeom>
              <a:avLst/>
              <a:gdLst>
                <a:gd name="connsiteX0" fmla="*/ 0 w 9220155"/>
                <a:gd name="connsiteY0" fmla="*/ 0 h 5127363"/>
                <a:gd name="connsiteX1" fmla="*/ 9220155 w 9220155"/>
                <a:gd name="connsiteY1" fmla="*/ 0 h 5127363"/>
                <a:gd name="connsiteX2" fmla="*/ 9220155 w 9220155"/>
                <a:gd name="connsiteY2" fmla="*/ 5127363 h 5127363"/>
                <a:gd name="connsiteX3" fmla="*/ 0 w 9220155"/>
                <a:gd name="connsiteY3" fmla="*/ 5127363 h 5127363"/>
                <a:gd name="connsiteX4" fmla="*/ 0 w 9220155"/>
                <a:gd name="connsiteY4" fmla="*/ 0 h 512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55" h="5127363">
                  <a:moveTo>
                    <a:pt x="0" y="0"/>
                  </a:moveTo>
                  <a:lnTo>
                    <a:pt x="9220155" y="0"/>
                  </a:lnTo>
                  <a:lnTo>
                    <a:pt x="9220155" y="5127363"/>
                  </a:lnTo>
                  <a:lnTo>
                    <a:pt x="0" y="5127363"/>
                  </a:lnTo>
                  <a:lnTo>
                    <a:pt x="0" y="0"/>
                  </a:lnTo>
                  <a:close/>
                </a:path>
              </a:pathLst>
            </a:custGeom>
            <a:solidFill>
              <a:srgbClr val="0099CC"/>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883" tIns="102883" rIns="3560892" bIns="2795097" numCol="1" spcCol="1270" anchor="ctr" anchorCtr="0">
              <a:noAutofit/>
            </a:bodyPr>
            <a:lstStyle/>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r>
                <a:rPr lang="en-GB" sz="2700" dirty="0">
                  <a:latin typeface="Arial" panose="020B0604020202020204" pitchFamily="34" charset="0"/>
                  <a:cs typeface="Arial" panose="020B0604020202020204" pitchFamily="34" charset="0"/>
                </a:rPr>
                <a:t>TTO Legal Position</a:t>
              </a:r>
            </a:p>
          </p:txBody>
        </p:sp>
        <p:sp>
          <p:nvSpPr>
            <p:cNvPr id="18" name="Freeform 17"/>
            <p:cNvSpPr/>
            <p:nvPr/>
          </p:nvSpPr>
          <p:spPr>
            <a:xfrm>
              <a:off x="7173760" y="4699101"/>
              <a:ext cx="4610077" cy="1538212"/>
            </a:xfrm>
            <a:custGeom>
              <a:avLst/>
              <a:gdLst>
                <a:gd name="connsiteX0" fmla="*/ 0 w 4610077"/>
                <a:gd name="connsiteY0" fmla="*/ 0 h 1538212"/>
                <a:gd name="connsiteX1" fmla="*/ 4610077 w 4610077"/>
                <a:gd name="connsiteY1" fmla="*/ 0 h 1538212"/>
                <a:gd name="connsiteX2" fmla="*/ 4610077 w 4610077"/>
                <a:gd name="connsiteY2" fmla="*/ 1538212 h 1538212"/>
                <a:gd name="connsiteX3" fmla="*/ 0 w 4610077"/>
                <a:gd name="connsiteY3" fmla="*/ 1538212 h 1538212"/>
                <a:gd name="connsiteX4" fmla="*/ 0 w 4610077"/>
                <a:gd name="connsiteY4" fmla="*/ 0 h 1538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77" h="1538212">
                  <a:moveTo>
                    <a:pt x="0" y="0"/>
                  </a:moveTo>
                  <a:lnTo>
                    <a:pt x="4610077" y="0"/>
                  </a:lnTo>
                  <a:lnTo>
                    <a:pt x="4610077" y="1538212"/>
                  </a:lnTo>
                  <a:lnTo>
                    <a:pt x="0" y="153821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2" tIns="51442" rIns="51442" bIns="51442" numCol="1" spcCol="1270" anchor="ctr" anchorCtr="0">
              <a:noAutofit/>
            </a:bodyPr>
            <a:lstStyle/>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the sole entity to file patent applications with respect to Service Inventions</a:t>
              </a:r>
            </a:p>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the sole entity to commercialize Service Inventions</a:t>
              </a:r>
            </a:p>
          </p:txBody>
        </p:sp>
      </p:grpSp>
      <p:grpSp>
        <p:nvGrpSpPr>
          <p:cNvPr id="22" name="Group 21"/>
          <p:cNvGrpSpPr/>
          <p:nvPr/>
        </p:nvGrpSpPr>
        <p:grpSpPr>
          <a:xfrm>
            <a:off x="673056" y="1916644"/>
            <a:ext cx="8165973" cy="2499913"/>
            <a:chOff x="897291" y="1412788"/>
            <a:chExt cx="10886546" cy="3332783"/>
          </a:xfrm>
        </p:grpSpPr>
        <p:sp>
          <p:nvSpPr>
            <p:cNvPr id="14" name="Pie 13"/>
            <p:cNvSpPr/>
            <p:nvPr/>
          </p:nvSpPr>
          <p:spPr>
            <a:xfrm>
              <a:off x="897291" y="1412788"/>
              <a:ext cx="3332783" cy="3332783"/>
            </a:xfrm>
            <a:prstGeom prst="pie">
              <a:avLst>
                <a:gd name="adj1" fmla="val 5400000"/>
                <a:gd name="adj2" fmla="val 16200000"/>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14"/>
            <p:cNvSpPr/>
            <p:nvPr/>
          </p:nvSpPr>
          <p:spPr>
            <a:xfrm>
              <a:off x="2563682" y="1412788"/>
              <a:ext cx="9220155" cy="3332783"/>
            </a:xfrm>
            <a:custGeom>
              <a:avLst/>
              <a:gdLst>
                <a:gd name="connsiteX0" fmla="*/ 0 w 9220155"/>
                <a:gd name="connsiteY0" fmla="*/ 0 h 3332783"/>
                <a:gd name="connsiteX1" fmla="*/ 9220155 w 9220155"/>
                <a:gd name="connsiteY1" fmla="*/ 0 h 3332783"/>
                <a:gd name="connsiteX2" fmla="*/ 9220155 w 9220155"/>
                <a:gd name="connsiteY2" fmla="*/ 3332783 h 3332783"/>
                <a:gd name="connsiteX3" fmla="*/ 0 w 9220155"/>
                <a:gd name="connsiteY3" fmla="*/ 3332783 h 3332783"/>
                <a:gd name="connsiteX4" fmla="*/ 0 w 9220155"/>
                <a:gd name="connsiteY4" fmla="*/ 0 h 333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55" h="3332783">
                  <a:moveTo>
                    <a:pt x="0" y="0"/>
                  </a:moveTo>
                  <a:lnTo>
                    <a:pt x="9220155" y="0"/>
                  </a:lnTo>
                  <a:lnTo>
                    <a:pt x="9220155" y="3332783"/>
                  </a:lnTo>
                  <a:lnTo>
                    <a:pt x="0" y="3332783"/>
                  </a:lnTo>
                  <a:lnTo>
                    <a:pt x="0" y="0"/>
                  </a:lnTo>
                  <a:close/>
                </a:path>
              </a:pathLst>
            </a:custGeom>
            <a:solidFill>
              <a:srgbClr val="A5A5A5"/>
            </a:solid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883" tIns="102883" rIns="3560892" bIns="1448991" numCol="1" spcCol="1270" anchor="ctr" anchorCtr="0">
              <a:noAutofit/>
            </a:bodyPr>
            <a:lstStyle/>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endParaRPr lang="en-GB" sz="2700" dirty="0">
                <a:latin typeface="Arial" panose="020B0604020202020204" pitchFamily="34" charset="0"/>
                <a:cs typeface="Arial" panose="020B0604020202020204" pitchFamily="34" charset="0"/>
              </a:endParaRPr>
            </a:p>
            <a:p>
              <a:pPr defTabSz="1200310">
                <a:lnSpc>
                  <a:spcPct val="90000"/>
                </a:lnSpc>
                <a:spcBef>
                  <a:spcPct val="0"/>
                </a:spcBef>
                <a:spcAft>
                  <a:spcPct val="35000"/>
                </a:spcAft>
              </a:pPr>
              <a:r>
                <a:rPr lang="en-GB" sz="2700" dirty="0">
                  <a:latin typeface="Arial" panose="020B0604020202020204" pitchFamily="34" charset="0"/>
                  <a:cs typeface="Arial" panose="020B0604020202020204" pitchFamily="34" charset="0"/>
                </a:rPr>
                <a:t>Commercialization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of the University IP</a:t>
              </a:r>
            </a:p>
          </p:txBody>
        </p:sp>
        <p:sp>
          <p:nvSpPr>
            <p:cNvPr id="19" name="Freeform 18"/>
            <p:cNvSpPr/>
            <p:nvPr/>
          </p:nvSpPr>
          <p:spPr>
            <a:xfrm>
              <a:off x="7173760" y="3186944"/>
              <a:ext cx="4610077" cy="1538207"/>
            </a:xfrm>
            <a:custGeom>
              <a:avLst/>
              <a:gdLst>
                <a:gd name="connsiteX0" fmla="*/ 0 w 4610077"/>
                <a:gd name="connsiteY0" fmla="*/ 0 h 1538207"/>
                <a:gd name="connsiteX1" fmla="*/ 4610077 w 4610077"/>
                <a:gd name="connsiteY1" fmla="*/ 0 h 1538207"/>
                <a:gd name="connsiteX2" fmla="*/ 4610077 w 4610077"/>
                <a:gd name="connsiteY2" fmla="*/ 1538207 h 1538207"/>
                <a:gd name="connsiteX3" fmla="*/ 0 w 4610077"/>
                <a:gd name="connsiteY3" fmla="*/ 1538207 h 1538207"/>
                <a:gd name="connsiteX4" fmla="*/ 0 w 4610077"/>
                <a:gd name="connsiteY4" fmla="*/ 0 h 15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77" h="1538207">
                  <a:moveTo>
                    <a:pt x="0" y="0"/>
                  </a:moveTo>
                  <a:lnTo>
                    <a:pt x="4610077" y="0"/>
                  </a:lnTo>
                  <a:lnTo>
                    <a:pt x="4610077" y="1538207"/>
                  </a:lnTo>
                  <a:lnTo>
                    <a:pt x="0" y="15382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2" tIns="51442" rIns="51442" bIns="51442" numCol="1" spcCol="1270" anchor="ctr" anchorCtr="0">
              <a:noAutofit/>
            </a:bodyPr>
            <a:lstStyle/>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for the benefit of society</a:t>
              </a:r>
            </a:p>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to obtain sources of financing for advancing University research </a:t>
              </a:r>
            </a:p>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to reward the inventors with fair remuneration</a:t>
              </a:r>
              <a:endParaRPr lang="en-GB" sz="1350" dirty="0">
                <a:latin typeface="Arial" panose="020B0604020202020204" pitchFamily="34" charset="0"/>
                <a:cs typeface="Arial" panose="020B0604020202020204" pitchFamily="34" charset="0"/>
              </a:endParaRPr>
            </a:p>
          </p:txBody>
        </p:sp>
      </p:grpSp>
      <p:grpSp>
        <p:nvGrpSpPr>
          <p:cNvPr id="21" name="Group 20"/>
          <p:cNvGrpSpPr/>
          <p:nvPr/>
        </p:nvGrpSpPr>
        <p:grpSpPr>
          <a:xfrm>
            <a:off x="1346110" y="2078675"/>
            <a:ext cx="7492919" cy="1231122"/>
            <a:chOff x="1794579" y="1628801"/>
            <a:chExt cx="9989258" cy="1641282"/>
          </a:xfrm>
        </p:grpSpPr>
        <p:sp>
          <p:nvSpPr>
            <p:cNvPr id="16" name="Pie 15"/>
            <p:cNvSpPr/>
            <p:nvPr/>
          </p:nvSpPr>
          <p:spPr>
            <a:xfrm>
              <a:off x="1794579" y="1628801"/>
              <a:ext cx="1538207" cy="1538207"/>
            </a:xfrm>
            <a:prstGeom prst="pie">
              <a:avLst>
                <a:gd name="adj1" fmla="val 5400000"/>
                <a:gd name="adj2" fmla="val 16200000"/>
              </a:avLst>
            </a:pr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Freeform 16"/>
            <p:cNvSpPr/>
            <p:nvPr/>
          </p:nvSpPr>
          <p:spPr>
            <a:xfrm>
              <a:off x="2563682" y="1628801"/>
              <a:ext cx="9220155" cy="1538207"/>
            </a:xfrm>
            <a:custGeom>
              <a:avLst/>
              <a:gdLst>
                <a:gd name="connsiteX0" fmla="*/ 0 w 9220155"/>
                <a:gd name="connsiteY0" fmla="*/ 0 h 1538207"/>
                <a:gd name="connsiteX1" fmla="*/ 9220155 w 9220155"/>
                <a:gd name="connsiteY1" fmla="*/ 0 h 1538207"/>
                <a:gd name="connsiteX2" fmla="*/ 9220155 w 9220155"/>
                <a:gd name="connsiteY2" fmla="*/ 1538207 h 1538207"/>
                <a:gd name="connsiteX3" fmla="*/ 0 w 9220155"/>
                <a:gd name="connsiteY3" fmla="*/ 1538207 h 1538207"/>
                <a:gd name="connsiteX4" fmla="*/ 0 w 9220155"/>
                <a:gd name="connsiteY4" fmla="*/ 0 h 15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55" h="1538207">
                  <a:moveTo>
                    <a:pt x="0" y="0"/>
                  </a:moveTo>
                  <a:lnTo>
                    <a:pt x="9220155" y="0"/>
                  </a:lnTo>
                  <a:lnTo>
                    <a:pt x="9220155" y="1538207"/>
                  </a:lnTo>
                  <a:lnTo>
                    <a:pt x="0" y="1538207"/>
                  </a:lnTo>
                  <a:lnTo>
                    <a:pt x="0" y="0"/>
                  </a:lnTo>
                  <a:close/>
                </a:path>
              </a:pathLst>
            </a:custGeom>
            <a:solidFill>
              <a:srgbClr val="FFC000"/>
            </a:solid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883" tIns="102883" rIns="3560892" bIns="102883" numCol="1" spcCol="1270" anchor="ctr" anchorCtr="0">
              <a:noAutofit/>
            </a:bodyPr>
            <a:lstStyle/>
            <a:p>
              <a:pPr defTabSz="1200310">
                <a:lnSpc>
                  <a:spcPct val="90000"/>
                </a:lnSpc>
                <a:spcBef>
                  <a:spcPct val="0"/>
                </a:spcBef>
                <a:spcAft>
                  <a:spcPct val="35000"/>
                </a:spcAft>
              </a:pPr>
              <a:r>
                <a:rPr lang="en-GB" sz="2700" dirty="0">
                  <a:latin typeface="Arial" panose="020B0604020202020204" pitchFamily="34" charset="0"/>
                  <a:cs typeface="Arial" panose="020B0604020202020204" pitchFamily="34" charset="0"/>
                </a:rPr>
                <a:t>Protection of the University’s IP</a:t>
              </a:r>
              <a:endParaRPr lang="en-US" sz="2700" dirty="0">
                <a:latin typeface="Arial" panose="020B0604020202020204" pitchFamily="34" charset="0"/>
                <a:cs typeface="Arial" panose="020B0604020202020204" pitchFamily="34" charset="0"/>
              </a:endParaRPr>
            </a:p>
          </p:txBody>
        </p:sp>
        <p:sp>
          <p:nvSpPr>
            <p:cNvPr id="20" name="Freeform 19"/>
            <p:cNvSpPr/>
            <p:nvPr/>
          </p:nvSpPr>
          <p:spPr>
            <a:xfrm>
              <a:off x="7173760" y="1731876"/>
              <a:ext cx="4610077" cy="1538207"/>
            </a:xfrm>
            <a:custGeom>
              <a:avLst/>
              <a:gdLst>
                <a:gd name="connsiteX0" fmla="*/ 0 w 4610077"/>
                <a:gd name="connsiteY0" fmla="*/ 0 h 1538207"/>
                <a:gd name="connsiteX1" fmla="*/ 4610077 w 4610077"/>
                <a:gd name="connsiteY1" fmla="*/ 0 h 1538207"/>
                <a:gd name="connsiteX2" fmla="*/ 4610077 w 4610077"/>
                <a:gd name="connsiteY2" fmla="*/ 1538207 h 1538207"/>
                <a:gd name="connsiteX3" fmla="*/ 0 w 4610077"/>
                <a:gd name="connsiteY3" fmla="*/ 1538207 h 1538207"/>
                <a:gd name="connsiteX4" fmla="*/ 0 w 4610077"/>
                <a:gd name="connsiteY4" fmla="*/ 0 h 153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77" h="1538207">
                  <a:moveTo>
                    <a:pt x="0" y="0"/>
                  </a:moveTo>
                  <a:lnTo>
                    <a:pt x="4610077" y="0"/>
                  </a:lnTo>
                  <a:lnTo>
                    <a:pt x="4610077" y="1538207"/>
                  </a:lnTo>
                  <a:lnTo>
                    <a:pt x="0" y="15382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2" tIns="51442" rIns="51442" bIns="51442" numCol="1" spcCol="1270" anchor="ctr" anchorCtr="0">
              <a:noAutofit/>
            </a:bodyPr>
            <a:lstStyle/>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The University assigns all its title and ownership in </a:t>
              </a:r>
              <a:r>
                <a:rPr lang="en-US" sz="1350" dirty="0">
                  <a:solidFill>
                    <a:srgbClr val="FF0000"/>
                  </a:solidFill>
                  <a:latin typeface="Arial" panose="020B0604020202020204" pitchFamily="34" charset="0"/>
                  <a:cs typeface="Arial" panose="020B0604020202020204" pitchFamily="34" charset="0"/>
                </a:rPr>
                <a:t>Service Inventions </a:t>
              </a:r>
              <a:r>
                <a:rPr lang="en-US" sz="1350" dirty="0">
                  <a:latin typeface="Arial" panose="020B0604020202020204" pitchFamily="34" charset="0"/>
                  <a:cs typeface="Arial" panose="020B0604020202020204" pitchFamily="34" charset="0"/>
                </a:rPr>
                <a:t>to TTO</a:t>
              </a:r>
              <a:endParaRPr lang="en-GB" sz="1350" dirty="0">
                <a:latin typeface="Arial" panose="020B0604020202020204" pitchFamily="34" charset="0"/>
                <a:cs typeface="Arial" panose="020B0604020202020204" pitchFamily="34" charset="0"/>
              </a:endParaRPr>
            </a:p>
            <a:p>
              <a:pPr marL="128605" lvl="1" indent="-128605" defTabSz="60015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Ownership of an Invention which is </a:t>
              </a:r>
              <a:r>
                <a:rPr lang="en-US" sz="1350" dirty="0">
                  <a:solidFill>
                    <a:srgbClr val="FF0000"/>
                  </a:solidFill>
                  <a:latin typeface="Arial" panose="020B0604020202020204" pitchFamily="34" charset="0"/>
                  <a:cs typeface="Arial" panose="020B0604020202020204" pitchFamily="34" charset="0"/>
                </a:rPr>
                <a:t>a Non- Service Invention</a:t>
              </a:r>
              <a:r>
                <a:rPr lang="en-US" sz="1350" dirty="0">
                  <a:latin typeface="Arial" panose="020B0604020202020204" pitchFamily="34" charset="0"/>
                  <a:cs typeface="Arial" panose="020B0604020202020204" pitchFamily="34" charset="0"/>
                </a:rPr>
                <a:t> is granted to the Inventor/s</a:t>
              </a:r>
            </a:p>
          </p:txBody>
        </p:sp>
      </p:grpSp>
      <p:sp>
        <p:nvSpPr>
          <p:cNvPr id="3" name="Slide Number Placeholder 2"/>
          <p:cNvSpPr>
            <a:spLocks noGrp="1"/>
          </p:cNvSpPr>
          <p:nvPr>
            <p:ph type="sldNum" sz="quarter" idx="12"/>
          </p:nvPr>
        </p:nvSpPr>
        <p:spPr/>
        <p:txBody>
          <a:bodyPr/>
          <a:lstStyle/>
          <a:p>
            <a:fld id="{6F6B0337-B8BE-4D17-AD99-14EC8198E316}" type="slidenum">
              <a:rPr lang="he-IL" smtClean="0"/>
              <a:pPr/>
              <a:t>15</a:t>
            </a:fld>
            <a:endParaRPr lang="he-IL"/>
          </a:p>
        </p:txBody>
      </p:sp>
      <p:sp>
        <p:nvSpPr>
          <p:cNvPr id="6" name="Text Placeholder 5"/>
          <p:cNvSpPr>
            <a:spLocks noGrp="1"/>
          </p:cNvSpPr>
          <p:nvPr>
            <p:ph type="body" sz="quarter" idx="4294967295"/>
          </p:nvPr>
        </p:nvSpPr>
        <p:spPr>
          <a:xfrm>
            <a:off x="990600" y="380999"/>
            <a:ext cx="8153400" cy="1235075"/>
          </a:xfrm>
        </p:spPr>
        <p:txBody>
          <a:bodyPr>
            <a:normAutofit lnSpcReduction="10000"/>
          </a:bodyPr>
          <a:lstStyle/>
          <a:p>
            <a:endParaRPr lang="en-US" dirty="0"/>
          </a:p>
          <a:p>
            <a:pPr marL="0" indent="0">
              <a:buNone/>
            </a:pPr>
            <a:r>
              <a:rPr lang="en-US" sz="4100" b="1" dirty="0">
                <a:solidFill>
                  <a:schemeClr val="accent5"/>
                </a:solidFill>
                <a:latin typeface="+mj-lt"/>
                <a:cs typeface="+mj-cs"/>
              </a:rPr>
              <a:t>IP Regulations</a:t>
            </a:r>
          </a:p>
        </p:txBody>
      </p:sp>
      <p:sp>
        <p:nvSpPr>
          <p:cNvPr id="7" name="Content Placeholder 4"/>
          <p:cNvSpPr txBox="1">
            <a:spLocks/>
          </p:cNvSpPr>
          <p:nvPr/>
        </p:nvSpPr>
        <p:spPr>
          <a:xfrm>
            <a:off x="628732" y="2226312"/>
            <a:ext cx="7886537" cy="3263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p>
        </p:txBody>
      </p:sp>
    </p:spTree>
    <p:extLst>
      <p:ext uri="{BB962C8B-B14F-4D97-AF65-F5344CB8AC3E}">
        <p14:creationId xmlns:p14="http://schemas.microsoft.com/office/powerpoint/2010/main" val="261285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05007736"/>
              </p:ext>
            </p:extLst>
          </p:nvPr>
        </p:nvGraphicFramePr>
        <p:xfrm>
          <a:off x="142932" y="2819400"/>
          <a:ext cx="8966163"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6B0337-B8BE-4D17-AD99-14EC8198E316}" type="slidenum">
              <a:rPr lang="he-IL" smtClean="0"/>
              <a:pPr/>
              <a:t>16</a:t>
            </a:fld>
            <a:endParaRPr lang="he-IL"/>
          </a:p>
        </p:txBody>
      </p:sp>
      <p:sp>
        <p:nvSpPr>
          <p:cNvPr id="4" name="Title 3"/>
          <p:cNvSpPr>
            <a:spLocks noGrp="1"/>
          </p:cNvSpPr>
          <p:nvPr>
            <p:ph type="title" idx="4294967295"/>
          </p:nvPr>
        </p:nvSpPr>
        <p:spPr>
          <a:xfrm>
            <a:off x="0" y="652463"/>
            <a:ext cx="7886700" cy="831850"/>
          </a:xfrm>
        </p:spPr>
        <p:txBody>
          <a:bodyPr>
            <a:normAutofit fontScale="90000"/>
          </a:bodyPr>
          <a:lstStyle/>
          <a:p>
            <a:br>
              <a:rPr lang="en-US" dirty="0"/>
            </a:br>
            <a:br>
              <a:rPr lang="en-US" dirty="0"/>
            </a:br>
            <a:r>
              <a:rPr lang="en-US" dirty="0"/>
              <a:t>      </a:t>
            </a:r>
            <a:br>
              <a:rPr lang="en-US" dirty="0"/>
            </a:br>
            <a:r>
              <a:rPr lang="en-US" dirty="0"/>
              <a:t>   </a:t>
            </a:r>
            <a:r>
              <a:rPr lang="en-US" sz="4600" b="1" dirty="0">
                <a:solidFill>
                  <a:schemeClr val="accent5"/>
                </a:solidFill>
                <a:ea typeface="+mn-ea"/>
              </a:rPr>
              <a:t>Profit Sharing at TAU/</a:t>
            </a:r>
            <a:r>
              <a:rPr lang="en-US" sz="4600" b="1" dirty="0" err="1">
                <a:solidFill>
                  <a:schemeClr val="accent5"/>
                </a:solidFill>
                <a:ea typeface="+mn-ea"/>
              </a:rPr>
              <a:t>Ramot</a:t>
            </a:r>
            <a:r>
              <a:rPr lang="en-US" sz="4600" b="1" dirty="0">
                <a:solidFill>
                  <a:schemeClr val="accent5"/>
                </a:solidFill>
                <a:ea typeface="+mn-ea"/>
              </a:rPr>
              <a:t> When IP is Commercialized</a:t>
            </a:r>
          </a:p>
        </p:txBody>
      </p:sp>
      <p:sp>
        <p:nvSpPr>
          <p:cNvPr id="6" name="Text Placeholder 5"/>
          <p:cNvSpPr>
            <a:spLocks noGrp="1"/>
          </p:cNvSpPr>
          <p:nvPr>
            <p:ph type="body" sz="quarter" idx="4294967295"/>
          </p:nvPr>
        </p:nvSpPr>
        <p:spPr>
          <a:xfrm>
            <a:off x="1143000" y="533400"/>
            <a:ext cx="8001000" cy="821132"/>
          </a:xfrm>
        </p:spPr>
        <p:txBody>
          <a:bodyPr>
            <a:normAutofit fontScale="70000" lnSpcReduction="20000"/>
          </a:bodyPr>
          <a:lstStyle/>
          <a:p>
            <a:pPr marL="0" indent="0">
              <a:buNone/>
            </a:pPr>
            <a:endParaRPr lang="en-US" dirty="0"/>
          </a:p>
          <a:p>
            <a:pPr marL="0" indent="0">
              <a:buNone/>
            </a:pPr>
            <a:r>
              <a:rPr lang="en-US" sz="4100" dirty="0"/>
              <a:t>IP Regulations</a:t>
            </a:r>
          </a:p>
        </p:txBody>
      </p:sp>
      <p:sp>
        <p:nvSpPr>
          <p:cNvPr id="7" name="Content Placeholder 4"/>
          <p:cNvSpPr txBox="1">
            <a:spLocks/>
          </p:cNvSpPr>
          <p:nvPr/>
        </p:nvSpPr>
        <p:spPr>
          <a:xfrm>
            <a:off x="628732" y="2226312"/>
            <a:ext cx="7886537" cy="3263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p>
        </p:txBody>
      </p:sp>
      <p:sp>
        <p:nvSpPr>
          <p:cNvPr id="9" name="Rectangle 8"/>
          <p:cNvSpPr/>
          <p:nvPr/>
        </p:nvSpPr>
        <p:spPr>
          <a:xfrm>
            <a:off x="457199" y="2784902"/>
            <a:ext cx="8229601" cy="415498"/>
          </a:xfrm>
          <a:prstGeom prst="rect">
            <a:avLst/>
          </a:prstGeom>
        </p:spPr>
        <p:txBody>
          <a:bodyPr wrap="square">
            <a:spAutoFit/>
          </a:bodyPr>
          <a:lstStyle/>
          <a:p>
            <a:pPr algn="ctr" rtl="0"/>
            <a:r>
              <a:rPr lang="en-US" sz="2100" dirty="0">
                <a:solidFill>
                  <a:prstClr val="black"/>
                </a:solidFill>
                <a:latin typeface="Arial" panose="020B0604020202020204" pitchFamily="34" charset="0"/>
                <a:cs typeface="Arial" panose="020B0604020202020204" pitchFamily="34" charset="0"/>
              </a:rPr>
              <a:t>All patent and commercialization expenses are supported by TTO</a:t>
            </a:r>
          </a:p>
        </p:txBody>
      </p:sp>
    </p:spTree>
    <p:extLst>
      <p:ext uri="{BB962C8B-B14F-4D97-AF65-F5344CB8AC3E}">
        <p14:creationId xmlns:p14="http://schemas.microsoft.com/office/powerpoint/2010/main" val="126352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E99D835-2277-4BB1-8D3B-6C9CD3E45420}"/>
              </a:ext>
            </a:extLst>
          </p:cNvPr>
          <p:cNvSpPr>
            <a:spLocks noChangeArrowheads="1"/>
          </p:cNvSpPr>
          <p:nvPr/>
        </p:nvSpPr>
        <p:spPr bwMode="auto">
          <a:xfrm>
            <a:off x="1258888" y="549275"/>
            <a:ext cx="7056437" cy="123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ct val="150000"/>
              </a:lnSpc>
              <a:spcBef>
                <a:spcPct val="0"/>
              </a:spcBef>
              <a:buFont typeface="Arial" panose="020B0604020202020204" pitchFamily="34" charset="0"/>
              <a:buNone/>
            </a:pPr>
            <a:r>
              <a:rPr lang="en-US" altLang="he-IL" sz="2800" b="1" dirty="0">
                <a:latin typeface="Arial Black" panose="020B0A04020102020204" pitchFamily="34" charset="0"/>
              </a:rPr>
              <a:t>PROFIT SHARING TRDF/Technion</a:t>
            </a:r>
          </a:p>
          <a:p>
            <a:pPr algn="ctr">
              <a:lnSpc>
                <a:spcPct val="150000"/>
              </a:lnSpc>
              <a:spcBef>
                <a:spcPct val="0"/>
              </a:spcBef>
              <a:buFont typeface="Arial" panose="020B0604020202020204" pitchFamily="34" charset="0"/>
              <a:buNone/>
            </a:pPr>
            <a:r>
              <a:rPr lang="en-US" altLang="he-IL" sz="2400" b="1" dirty="0">
                <a:latin typeface="Arial Black" panose="020B0A04020102020204" pitchFamily="34" charset="0"/>
              </a:rPr>
              <a:t>(Technion IP bylaws – 1999)</a:t>
            </a:r>
          </a:p>
        </p:txBody>
      </p:sp>
      <p:sp>
        <p:nvSpPr>
          <p:cNvPr id="24579" name="Rectangle 2">
            <a:extLst>
              <a:ext uri="{FF2B5EF4-FFF2-40B4-BE49-F238E27FC236}">
                <a16:creationId xmlns:a16="http://schemas.microsoft.com/office/drawing/2014/main" id="{8C1E3780-A47D-477D-B37B-BD670C5D0DAA}"/>
              </a:ext>
            </a:extLst>
          </p:cNvPr>
          <p:cNvSpPr>
            <a:spLocks noChangeArrowheads="1"/>
          </p:cNvSpPr>
          <p:nvPr/>
        </p:nvSpPr>
        <p:spPr bwMode="auto">
          <a:xfrm>
            <a:off x="260350" y="2144713"/>
            <a:ext cx="19970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Active case – </a:t>
            </a:r>
          </a:p>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TRDF manages</a:t>
            </a:r>
          </a:p>
        </p:txBody>
      </p:sp>
      <p:graphicFrame>
        <p:nvGraphicFramePr>
          <p:cNvPr id="5" name="Chart 4">
            <a:extLst>
              <a:ext uri="{FF2B5EF4-FFF2-40B4-BE49-F238E27FC236}">
                <a16:creationId xmlns:a16="http://schemas.microsoft.com/office/drawing/2014/main" id="{4273662B-4A3C-42B0-B572-BE08D4D95750}"/>
              </a:ext>
            </a:extLst>
          </p:cNvPr>
          <p:cNvGraphicFramePr>
            <a:graphicFrameLocks/>
          </p:cNvGraphicFramePr>
          <p:nvPr/>
        </p:nvGraphicFramePr>
        <p:xfrm>
          <a:off x="-1017156" y="269035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03F46E7-EB07-4B73-84D3-D5EFDE886BE6}"/>
              </a:ext>
            </a:extLst>
          </p:cNvPr>
          <p:cNvGraphicFramePr>
            <a:graphicFrameLocks/>
          </p:cNvGraphicFramePr>
          <p:nvPr/>
        </p:nvGraphicFramePr>
        <p:xfrm>
          <a:off x="1979712" y="270202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Rectangle 7">
            <a:extLst>
              <a:ext uri="{FF2B5EF4-FFF2-40B4-BE49-F238E27FC236}">
                <a16:creationId xmlns:a16="http://schemas.microsoft.com/office/drawing/2014/main" id="{C401DB8D-C52A-40A1-8FC4-2CA7DF561901}"/>
              </a:ext>
            </a:extLst>
          </p:cNvPr>
          <p:cNvSpPr>
            <a:spLocks noChangeArrowheads="1"/>
          </p:cNvSpPr>
          <p:nvPr/>
        </p:nvSpPr>
        <p:spPr bwMode="auto">
          <a:xfrm>
            <a:off x="3154363" y="2144713"/>
            <a:ext cx="20891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Released case – </a:t>
            </a:r>
          </a:p>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Inventor manages</a:t>
            </a:r>
          </a:p>
        </p:txBody>
      </p:sp>
      <p:graphicFrame>
        <p:nvGraphicFramePr>
          <p:cNvPr id="8" name="Chart 7">
            <a:extLst>
              <a:ext uri="{FF2B5EF4-FFF2-40B4-BE49-F238E27FC236}">
                <a16:creationId xmlns:a16="http://schemas.microsoft.com/office/drawing/2014/main" id="{7EEF53D0-C318-44A2-8372-548FF1A9F720}"/>
              </a:ext>
            </a:extLst>
          </p:cNvPr>
          <p:cNvGraphicFramePr>
            <a:graphicFrameLocks/>
          </p:cNvGraphicFramePr>
          <p:nvPr/>
        </p:nvGraphicFramePr>
        <p:xfrm>
          <a:off x="5076056" y="2474771"/>
          <a:ext cx="4933056" cy="3024336"/>
        </p:xfrm>
        <a:graphic>
          <a:graphicData uri="http://schemas.openxmlformats.org/drawingml/2006/chart">
            <c:chart xmlns:c="http://schemas.openxmlformats.org/drawingml/2006/chart" xmlns:r="http://schemas.openxmlformats.org/officeDocument/2006/relationships" r:id="rId5"/>
          </a:graphicData>
        </a:graphic>
      </p:graphicFrame>
      <p:sp>
        <p:nvSpPr>
          <p:cNvPr id="24584" name="Rectangle 7">
            <a:extLst>
              <a:ext uri="{FF2B5EF4-FFF2-40B4-BE49-F238E27FC236}">
                <a16:creationId xmlns:a16="http://schemas.microsoft.com/office/drawing/2014/main" id="{8854AFCD-AE3B-406C-8EE9-641637D1488A}"/>
              </a:ext>
            </a:extLst>
          </p:cNvPr>
          <p:cNvSpPr>
            <a:spLocks noChangeArrowheads="1"/>
          </p:cNvSpPr>
          <p:nvPr/>
        </p:nvSpPr>
        <p:spPr bwMode="auto">
          <a:xfrm>
            <a:off x="6235700" y="2128838"/>
            <a:ext cx="20891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Exempt case – </a:t>
            </a:r>
          </a:p>
          <a:p>
            <a:pPr algn="ctr">
              <a:lnSpc>
                <a:spcPct val="150000"/>
              </a:lnSpc>
              <a:spcBef>
                <a:spcPct val="0"/>
              </a:spcBef>
              <a:buFont typeface="Arial" panose="020B0604020202020204" pitchFamily="34" charset="0"/>
              <a:buNone/>
            </a:pPr>
            <a:r>
              <a:rPr lang="en-US" altLang="he-IL" sz="1400">
                <a:latin typeface="Arial Black" panose="020B0A04020102020204" pitchFamily="34" charset="0"/>
              </a:rPr>
              <a:t>Inventor manages</a:t>
            </a:r>
          </a:p>
        </p:txBody>
      </p:sp>
      <p:sp>
        <p:nvSpPr>
          <p:cNvPr id="24585" name="Rectangle 2">
            <a:extLst>
              <a:ext uri="{FF2B5EF4-FFF2-40B4-BE49-F238E27FC236}">
                <a16:creationId xmlns:a16="http://schemas.microsoft.com/office/drawing/2014/main" id="{0E89D652-D572-4303-9A94-6A7802EBB456}"/>
              </a:ext>
            </a:extLst>
          </p:cNvPr>
          <p:cNvSpPr>
            <a:spLocks noChangeArrowheads="1"/>
          </p:cNvSpPr>
          <p:nvPr/>
        </p:nvSpPr>
        <p:spPr bwMode="auto">
          <a:xfrm>
            <a:off x="539750" y="5562600"/>
            <a:ext cx="8135938" cy="11620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ct val="150000"/>
              </a:lnSpc>
              <a:spcBef>
                <a:spcPct val="0"/>
              </a:spcBef>
              <a:buFont typeface="Arial" panose="020B0604020202020204" pitchFamily="34" charset="0"/>
              <a:buNone/>
            </a:pPr>
            <a:r>
              <a:rPr lang="en-US" altLang="he-IL" sz="1600" dirty="0">
                <a:latin typeface="Arial Black" panose="020B0A04020102020204" pitchFamily="34" charset="0"/>
              </a:rPr>
              <a:t>Released cases – how many are maintained by inventors?</a:t>
            </a:r>
          </a:p>
          <a:p>
            <a:pPr algn="ctr">
              <a:lnSpc>
                <a:spcPct val="150000"/>
              </a:lnSpc>
              <a:spcBef>
                <a:spcPct val="0"/>
              </a:spcBef>
              <a:buFont typeface="Arial" panose="020B0604020202020204" pitchFamily="34" charset="0"/>
              <a:buNone/>
            </a:pPr>
            <a:r>
              <a:rPr lang="en-US" altLang="he-IL" sz="1600" dirty="0">
                <a:latin typeface="Arial Black" panose="020B0A04020102020204" pitchFamily="34" charset="0"/>
              </a:rPr>
              <a:t>Sampling of 30 cases in 2017 – </a:t>
            </a:r>
            <a:r>
              <a:rPr lang="en-US" altLang="he-IL" sz="1600" u="sng" dirty="0">
                <a:solidFill>
                  <a:srgbClr val="FF0000"/>
                </a:solidFill>
                <a:latin typeface="Arial Black" panose="020B0A04020102020204" pitchFamily="34" charset="0"/>
              </a:rPr>
              <a:t>0 out of 30 released cases </a:t>
            </a:r>
            <a:r>
              <a:rPr lang="en-US" altLang="he-IL" sz="1600" dirty="0">
                <a:latin typeface="Arial Black" panose="020B0A04020102020204" pitchFamily="34" charset="0"/>
              </a:rPr>
              <a:t>were maintained.</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prstGeom prst="rect">
            <a:avLst/>
          </a:prstGeom>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4C575F"/>
                </a:solidFill>
              </a:rPr>
              <a:t>Intellectual Property Teaching Kit</a:t>
            </a:r>
            <a:endParaRPr lang="en-GB" dirty="0">
              <a:solidFill>
                <a:srgbClr val="4C575F"/>
              </a:solidFill>
            </a:endParaRPr>
          </a:p>
        </p:txBody>
      </p:sp>
      <p:sp>
        <p:nvSpPr>
          <p:cNvPr id="9218" name="Title 1"/>
          <p:cNvSpPr>
            <a:spLocks noGrp="1"/>
          </p:cNvSpPr>
          <p:nvPr>
            <p:ph type="title" idx="4294967295"/>
          </p:nvPr>
        </p:nvSpPr>
        <p:spPr>
          <a:xfrm>
            <a:off x="838200" y="2209801"/>
            <a:ext cx="7045325" cy="1981200"/>
          </a:xfrm>
        </p:spPr>
        <p:txBody>
          <a:bodyPr>
            <a:normAutofit/>
          </a:bodyPr>
          <a:lstStyle/>
          <a:p>
            <a:pPr eaLnBrk="1" hangingPunct="1"/>
            <a:r>
              <a:rPr lang="en-GB" sz="4100" b="1" dirty="0">
                <a:solidFill>
                  <a:schemeClr val="accent5"/>
                </a:solidFill>
                <a:ea typeface="+mn-ea"/>
              </a:rPr>
              <a:t>IP MANAGEMENT in TTO</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18</a:t>
            </a:fld>
            <a:endParaRPr lang="de-DE" sz="1200" dirty="0">
              <a:solidFill>
                <a:srgbClr val="4C575F"/>
              </a:solidFill>
              <a:latin typeface="Arial" charset="0"/>
              <a:cs typeface="Arial" charset="0"/>
            </a:endParaRPr>
          </a:p>
        </p:txBody>
      </p:sp>
    </p:spTree>
    <p:extLst>
      <p:ext uri="{BB962C8B-B14F-4D97-AF65-F5344CB8AC3E}">
        <p14:creationId xmlns:p14="http://schemas.microsoft.com/office/powerpoint/2010/main" val="291508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static1.squarespace.com/static/539af36fe4b00393aef08b04/t/58225543197aea6b50ecc7be/1478645062990/?format=1000w"/>
          <p:cNvPicPr>
            <a:picLocks noChangeAspect="1" noChangeArrowheads="1"/>
          </p:cNvPicPr>
          <p:nvPr/>
        </p:nvPicPr>
        <p:blipFill rotWithShape="1">
          <a:blip r:embed="rId2">
            <a:extLst>
              <a:ext uri="{28A0092B-C50C-407E-A947-70E740481C1C}">
                <a14:useLocalDpi xmlns:a14="http://schemas.microsoft.com/office/drawing/2010/main" val="0"/>
              </a:ext>
            </a:extLst>
          </a:blip>
          <a:srcRect r="28442"/>
          <a:stretch/>
        </p:blipFill>
        <p:spPr bwMode="auto">
          <a:xfrm>
            <a:off x="4699134" y="2106062"/>
            <a:ext cx="4355948" cy="3429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static1.squarespace.com/static/539af36fe4b00393aef08b04/t/58225543197aea6b50ecc7be/1478645062990/?format=1000w"/>
          <p:cNvPicPr>
            <a:picLocks noChangeAspect="1" noChangeArrowheads="1"/>
          </p:cNvPicPr>
          <p:nvPr/>
        </p:nvPicPr>
        <p:blipFill rotWithShape="1">
          <a:blip r:embed="rId2">
            <a:extLst>
              <a:ext uri="{28A0092B-C50C-407E-A947-70E740481C1C}">
                <a14:useLocalDpi xmlns:a14="http://schemas.microsoft.com/office/drawing/2010/main" val="0"/>
              </a:ext>
            </a:extLst>
          </a:blip>
          <a:srcRect r="28442"/>
          <a:stretch/>
        </p:blipFill>
        <p:spPr bwMode="auto">
          <a:xfrm>
            <a:off x="2282403" y="2132687"/>
            <a:ext cx="4355948" cy="3429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s://static1.squarespace.com/static/539af36fe4b00393aef08b04/t/58225543197aea6b50ecc7be/1478645062990/?format=1000w"/>
          <p:cNvPicPr>
            <a:picLocks noChangeAspect="1" noChangeArrowheads="1"/>
          </p:cNvPicPr>
          <p:nvPr/>
        </p:nvPicPr>
        <p:blipFill rotWithShape="1">
          <a:blip r:embed="rId2">
            <a:extLst>
              <a:ext uri="{28A0092B-C50C-407E-A947-70E740481C1C}">
                <a14:useLocalDpi xmlns:a14="http://schemas.microsoft.com/office/drawing/2010/main" val="0"/>
              </a:ext>
            </a:extLst>
          </a:blip>
          <a:srcRect r="28442"/>
          <a:stretch/>
        </p:blipFill>
        <p:spPr bwMode="auto">
          <a:xfrm>
            <a:off x="0" y="2134021"/>
            <a:ext cx="4355948" cy="3429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7D48EE5-A06F-4AD5-A45F-4E324C694DF4}" type="slidenum">
              <a:rPr lang="he-IL" smtClean="0"/>
              <a:t>19</a:t>
            </a:fld>
            <a:endParaRPr lang="he-IL"/>
          </a:p>
        </p:txBody>
      </p:sp>
      <p:sp>
        <p:nvSpPr>
          <p:cNvPr id="5" name="Title 4"/>
          <p:cNvSpPr>
            <a:spLocks noGrp="1"/>
          </p:cNvSpPr>
          <p:nvPr>
            <p:ph type="title" idx="4294967295"/>
          </p:nvPr>
        </p:nvSpPr>
        <p:spPr>
          <a:xfrm>
            <a:off x="0" y="2157413"/>
            <a:ext cx="7886700" cy="623887"/>
          </a:xfrm>
        </p:spPr>
        <p:txBody>
          <a:bodyPr>
            <a:normAutofit fontScale="90000"/>
          </a:bodyPr>
          <a:lstStyle/>
          <a:p>
            <a:r>
              <a:rPr lang="en-US" dirty="0"/>
              <a:t>Identify and Protect the Golden Eggs</a:t>
            </a:r>
          </a:p>
        </p:txBody>
      </p:sp>
      <p:sp>
        <p:nvSpPr>
          <p:cNvPr id="6" name="Text Placeholder 5"/>
          <p:cNvSpPr>
            <a:spLocks noGrp="1"/>
          </p:cNvSpPr>
          <p:nvPr>
            <p:ph type="body" sz="quarter" idx="4294967295"/>
          </p:nvPr>
        </p:nvSpPr>
        <p:spPr>
          <a:xfrm>
            <a:off x="762000" y="857250"/>
            <a:ext cx="8382000" cy="784225"/>
          </a:xfrm>
        </p:spPr>
        <p:txBody>
          <a:bodyPr>
            <a:normAutofit/>
          </a:bodyPr>
          <a:lstStyle/>
          <a:p>
            <a:pPr marL="0" indent="0">
              <a:spcBef>
                <a:spcPct val="0"/>
              </a:spcBef>
              <a:buNone/>
            </a:pPr>
            <a:r>
              <a:rPr lang="en-US" sz="4100" b="1" dirty="0">
                <a:solidFill>
                  <a:schemeClr val="accent5"/>
                </a:solidFill>
                <a:latin typeface="+mj-lt"/>
                <a:cs typeface="+mj-cs"/>
              </a:rPr>
              <a:t>EVALUATION</a:t>
            </a:r>
          </a:p>
        </p:txBody>
      </p:sp>
    </p:spTree>
    <p:extLst>
      <p:ext uri="{BB962C8B-B14F-4D97-AF65-F5344CB8AC3E}">
        <p14:creationId xmlns:p14="http://schemas.microsoft.com/office/powerpoint/2010/main" val="224403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500" b="1" dirty="0">
                <a:solidFill>
                  <a:schemeClr val="accent5"/>
                </a:solidFill>
                <a:ea typeface="+mn-ea"/>
              </a:rPr>
              <a:t>TOPICS</a:t>
            </a:r>
            <a:endParaRPr lang="en-US" sz="4500" b="1" dirty="0">
              <a:solidFill>
                <a:schemeClr val="accent5"/>
              </a:solidFill>
              <a:ea typeface="+mn-ea"/>
            </a:endParaRPr>
          </a:p>
        </p:txBody>
      </p:sp>
      <p:sp>
        <p:nvSpPr>
          <p:cNvPr id="4" name="Slide Number Placeholder 3"/>
          <p:cNvSpPr>
            <a:spLocks noGrp="1"/>
          </p:cNvSpPr>
          <p:nvPr>
            <p:ph type="sldNum" sz="quarter" idx="12"/>
          </p:nvPr>
        </p:nvSpPr>
        <p:spPr/>
        <p:txBody>
          <a:bodyPr/>
          <a:lstStyle/>
          <a:p>
            <a:fld id="{67D48EE5-A06F-4AD5-A45F-4E324C694DF4}" type="slidenum">
              <a:rPr lang="he-IL" smtClean="0"/>
              <a:pPr/>
              <a:t>2</a:t>
            </a:fld>
            <a:endParaRPr lang="he-IL"/>
          </a:p>
        </p:txBody>
      </p:sp>
      <p:sp>
        <p:nvSpPr>
          <p:cNvPr id="9" name="Freeform 8"/>
          <p:cNvSpPr/>
          <p:nvPr/>
        </p:nvSpPr>
        <p:spPr>
          <a:xfrm>
            <a:off x="118173"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TTO Structure, Duties and Achievements</a:t>
            </a:r>
          </a:p>
        </p:txBody>
      </p:sp>
      <p:sp>
        <p:nvSpPr>
          <p:cNvPr id="10" name="Freeform 9"/>
          <p:cNvSpPr/>
          <p:nvPr/>
        </p:nvSpPr>
        <p:spPr>
          <a:xfrm>
            <a:off x="1144170"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Regulations</a:t>
            </a:r>
          </a:p>
        </p:txBody>
      </p:sp>
      <p:sp>
        <p:nvSpPr>
          <p:cNvPr id="11" name="Freeform 10"/>
          <p:cNvSpPr/>
          <p:nvPr/>
        </p:nvSpPr>
        <p:spPr>
          <a:xfrm>
            <a:off x="2195540"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Activities and Services provided by a TTO Patent Department</a:t>
            </a:r>
          </a:p>
        </p:txBody>
      </p:sp>
      <p:sp>
        <p:nvSpPr>
          <p:cNvPr id="12" name="Freeform 11"/>
          <p:cNvSpPr/>
          <p:nvPr/>
        </p:nvSpPr>
        <p:spPr>
          <a:xfrm>
            <a:off x="3221674"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The Invention Disclosure Form</a:t>
            </a:r>
          </a:p>
        </p:txBody>
      </p:sp>
      <p:sp>
        <p:nvSpPr>
          <p:cNvPr id="14" name="Freeform 13"/>
          <p:cNvSpPr/>
          <p:nvPr/>
        </p:nvSpPr>
        <p:spPr>
          <a:xfrm>
            <a:off x="4247922"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Patent Committee</a:t>
            </a:r>
          </a:p>
        </p:txBody>
      </p:sp>
      <p:sp>
        <p:nvSpPr>
          <p:cNvPr id="15" name="Freeform 14"/>
          <p:cNvSpPr/>
          <p:nvPr/>
        </p:nvSpPr>
        <p:spPr>
          <a:xfrm>
            <a:off x="5274169" y="3085817"/>
            <a:ext cx="1026134" cy="1026134"/>
          </a:xfrm>
          <a:custGeom>
            <a:avLst/>
            <a:gdLst>
              <a:gd name="connsiteX0" fmla="*/ 0 w 1367817"/>
              <a:gd name="connsiteY0" fmla="*/ 683909 h 1367817"/>
              <a:gd name="connsiteX1" fmla="*/ 683909 w 1367817"/>
              <a:gd name="connsiteY1" fmla="*/ 0 h 1367817"/>
              <a:gd name="connsiteX2" fmla="*/ 1367818 w 1367817"/>
              <a:gd name="connsiteY2" fmla="*/ 683909 h 1367817"/>
              <a:gd name="connsiteX3" fmla="*/ 683909 w 1367817"/>
              <a:gd name="connsiteY3" fmla="*/ 1367818 h 1367817"/>
              <a:gd name="connsiteX4" fmla="*/ 0 w 1367817"/>
              <a:gd name="connsiteY4" fmla="*/ 683909 h 136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17" h="1367817">
                <a:moveTo>
                  <a:pt x="0" y="683909"/>
                </a:moveTo>
                <a:cubicBezTo>
                  <a:pt x="0" y="306196"/>
                  <a:pt x="306196" y="0"/>
                  <a:pt x="683909" y="0"/>
                </a:cubicBezTo>
                <a:cubicBezTo>
                  <a:pt x="1061622" y="0"/>
                  <a:pt x="1367818" y="306196"/>
                  <a:pt x="1367818" y="683909"/>
                </a:cubicBezTo>
                <a:cubicBezTo>
                  <a:pt x="1367818" y="1061622"/>
                  <a:pt x="1061622" y="1367818"/>
                  <a:pt x="683909" y="1367818"/>
                </a:cubicBezTo>
                <a:cubicBezTo>
                  <a:pt x="306196" y="1367818"/>
                  <a:pt x="0" y="1061622"/>
                  <a:pt x="0" y="68390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54" tIns="150254" rIns="150254" bIns="150254" numCol="1" spcCol="1270" anchor="ctr" anchorCtr="0">
            <a:noAutofit/>
          </a:bodyPr>
          <a:lstStyle/>
          <a:p>
            <a:pPr algn="ctr" defTabSz="433445">
              <a:lnSpc>
                <a:spcPct val="90000"/>
              </a:lnSpc>
              <a:spcBef>
                <a:spcPct val="0"/>
              </a:spcBef>
              <a:spcAft>
                <a:spcPct val="35000"/>
              </a:spcAft>
            </a:pPr>
            <a:r>
              <a:rPr lang="en-US" sz="900" dirty="0">
                <a:latin typeface="Arial" panose="020B0604020202020204" pitchFamily="34" charset="0"/>
                <a:cs typeface="Arial" panose="020B0604020202020204" pitchFamily="34" charset="0"/>
              </a:rPr>
              <a:t>Managing and Budgeting the Patent Portfolio </a:t>
            </a:r>
          </a:p>
        </p:txBody>
      </p:sp>
      <p:sp>
        <p:nvSpPr>
          <p:cNvPr id="17" name="Freeform 16"/>
          <p:cNvSpPr/>
          <p:nvPr/>
        </p:nvSpPr>
        <p:spPr>
          <a:xfrm>
            <a:off x="6300417" y="3083795"/>
            <a:ext cx="1026134" cy="1026134"/>
          </a:xfrm>
          <a:custGeom>
            <a:avLst/>
            <a:gdLst>
              <a:gd name="connsiteX0" fmla="*/ 0 w 1373212"/>
              <a:gd name="connsiteY0" fmla="*/ 686606 h 1373212"/>
              <a:gd name="connsiteX1" fmla="*/ 686606 w 1373212"/>
              <a:gd name="connsiteY1" fmla="*/ 0 h 1373212"/>
              <a:gd name="connsiteX2" fmla="*/ 1373212 w 1373212"/>
              <a:gd name="connsiteY2" fmla="*/ 686606 h 1373212"/>
              <a:gd name="connsiteX3" fmla="*/ 686606 w 1373212"/>
              <a:gd name="connsiteY3" fmla="*/ 1373212 h 1373212"/>
              <a:gd name="connsiteX4" fmla="*/ 0 w 1373212"/>
              <a:gd name="connsiteY4" fmla="*/ 686606 h 137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212" h="1373212">
                <a:moveTo>
                  <a:pt x="0" y="686606"/>
                </a:moveTo>
                <a:cubicBezTo>
                  <a:pt x="0" y="307404"/>
                  <a:pt x="307404" y="0"/>
                  <a:pt x="686606" y="0"/>
                </a:cubicBezTo>
                <a:cubicBezTo>
                  <a:pt x="1065808" y="0"/>
                  <a:pt x="1373212" y="307404"/>
                  <a:pt x="1373212" y="686606"/>
                </a:cubicBezTo>
                <a:cubicBezTo>
                  <a:pt x="1373212" y="1065808"/>
                  <a:pt x="1065808" y="1373212"/>
                  <a:pt x="686606" y="1373212"/>
                </a:cubicBezTo>
                <a:cubicBezTo>
                  <a:pt x="307404" y="1373212"/>
                  <a:pt x="0" y="1065808"/>
                  <a:pt x="0" y="686606"/>
                </a:cubicBezTo>
                <a:close/>
              </a:path>
            </a:pathLst>
          </a:cu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0846" tIns="150846" rIns="150846" bIns="150846" numCol="1" spcCol="1270" anchor="ctr" anchorCtr="0">
            <a:noAutofit/>
          </a:bodyPr>
          <a:lstStyle/>
          <a:p>
            <a:pPr algn="ctr" defTabSz="500129">
              <a:lnSpc>
                <a:spcPct val="90000"/>
              </a:lnSpc>
              <a:spcBef>
                <a:spcPct val="0"/>
              </a:spcBef>
              <a:spcAft>
                <a:spcPct val="35000"/>
              </a:spcAft>
            </a:pPr>
            <a:r>
              <a:rPr lang="en-US" sz="900" dirty="0">
                <a:latin typeface="Arial" panose="020B0604020202020204" pitchFamily="34" charset="0"/>
                <a:cs typeface="Arial" panose="020B0604020202020204" pitchFamily="34" charset="0"/>
              </a:rPr>
              <a:t>Inter-Institutional Agreements</a:t>
            </a:r>
          </a:p>
        </p:txBody>
      </p:sp>
      <p:sp>
        <p:nvSpPr>
          <p:cNvPr id="18" name="Freeform 17"/>
          <p:cNvSpPr/>
          <p:nvPr/>
        </p:nvSpPr>
        <p:spPr>
          <a:xfrm>
            <a:off x="7329826" y="3083795"/>
            <a:ext cx="1026134" cy="1026134"/>
          </a:xfrm>
          <a:custGeom>
            <a:avLst/>
            <a:gdLst>
              <a:gd name="connsiteX0" fmla="*/ 0 w 1373212"/>
              <a:gd name="connsiteY0" fmla="*/ 686606 h 1373212"/>
              <a:gd name="connsiteX1" fmla="*/ 686606 w 1373212"/>
              <a:gd name="connsiteY1" fmla="*/ 0 h 1373212"/>
              <a:gd name="connsiteX2" fmla="*/ 1373212 w 1373212"/>
              <a:gd name="connsiteY2" fmla="*/ 686606 h 1373212"/>
              <a:gd name="connsiteX3" fmla="*/ 686606 w 1373212"/>
              <a:gd name="connsiteY3" fmla="*/ 1373212 h 1373212"/>
              <a:gd name="connsiteX4" fmla="*/ 0 w 1373212"/>
              <a:gd name="connsiteY4" fmla="*/ 686606 h 137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212" h="1373212">
                <a:moveTo>
                  <a:pt x="0" y="686606"/>
                </a:moveTo>
                <a:cubicBezTo>
                  <a:pt x="0" y="307404"/>
                  <a:pt x="307404" y="0"/>
                  <a:pt x="686606" y="0"/>
                </a:cubicBezTo>
                <a:cubicBezTo>
                  <a:pt x="1065808" y="0"/>
                  <a:pt x="1373212" y="307404"/>
                  <a:pt x="1373212" y="686606"/>
                </a:cubicBezTo>
                <a:cubicBezTo>
                  <a:pt x="1373212" y="1065808"/>
                  <a:pt x="1065808" y="1373212"/>
                  <a:pt x="686606" y="1373212"/>
                </a:cubicBezTo>
                <a:cubicBezTo>
                  <a:pt x="307404" y="1373212"/>
                  <a:pt x="0" y="1065808"/>
                  <a:pt x="0" y="686606"/>
                </a:cubicBezTo>
                <a:close/>
              </a:path>
            </a:pathLst>
          </a:custGeom>
          <a:solidFill>
            <a:srgbClr val="3366CC"/>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50846" tIns="150846" rIns="150846" bIns="150846" numCol="1" spcCol="1270" anchor="ctr" anchorCtr="0">
            <a:noAutofit/>
          </a:bodyPr>
          <a:lstStyle/>
          <a:p>
            <a:pPr algn="ctr" defTabSz="500129">
              <a:lnSpc>
                <a:spcPct val="90000"/>
              </a:lnSpc>
              <a:spcBef>
                <a:spcPct val="0"/>
              </a:spcBef>
              <a:spcAft>
                <a:spcPct val="35000"/>
              </a:spcAft>
            </a:pPr>
            <a:endParaRPr lang="en-US" sz="900" dirty="0">
              <a:latin typeface="Arial" panose="020B0604020202020204" pitchFamily="34" charset="0"/>
              <a:cs typeface="Arial" panose="020B0604020202020204" pitchFamily="34" charset="0"/>
            </a:endParaRPr>
          </a:p>
          <a:p>
            <a:pPr algn="ctr" defTabSz="500129">
              <a:lnSpc>
                <a:spcPct val="90000"/>
              </a:lnSpc>
              <a:spcBef>
                <a:spcPct val="0"/>
              </a:spcBef>
              <a:spcAft>
                <a:spcPct val="35000"/>
              </a:spcAft>
            </a:pPr>
            <a:r>
              <a:rPr lang="en-US" sz="900" dirty="0">
                <a:latin typeface="Arial" panose="020B0604020202020204" pitchFamily="34" charset="0"/>
                <a:cs typeface="Arial" panose="020B0604020202020204" pitchFamily="34" charset="0"/>
              </a:rPr>
              <a:t>Generation of Revenues</a:t>
            </a:r>
          </a:p>
          <a:p>
            <a:pPr algn="ctr" defTabSz="500129">
              <a:lnSpc>
                <a:spcPct val="90000"/>
              </a:lnSpc>
              <a:spcBef>
                <a:spcPct val="0"/>
              </a:spcBef>
              <a:spcAft>
                <a:spcPct val="35000"/>
              </a:spcAft>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B5E782-56BA-406C-9384-BCFABA132F25}" type="slidenum">
              <a:rPr lang="he-IL" smtClean="0"/>
              <a:pPr/>
              <a:t>20</a:t>
            </a:fld>
            <a:endParaRPr lang="he-IL"/>
          </a:p>
        </p:txBody>
      </p:sp>
      <p:sp>
        <p:nvSpPr>
          <p:cNvPr id="28674" name="Title 1"/>
          <p:cNvSpPr>
            <a:spLocks noGrp="1"/>
          </p:cNvSpPr>
          <p:nvPr>
            <p:ph type="title" idx="4294967295"/>
          </p:nvPr>
        </p:nvSpPr>
        <p:spPr>
          <a:xfrm>
            <a:off x="0" y="381000"/>
            <a:ext cx="8229600" cy="1371600"/>
          </a:xfrm>
        </p:spPr>
        <p:txBody>
          <a:bodyPr>
            <a:normAutofit/>
          </a:bodyPr>
          <a:lstStyle/>
          <a:p>
            <a:pPr algn="ctr"/>
            <a:r>
              <a:rPr lang="en-US" sz="3200" b="1" dirty="0">
                <a:solidFill>
                  <a:schemeClr val="accent5"/>
                </a:solidFill>
                <a:ea typeface="+mn-ea"/>
              </a:rPr>
              <a:t>The  Invention Disclosure Form (IDF) </a:t>
            </a:r>
            <a:endParaRPr lang="he-IL" sz="3200" b="1" dirty="0">
              <a:solidFill>
                <a:schemeClr val="accent5"/>
              </a:solidFill>
              <a:ea typeface="+mn-ea"/>
            </a:endParaRPr>
          </a:p>
        </p:txBody>
      </p:sp>
      <p:pic>
        <p:nvPicPr>
          <p:cNvPr id="2" name="Picture 1">
            <a:extLst>
              <a:ext uri="{FF2B5EF4-FFF2-40B4-BE49-F238E27FC236}">
                <a16:creationId xmlns:a16="http://schemas.microsoft.com/office/drawing/2014/main" id="{23E794F1-3C68-4A6C-817F-B9FF2E3672B0}"/>
              </a:ext>
            </a:extLst>
          </p:cNvPr>
          <p:cNvPicPr>
            <a:picLocks noChangeAspect="1"/>
          </p:cNvPicPr>
          <p:nvPr/>
        </p:nvPicPr>
        <p:blipFill>
          <a:blip r:embed="rId2"/>
          <a:stretch>
            <a:fillRect/>
          </a:stretch>
        </p:blipFill>
        <p:spPr>
          <a:xfrm>
            <a:off x="0" y="1295399"/>
            <a:ext cx="9144000" cy="5287963"/>
          </a:xfrm>
          <a:prstGeom prst="rect">
            <a:avLst/>
          </a:prstGeom>
        </p:spPr>
      </p:pic>
    </p:spTree>
    <p:extLst>
      <p:ext uri="{BB962C8B-B14F-4D97-AF65-F5344CB8AC3E}">
        <p14:creationId xmlns:p14="http://schemas.microsoft.com/office/powerpoint/2010/main" val="201618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D48EE5-A06F-4AD5-A45F-4E324C694DF4}" type="slidenum">
              <a:rPr lang="he-IL" smtClean="0"/>
              <a:t>21</a:t>
            </a:fld>
            <a:endParaRPr lang="he-IL"/>
          </a:p>
        </p:txBody>
      </p:sp>
      <p:sp>
        <p:nvSpPr>
          <p:cNvPr id="6" name="Text Placeholder 5"/>
          <p:cNvSpPr>
            <a:spLocks noGrp="1"/>
          </p:cNvSpPr>
          <p:nvPr>
            <p:ph type="body" sz="quarter" idx="4294967295"/>
          </p:nvPr>
        </p:nvSpPr>
        <p:spPr>
          <a:xfrm>
            <a:off x="762000" y="962576"/>
            <a:ext cx="7372268" cy="563679"/>
          </a:xfrm>
        </p:spPr>
        <p:txBody>
          <a:bodyPr>
            <a:noAutofit/>
          </a:bodyPr>
          <a:lstStyle/>
          <a:p>
            <a:pPr marL="0" indent="0">
              <a:buNone/>
            </a:pPr>
            <a:r>
              <a:rPr lang="en-US" b="1" dirty="0">
                <a:solidFill>
                  <a:schemeClr val="accent5"/>
                </a:solidFill>
                <a:latin typeface="+mj-lt"/>
                <a:cs typeface="+mj-cs"/>
              </a:rPr>
              <a:t>“AIRPORT-TYPE” DD INTERVIEW</a:t>
            </a:r>
          </a:p>
        </p:txBody>
      </p:sp>
      <p:sp>
        <p:nvSpPr>
          <p:cNvPr id="7" name="Content Placeholder 2"/>
          <p:cNvSpPr txBox="1">
            <a:spLocks/>
          </p:cNvSpPr>
          <p:nvPr/>
        </p:nvSpPr>
        <p:spPr>
          <a:xfrm>
            <a:off x="628733" y="1676400"/>
            <a:ext cx="5455633" cy="3519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350" dirty="0"/>
          </a:p>
          <a:p>
            <a:pPr lvl="1"/>
            <a:r>
              <a:rPr lang="en-US" sz="1400" dirty="0"/>
              <a:t>Meet Inventors in each new IDF submission and major patent decisions</a:t>
            </a:r>
          </a:p>
          <a:p>
            <a:pPr lvl="1"/>
            <a:r>
              <a:rPr lang="en-GB" sz="1400" dirty="0"/>
              <a:t>Identify (or at least try …) potentially patentable invention and commercial asset</a:t>
            </a:r>
            <a:endParaRPr lang="en-US" sz="1400" dirty="0"/>
          </a:p>
          <a:p>
            <a:pPr lvl="1"/>
            <a:r>
              <a:rPr lang="en-GB" sz="1400" dirty="0"/>
              <a:t>“Airport-type” DD Interview </a:t>
            </a:r>
          </a:p>
          <a:p>
            <a:pPr lvl="2"/>
            <a:r>
              <a:rPr lang="en-GB" sz="1400" dirty="0"/>
              <a:t>Background history …What and Where the scientists have done in the past in the same  field or similar projects</a:t>
            </a:r>
          </a:p>
          <a:p>
            <a:pPr lvl="2"/>
            <a:r>
              <a:rPr lang="en-GB" sz="1400" dirty="0"/>
              <a:t>Source of materials (MTAs, Sabbatical, consortia, collaborations)</a:t>
            </a:r>
          </a:p>
          <a:p>
            <a:pPr lvl="2"/>
            <a:r>
              <a:rPr lang="en-GB" sz="1400" dirty="0"/>
              <a:t>Research funding and any other obligations to third parties (e.g. governmental, Horizon, NIH, etc.)</a:t>
            </a:r>
          </a:p>
          <a:p>
            <a:pPr lvl="2"/>
            <a:r>
              <a:rPr lang="en-GB" sz="1400" dirty="0"/>
              <a:t>Planned future funding and grant submissions</a:t>
            </a:r>
          </a:p>
          <a:p>
            <a:pPr lvl="2"/>
            <a:r>
              <a:rPr lang="en-GB" sz="1400" dirty="0"/>
              <a:t>Publications before IDF submissions (journal, abstract, internal, seminars, poster, MSc/PhD thesis, lecture, internet, etc.)</a:t>
            </a:r>
          </a:p>
          <a:p>
            <a:pPr lvl="2"/>
            <a:r>
              <a:rPr lang="en-GB" sz="1400" dirty="0"/>
              <a:t>Future Publications Plans</a:t>
            </a:r>
          </a:p>
          <a:p>
            <a:pPr lvl="2"/>
            <a:r>
              <a:rPr lang="en-GB" sz="1400" dirty="0"/>
              <a:t>Co-inventors from other Institutions/Labs/Companies/Independent</a:t>
            </a:r>
          </a:p>
          <a:p>
            <a:pPr marL="685891" lvl="2" indent="0">
              <a:buNone/>
            </a:pPr>
            <a:r>
              <a:rPr lang="en-GB" sz="1500" b="1" dirty="0">
                <a:solidFill>
                  <a:srgbClr val="FF0000"/>
                </a:solidFill>
              </a:rPr>
              <a:t>SEPARATE DD PROCESS IS CARRIED BEFORE EACH COMMERCIALIZATION </a:t>
            </a:r>
          </a:p>
          <a:p>
            <a:pPr lvl="2"/>
            <a:endParaRPr lang="en-US" sz="1200" dirty="0"/>
          </a:p>
          <a:p>
            <a:pPr marL="342946" lvl="1" indent="0">
              <a:buNone/>
            </a:pPr>
            <a:endParaRPr lang="en-US" sz="1350" dirty="0">
              <a:sym typeface="Wingdings" pitchFamily="2" charset="2"/>
            </a:endParaRPr>
          </a:p>
          <a:p>
            <a:pPr lvl="1"/>
            <a:endParaRPr lang="en-US" sz="1350" dirty="0"/>
          </a:p>
          <a:p>
            <a:endParaRPr lang="he-IL" sz="1500" dirty="0"/>
          </a:p>
        </p:txBody>
      </p:sp>
      <p:pic>
        <p:nvPicPr>
          <p:cNvPr id="2" name="Picture 1">
            <a:extLst>
              <a:ext uri="{FF2B5EF4-FFF2-40B4-BE49-F238E27FC236}">
                <a16:creationId xmlns:a16="http://schemas.microsoft.com/office/drawing/2014/main" id="{8BF87ADB-9700-4CBE-8229-2899F6235E9A}"/>
              </a:ext>
            </a:extLst>
          </p:cNvPr>
          <p:cNvPicPr>
            <a:picLocks noChangeAspect="1"/>
          </p:cNvPicPr>
          <p:nvPr/>
        </p:nvPicPr>
        <p:blipFill>
          <a:blip r:embed="rId3"/>
          <a:stretch>
            <a:fillRect/>
          </a:stretch>
        </p:blipFill>
        <p:spPr>
          <a:xfrm>
            <a:off x="5943600" y="1376111"/>
            <a:ext cx="3124200" cy="4980239"/>
          </a:xfrm>
          <a:prstGeom prst="rect">
            <a:avLst/>
          </a:prstGeom>
        </p:spPr>
      </p:pic>
    </p:spTree>
    <p:extLst>
      <p:ext uri="{BB962C8B-B14F-4D97-AF65-F5344CB8AC3E}">
        <p14:creationId xmlns:p14="http://schemas.microsoft.com/office/powerpoint/2010/main" val="155256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D48EE5-A06F-4AD5-A45F-4E324C694DF4}" type="slidenum">
              <a:rPr lang="he-IL" smtClean="0"/>
              <a:pPr/>
              <a:t>22</a:t>
            </a:fld>
            <a:endParaRPr lang="he-IL"/>
          </a:p>
        </p:txBody>
      </p:sp>
      <p:sp>
        <p:nvSpPr>
          <p:cNvPr id="2" name="Title 1"/>
          <p:cNvSpPr>
            <a:spLocks noGrp="1"/>
          </p:cNvSpPr>
          <p:nvPr>
            <p:ph type="title" idx="4294967295"/>
          </p:nvPr>
        </p:nvSpPr>
        <p:spPr>
          <a:xfrm>
            <a:off x="0" y="228600"/>
            <a:ext cx="8229600" cy="1233568"/>
          </a:xfrm>
        </p:spPr>
        <p:txBody>
          <a:bodyPr>
            <a:noAutofit/>
          </a:bodyPr>
          <a:lstStyle/>
          <a:p>
            <a:br>
              <a:rPr lang="en-GB" sz="3300" dirty="0">
                <a:solidFill>
                  <a:srgbClr val="E8B80A"/>
                </a:solidFill>
                <a:ea typeface="+mn-ea"/>
              </a:rPr>
            </a:br>
            <a:br>
              <a:rPr lang="en-GB" sz="3300" dirty="0">
                <a:solidFill>
                  <a:srgbClr val="E8B80A"/>
                </a:solidFill>
                <a:ea typeface="+mn-ea"/>
              </a:rPr>
            </a:br>
            <a:br>
              <a:rPr lang="en-GB" sz="3300" dirty="0">
                <a:solidFill>
                  <a:srgbClr val="E8B80A"/>
                </a:solidFill>
                <a:ea typeface="+mn-ea"/>
              </a:rPr>
            </a:br>
            <a:r>
              <a:rPr lang="en-GB" sz="3200" b="1" dirty="0">
                <a:solidFill>
                  <a:schemeClr val="accent5"/>
                </a:solidFill>
                <a:ea typeface="+mn-ea"/>
              </a:rPr>
              <a:t>New Patent File is Born …… </a:t>
            </a:r>
            <a:r>
              <a:rPr lang="en-US" sz="3200" b="1" dirty="0">
                <a:solidFill>
                  <a:schemeClr val="accent5"/>
                </a:solidFill>
                <a:ea typeface="+mn-ea"/>
              </a:rPr>
              <a:t>Administrative Procedures</a:t>
            </a:r>
            <a:br>
              <a:rPr lang="en-US" sz="3200" b="1" dirty="0">
                <a:solidFill>
                  <a:schemeClr val="accent5"/>
                </a:solidFill>
                <a:ea typeface="+mn-ea"/>
              </a:rPr>
            </a:br>
            <a:endParaRPr lang="en-US" sz="3200" b="1" dirty="0">
              <a:solidFill>
                <a:schemeClr val="accent5"/>
              </a:solidFill>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865227456"/>
              </p:ext>
            </p:extLst>
          </p:nvPr>
        </p:nvGraphicFramePr>
        <p:xfrm>
          <a:off x="0" y="1754188"/>
          <a:ext cx="9055100" cy="361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cstate="print">
            <a:extLst>
              <a:ext uri="{28A0092B-C50C-407E-A947-70E740481C1C}">
                <a14:useLocalDpi xmlns:a14="http://schemas.microsoft.com/office/drawing/2010/main" val="0"/>
              </a:ext>
            </a:extLst>
          </a:blip>
          <a:stretch>
            <a:fillRect/>
          </a:stretch>
        </p:blipFill>
        <p:spPr>
          <a:xfrm>
            <a:off x="7705034" y="900032"/>
            <a:ext cx="971677" cy="1339389"/>
          </a:xfrm>
          <a:prstGeom prst="rect">
            <a:avLst/>
          </a:prstGeom>
        </p:spPr>
      </p:pic>
    </p:spTree>
    <p:extLst>
      <p:ext uri="{BB962C8B-B14F-4D97-AF65-F5344CB8AC3E}">
        <p14:creationId xmlns:p14="http://schemas.microsoft.com/office/powerpoint/2010/main" val="80175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prstGeom prst="rect">
            <a:avLst/>
          </a:prstGeom>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4C575F"/>
                </a:solidFill>
              </a:rPr>
              <a:t>Intellectual Property Teaching Kit</a:t>
            </a:r>
            <a:endParaRPr lang="en-GB" dirty="0">
              <a:solidFill>
                <a:srgbClr val="4C575F"/>
              </a:solidFill>
            </a:endParaRPr>
          </a:p>
        </p:txBody>
      </p:sp>
      <p:sp>
        <p:nvSpPr>
          <p:cNvPr id="9218" name="Title 1"/>
          <p:cNvSpPr>
            <a:spLocks noGrp="1"/>
          </p:cNvSpPr>
          <p:nvPr>
            <p:ph type="title" idx="4294967295"/>
          </p:nvPr>
        </p:nvSpPr>
        <p:spPr>
          <a:xfrm>
            <a:off x="838200" y="2209801"/>
            <a:ext cx="7045325" cy="1981200"/>
          </a:xfrm>
        </p:spPr>
        <p:txBody>
          <a:bodyPr>
            <a:normAutofit/>
          </a:bodyPr>
          <a:lstStyle/>
          <a:p>
            <a:pPr eaLnBrk="1" hangingPunct="1"/>
            <a:r>
              <a:rPr lang="en-GB" sz="3200" b="1" dirty="0">
                <a:solidFill>
                  <a:schemeClr val="accent5"/>
                </a:solidFill>
                <a:ea typeface="+mn-ea"/>
              </a:rPr>
              <a:t>MONTHLY PATENT COMMITTEE</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23</a:t>
            </a:fld>
            <a:endParaRPr lang="de-DE" sz="1200" dirty="0">
              <a:solidFill>
                <a:srgbClr val="4C575F"/>
              </a:solidFill>
              <a:latin typeface="Arial" charset="0"/>
              <a:cs typeface="Arial" charset="0"/>
            </a:endParaRPr>
          </a:p>
        </p:txBody>
      </p:sp>
    </p:spTree>
    <p:extLst>
      <p:ext uri="{BB962C8B-B14F-4D97-AF65-F5344CB8AC3E}">
        <p14:creationId xmlns:p14="http://schemas.microsoft.com/office/powerpoint/2010/main" val="337976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p:cNvSpPr>
            <a:spLocks noChangeArrowheads="1"/>
          </p:cNvSpPr>
          <p:nvPr/>
        </p:nvSpPr>
        <p:spPr bwMode="auto">
          <a:xfrm>
            <a:off x="914401" y="3257528"/>
            <a:ext cx="1447800" cy="4001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03" name="Rectangle 15"/>
          <p:cNvSpPr>
            <a:spLocks noChangeArrowheads="1"/>
          </p:cNvSpPr>
          <p:nvPr/>
        </p:nvSpPr>
        <p:spPr bwMode="auto">
          <a:xfrm>
            <a:off x="2590800" y="3257528"/>
            <a:ext cx="1524000" cy="4001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04" name="Rectangle 16"/>
          <p:cNvSpPr>
            <a:spLocks noChangeArrowheads="1"/>
          </p:cNvSpPr>
          <p:nvPr/>
        </p:nvSpPr>
        <p:spPr bwMode="auto">
          <a:xfrm>
            <a:off x="4495801" y="3257528"/>
            <a:ext cx="1600200" cy="5715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05" name="Rectangle 17"/>
          <p:cNvSpPr>
            <a:spLocks noChangeArrowheads="1"/>
          </p:cNvSpPr>
          <p:nvPr/>
        </p:nvSpPr>
        <p:spPr bwMode="auto">
          <a:xfrm>
            <a:off x="7924802" y="3257528"/>
            <a:ext cx="1066800" cy="4001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06" name="Text Box 8"/>
          <p:cNvSpPr txBox="1">
            <a:spLocks noChangeArrowheads="1"/>
          </p:cNvSpPr>
          <p:nvPr/>
        </p:nvSpPr>
        <p:spPr bwMode="auto">
          <a:xfrm>
            <a:off x="990601" y="3257528"/>
            <a:ext cx="1295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algn="ctr" defTabSz="685891" eaLnBrk="0" fontAlgn="base" hangingPunct="0">
              <a:spcBef>
                <a:spcPct val="0"/>
              </a:spcBef>
              <a:spcAft>
                <a:spcPct val="0"/>
              </a:spcAft>
              <a:buNone/>
            </a:pPr>
            <a:r>
              <a:rPr lang="en-US" altLang="en-US" sz="1050" dirty="0">
                <a:solidFill>
                  <a:srgbClr val="000000"/>
                </a:solidFill>
              </a:rPr>
              <a:t>Priority date Time 0</a:t>
            </a:r>
          </a:p>
        </p:txBody>
      </p:sp>
      <p:sp>
        <p:nvSpPr>
          <p:cNvPr id="25607" name="Text Box 9"/>
          <p:cNvSpPr txBox="1">
            <a:spLocks noChangeArrowheads="1"/>
          </p:cNvSpPr>
          <p:nvPr/>
        </p:nvSpPr>
        <p:spPr bwMode="auto">
          <a:xfrm>
            <a:off x="2514602" y="3257528"/>
            <a:ext cx="1676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algn="ctr" defTabSz="685891" eaLnBrk="0" fontAlgn="base" hangingPunct="0">
              <a:spcBef>
                <a:spcPct val="0"/>
              </a:spcBef>
              <a:spcAft>
                <a:spcPct val="0"/>
              </a:spcAft>
              <a:buNone/>
            </a:pPr>
            <a:r>
              <a:rPr lang="en-US" altLang="en-US" sz="1050">
                <a:solidFill>
                  <a:srgbClr val="000000"/>
                </a:solidFill>
              </a:rPr>
              <a:t>Convention date</a:t>
            </a:r>
          </a:p>
          <a:p>
            <a:pPr algn="ctr" defTabSz="685891" eaLnBrk="0" fontAlgn="base" hangingPunct="0">
              <a:spcBef>
                <a:spcPct val="0"/>
              </a:spcBef>
              <a:spcAft>
                <a:spcPct val="0"/>
              </a:spcAft>
              <a:buNone/>
            </a:pPr>
            <a:r>
              <a:rPr lang="en-US" altLang="en-US" sz="1050">
                <a:solidFill>
                  <a:srgbClr val="000000"/>
                </a:solidFill>
              </a:rPr>
              <a:t>12 months</a:t>
            </a:r>
          </a:p>
        </p:txBody>
      </p:sp>
      <p:sp>
        <p:nvSpPr>
          <p:cNvPr id="25608" name="Text Box 10"/>
          <p:cNvSpPr txBox="1">
            <a:spLocks noChangeArrowheads="1"/>
          </p:cNvSpPr>
          <p:nvPr/>
        </p:nvSpPr>
        <p:spPr bwMode="auto">
          <a:xfrm>
            <a:off x="4267201" y="3257528"/>
            <a:ext cx="2057400"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algn="ctr" defTabSz="685891" eaLnBrk="0" fontAlgn="base" hangingPunct="0">
              <a:spcBef>
                <a:spcPct val="0"/>
              </a:spcBef>
              <a:spcAft>
                <a:spcPct val="0"/>
              </a:spcAft>
              <a:buNone/>
            </a:pPr>
            <a:r>
              <a:rPr lang="en-US" altLang="en-US" sz="1050" dirty="0">
                <a:solidFill>
                  <a:srgbClr val="000000"/>
                </a:solidFill>
              </a:rPr>
              <a:t>US patent</a:t>
            </a:r>
          </a:p>
          <a:p>
            <a:pPr algn="ctr" defTabSz="685891" eaLnBrk="0" fontAlgn="base" hangingPunct="0">
              <a:spcBef>
                <a:spcPct val="0"/>
              </a:spcBef>
              <a:spcAft>
                <a:spcPct val="0"/>
              </a:spcAft>
              <a:buNone/>
            </a:pPr>
            <a:r>
              <a:rPr lang="en-US" altLang="en-US" sz="1050" dirty="0">
                <a:solidFill>
                  <a:srgbClr val="000000"/>
                </a:solidFill>
              </a:rPr>
              <a:t>publication date</a:t>
            </a:r>
          </a:p>
          <a:p>
            <a:pPr algn="ctr" defTabSz="685891" eaLnBrk="0" fontAlgn="base" hangingPunct="0">
              <a:spcBef>
                <a:spcPct val="0"/>
              </a:spcBef>
              <a:spcAft>
                <a:spcPct val="0"/>
              </a:spcAft>
              <a:buNone/>
            </a:pPr>
            <a:r>
              <a:rPr lang="en-US" altLang="en-US" sz="1050" dirty="0">
                <a:solidFill>
                  <a:srgbClr val="000000"/>
                </a:solidFill>
              </a:rPr>
              <a:t>18 months</a:t>
            </a:r>
          </a:p>
        </p:txBody>
      </p:sp>
      <p:sp>
        <p:nvSpPr>
          <p:cNvPr id="25609" name="Text Box 11"/>
          <p:cNvSpPr txBox="1">
            <a:spLocks noChangeArrowheads="1"/>
          </p:cNvSpPr>
          <p:nvPr/>
        </p:nvSpPr>
        <p:spPr bwMode="auto">
          <a:xfrm>
            <a:off x="7772401" y="3257528"/>
            <a:ext cx="1371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algn="ctr" defTabSz="685891" eaLnBrk="0" fontAlgn="base" hangingPunct="0">
              <a:spcBef>
                <a:spcPct val="0"/>
              </a:spcBef>
              <a:spcAft>
                <a:spcPct val="0"/>
              </a:spcAft>
              <a:buNone/>
            </a:pPr>
            <a:r>
              <a:rPr lang="en-US" altLang="en-US" sz="1050">
                <a:solidFill>
                  <a:srgbClr val="000000"/>
                </a:solidFill>
              </a:rPr>
              <a:t>Issue date</a:t>
            </a:r>
          </a:p>
          <a:p>
            <a:pPr algn="ctr" defTabSz="685891" eaLnBrk="0" fontAlgn="base" hangingPunct="0">
              <a:spcBef>
                <a:spcPct val="0"/>
              </a:spcBef>
              <a:spcAft>
                <a:spcPct val="0"/>
              </a:spcAft>
              <a:buNone/>
            </a:pPr>
            <a:r>
              <a:rPr lang="en-US" altLang="en-US" sz="1050">
                <a:solidFill>
                  <a:srgbClr val="000000"/>
                </a:solidFill>
              </a:rPr>
              <a:t>Variable</a:t>
            </a:r>
          </a:p>
        </p:txBody>
      </p:sp>
      <p:sp>
        <p:nvSpPr>
          <p:cNvPr id="25610" name="Rectangle 19"/>
          <p:cNvSpPr>
            <a:spLocks noChangeArrowheads="1"/>
          </p:cNvSpPr>
          <p:nvPr/>
        </p:nvSpPr>
        <p:spPr bwMode="auto">
          <a:xfrm>
            <a:off x="914401" y="2228694"/>
            <a:ext cx="1447800" cy="40010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11" name="Rectangle 20"/>
          <p:cNvSpPr>
            <a:spLocks noChangeArrowheads="1"/>
          </p:cNvSpPr>
          <p:nvPr/>
        </p:nvSpPr>
        <p:spPr bwMode="auto">
          <a:xfrm>
            <a:off x="2590800" y="2228694"/>
            <a:ext cx="1524000" cy="40010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12" name="Rectangle 23"/>
          <p:cNvSpPr>
            <a:spLocks noChangeArrowheads="1"/>
          </p:cNvSpPr>
          <p:nvPr/>
        </p:nvSpPr>
        <p:spPr bwMode="auto">
          <a:xfrm>
            <a:off x="4572000" y="2228694"/>
            <a:ext cx="1524000" cy="40010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13" name="AutoShape 29"/>
          <p:cNvSpPr>
            <a:spLocks noChangeArrowheads="1"/>
          </p:cNvSpPr>
          <p:nvPr/>
        </p:nvSpPr>
        <p:spPr bwMode="auto">
          <a:xfrm>
            <a:off x="6324600" y="2057222"/>
            <a:ext cx="762000" cy="685889"/>
          </a:xfrm>
          <a:prstGeom prst="rightArrow">
            <a:avLst>
              <a:gd name="adj1" fmla="val 50000"/>
              <a:gd name="adj2" fmla="val 25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14" name="AutoShape 30"/>
          <p:cNvSpPr>
            <a:spLocks noChangeArrowheads="1"/>
          </p:cNvSpPr>
          <p:nvPr/>
        </p:nvSpPr>
        <p:spPr bwMode="auto">
          <a:xfrm>
            <a:off x="7086601" y="2057222"/>
            <a:ext cx="762000" cy="685889"/>
          </a:xfrm>
          <a:prstGeom prst="rightArrow">
            <a:avLst>
              <a:gd name="adj1" fmla="val 50000"/>
              <a:gd name="adj2" fmla="val 25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5615" name="Rectangle 32"/>
          <p:cNvSpPr>
            <a:spLocks noChangeArrowheads="1"/>
          </p:cNvSpPr>
          <p:nvPr/>
        </p:nvSpPr>
        <p:spPr bwMode="auto">
          <a:xfrm>
            <a:off x="7940676" y="2228694"/>
            <a:ext cx="974725" cy="40010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0"/>
              </a:spcBef>
              <a:spcAft>
                <a:spcPct val="0"/>
              </a:spcAft>
              <a:buNone/>
            </a:pPr>
            <a:endParaRPr lang="en-US" altLang="en-US" sz="1350">
              <a:solidFill>
                <a:srgbClr val="000000"/>
              </a:solidFill>
              <a:latin typeface="Arial" pitchFamily="34" charset="0"/>
            </a:endParaRPr>
          </a:p>
        </p:txBody>
      </p:sp>
      <p:sp>
        <p:nvSpPr>
          <p:cNvPr id="2" name="Slide Number Placeholder 1"/>
          <p:cNvSpPr>
            <a:spLocks noGrp="1"/>
          </p:cNvSpPr>
          <p:nvPr>
            <p:ph type="sldNum" sz="quarter" idx="12"/>
          </p:nvPr>
        </p:nvSpPr>
        <p:spPr/>
        <p:txBody>
          <a:bodyPr/>
          <a:lstStyle/>
          <a:p>
            <a:fld id="{67D48EE5-A06F-4AD5-A45F-4E324C694DF4}" type="slidenum">
              <a:rPr lang="he-IL" smtClean="0"/>
              <a:pPr/>
              <a:t>24</a:t>
            </a:fld>
            <a:endParaRPr lang="he-IL"/>
          </a:p>
        </p:txBody>
      </p:sp>
      <p:sp>
        <p:nvSpPr>
          <p:cNvPr id="25616" name="Rectangle 2"/>
          <p:cNvSpPr>
            <a:spLocks noGrp="1" noChangeArrowheads="1"/>
          </p:cNvSpPr>
          <p:nvPr>
            <p:ph type="title" idx="4294967295"/>
          </p:nvPr>
        </p:nvSpPr>
        <p:spPr>
          <a:xfrm>
            <a:off x="0" y="274638"/>
            <a:ext cx="8229600" cy="575267"/>
          </a:xfrm>
        </p:spPr>
        <p:txBody>
          <a:bodyPr>
            <a:normAutofit fontScale="90000"/>
          </a:bodyPr>
          <a:lstStyle/>
          <a:p>
            <a:br>
              <a:rPr lang="en-US" dirty="0">
                <a:solidFill>
                  <a:srgbClr val="E8B80A"/>
                </a:solidFill>
              </a:rPr>
            </a:br>
            <a:br>
              <a:rPr lang="en-US" dirty="0">
                <a:solidFill>
                  <a:srgbClr val="E8B80A"/>
                </a:solidFill>
              </a:rPr>
            </a:br>
            <a:br>
              <a:rPr lang="en-US" dirty="0">
                <a:solidFill>
                  <a:srgbClr val="E8B80A"/>
                </a:solidFill>
              </a:rPr>
            </a:br>
            <a:r>
              <a:rPr lang="en-US" sz="3600" b="1" dirty="0">
                <a:solidFill>
                  <a:schemeClr val="accent5"/>
                </a:solidFill>
                <a:ea typeface="+mn-ea"/>
              </a:rPr>
              <a:t>MONTHLY PATCOM FOLLOWS THE PATENT</a:t>
            </a:r>
            <a:br>
              <a:rPr lang="en-US" sz="3600" b="1" dirty="0">
                <a:solidFill>
                  <a:schemeClr val="accent5"/>
                </a:solidFill>
                <a:ea typeface="+mn-ea"/>
              </a:rPr>
            </a:br>
            <a:r>
              <a:rPr lang="en-US" altLang="en-US" sz="3600" b="1" dirty="0">
                <a:solidFill>
                  <a:schemeClr val="accent5"/>
                </a:solidFill>
                <a:ea typeface="+mn-ea"/>
              </a:rPr>
              <a:t>APPLICATION AND MAINTENANCE TIME LINE:</a:t>
            </a:r>
          </a:p>
        </p:txBody>
      </p:sp>
      <p:sp>
        <p:nvSpPr>
          <p:cNvPr id="25617" name="Line 4"/>
          <p:cNvSpPr>
            <a:spLocks noChangeShapeType="1"/>
          </p:cNvSpPr>
          <p:nvPr/>
        </p:nvSpPr>
        <p:spPr bwMode="auto">
          <a:xfrm flipV="1">
            <a:off x="1600200" y="2857425"/>
            <a:ext cx="0" cy="342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91" eaLnBrk="0" fontAlgn="base" hangingPunct="0">
              <a:spcBef>
                <a:spcPct val="0"/>
              </a:spcBef>
              <a:spcAft>
                <a:spcPct val="0"/>
              </a:spcAft>
            </a:pPr>
            <a:endParaRPr lang="he-IL" sz="1350">
              <a:solidFill>
                <a:srgbClr val="000000"/>
              </a:solidFill>
              <a:latin typeface="Arial" pitchFamily="34" charset="0"/>
            </a:endParaRPr>
          </a:p>
        </p:txBody>
      </p:sp>
      <p:sp>
        <p:nvSpPr>
          <p:cNvPr id="25618" name="Line 5"/>
          <p:cNvSpPr>
            <a:spLocks noChangeShapeType="1"/>
          </p:cNvSpPr>
          <p:nvPr/>
        </p:nvSpPr>
        <p:spPr bwMode="auto">
          <a:xfrm flipV="1">
            <a:off x="3352800" y="2857425"/>
            <a:ext cx="0" cy="342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91" eaLnBrk="0" fontAlgn="base" hangingPunct="0">
              <a:spcBef>
                <a:spcPct val="0"/>
              </a:spcBef>
              <a:spcAft>
                <a:spcPct val="0"/>
              </a:spcAft>
            </a:pPr>
            <a:endParaRPr lang="he-IL" sz="1350">
              <a:solidFill>
                <a:srgbClr val="000000"/>
              </a:solidFill>
              <a:latin typeface="Arial" pitchFamily="34" charset="0"/>
            </a:endParaRPr>
          </a:p>
        </p:txBody>
      </p:sp>
      <p:sp>
        <p:nvSpPr>
          <p:cNvPr id="25619" name="Line 6"/>
          <p:cNvSpPr>
            <a:spLocks noChangeShapeType="1"/>
          </p:cNvSpPr>
          <p:nvPr/>
        </p:nvSpPr>
        <p:spPr bwMode="auto">
          <a:xfrm flipV="1">
            <a:off x="5257800" y="2857425"/>
            <a:ext cx="0" cy="342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91" eaLnBrk="0" fontAlgn="base" hangingPunct="0">
              <a:spcBef>
                <a:spcPct val="0"/>
              </a:spcBef>
              <a:spcAft>
                <a:spcPct val="0"/>
              </a:spcAft>
            </a:pPr>
            <a:endParaRPr lang="he-IL" sz="1350">
              <a:solidFill>
                <a:srgbClr val="000000"/>
              </a:solidFill>
              <a:latin typeface="Arial" pitchFamily="34" charset="0"/>
            </a:endParaRPr>
          </a:p>
        </p:txBody>
      </p:sp>
      <p:sp>
        <p:nvSpPr>
          <p:cNvPr id="25620" name="Line 7"/>
          <p:cNvSpPr>
            <a:spLocks noChangeShapeType="1"/>
          </p:cNvSpPr>
          <p:nvPr/>
        </p:nvSpPr>
        <p:spPr bwMode="auto">
          <a:xfrm flipV="1">
            <a:off x="8458201" y="2857425"/>
            <a:ext cx="0" cy="342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91" eaLnBrk="0" fontAlgn="base" hangingPunct="0">
              <a:spcBef>
                <a:spcPct val="0"/>
              </a:spcBef>
              <a:spcAft>
                <a:spcPct val="0"/>
              </a:spcAft>
            </a:pPr>
            <a:endParaRPr lang="he-IL" sz="1350">
              <a:solidFill>
                <a:srgbClr val="000000"/>
              </a:solidFill>
              <a:latin typeface="Arial" pitchFamily="34" charset="0"/>
            </a:endParaRPr>
          </a:p>
        </p:txBody>
      </p:sp>
      <p:sp>
        <p:nvSpPr>
          <p:cNvPr id="25621" name="Line 13"/>
          <p:cNvSpPr>
            <a:spLocks noChangeShapeType="1"/>
          </p:cNvSpPr>
          <p:nvPr/>
        </p:nvSpPr>
        <p:spPr bwMode="auto">
          <a:xfrm>
            <a:off x="1600200" y="2743111"/>
            <a:ext cx="7315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91" eaLnBrk="0" fontAlgn="base" hangingPunct="0">
              <a:spcBef>
                <a:spcPct val="0"/>
              </a:spcBef>
              <a:spcAft>
                <a:spcPct val="0"/>
              </a:spcAft>
            </a:pPr>
            <a:endParaRPr lang="he-IL" sz="1350">
              <a:solidFill>
                <a:srgbClr val="000000"/>
              </a:solidFill>
              <a:latin typeface="Arial" pitchFamily="34" charset="0"/>
            </a:endParaRPr>
          </a:p>
        </p:txBody>
      </p:sp>
      <p:sp>
        <p:nvSpPr>
          <p:cNvPr id="25622" name="Text Box 18"/>
          <p:cNvSpPr txBox="1">
            <a:spLocks noChangeArrowheads="1"/>
          </p:cNvSpPr>
          <p:nvPr/>
        </p:nvSpPr>
        <p:spPr bwMode="auto">
          <a:xfrm>
            <a:off x="914401" y="2228694"/>
            <a:ext cx="1447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50000"/>
              </a:spcBef>
              <a:spcAft>
                <a:spcPct val="0"/>
              </a:spcAft>
              <a:buNone/>
            </a:pPr>
            <a:r>
              <a:rPr lang="en-US" altLang="en-US" sz="1050">
                <a:solidFill>
                  <a:srgbClr val="000000"/>
                </a:solidFill>
              </a:rPr>
              <a:t>Provisional Application</a:t>
            </a:r>
          </a:p>
        </p:txBody>
      </p:sp>
      <p:sp>
        <p:nvSpPr>
          <p:cNvPr id="25623" name="Text Box 21"/>
          <p:cNvSpPr txBox="1">
            <a:spLocks noChangeArrowheads="1"/>
          </p:cNvSpPr>
          <p:nvPr/>
        </p:nvSpPr>
        <p:spPr bwMode="auto">
          <a:xfrm>
            <a:off x="2667001" y="2228694"/>
            <a:ext cx="1447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50000"/>
              </a:spcBef>
              <a:spcAft>
                <a:spcPct val="0"/>
              </a:spcAft>
              <a:buNone/>
            </a:pPr>
            <a:r>
              <a:rPr lang="en-US" altLang="en-US" sz="1050" dirty="0">
                <a:solidFill>
                  <a:srgbClr val="000000"/>
                </a:solidFill>
              </a:rPr>
              <a:t>PCT Application</a:t>
            </a:r>
          </a:p>
        </p:txBody>
      </p:sp>
      <p:sp>
        <p:nvSpPr>
          <p:cNvPr id="25624" name="Text Box 24"/>
          <p:cNvSpPr txBox="1">
            <a:spLocks noChangeArrowheads="1"/>
          </p:cNvSpPr>
          <p:nvPr/>
        </p:nvSpPr>
        <p:spPr bwMode="auto">
          <a:xfrm>
            <a:off x="4648201" y="2228694"/>
            <a:ext cx="1447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50000"/>
              </a:spcBef>
              <a:spcAft>
                <a:spcPct val="0"/>
              </a:spcAft>
              <a:buNone/>
            </a:pPr>
            <a:r>
              <a:rPr lang="en-US" altLang="en-US" sz="1050">
                <a:solidFill>
                  <a:srgbClr val="000000"/>
                </a:solidFill>
              </a:rPr>
              <a:t>National Phase Filing</a:t>
            </a:r>
          </a:p>
        </p:txBody>
      </p:sp>
      <p:sp>
        <p:nvSpPr>
          <p:cNvPr id="25625" name="Text Box 25"/>
          <p:cNvSpPr txBox="1">
            <a:spLocks noChangeArrowheads="1"/>
          </p:cNvSpPr>
          <p:nvPr/>
        </p:nvSpPr>
        <p:spPr bwMode="auto">
          <a:xfrm>
            <a:off x="6324601" y="2285851"/>
            <a:ext cx="20574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50000"/>
              </a:spcBef>
              <a:spcAft>
                <a:spcPct val="0"/>
              </a:spcAft>
              <a:buNone/>
            </a:pPr>
            <a:r>
              <a:rPr lang="en-US" altLang="en-US" sz="1050" dirty="0">
                <a:solidFill>
                  <a:srgbClr val="000000"/>
                </a:solidFill>
              </a:rPr>
              <a:t>Office       Actions</a:t>
            </a:r>
          </a:p>
        </p:txBody>
      </p:sp>
      <p:sp>
        <p:nvSpPr>
          <p:cNvPr id="25626" name="Text Box 33"/>
          <p:cNvSpPr txBox="1">
            <a:spLocks noChangeArrowheads="1"/>
          </p:cNvSpPr>
          <p:nvPr/>
        </p:nvSpPr>
        <p:spPr bwMode="auto">
          <a:xfrm>
            <a:off x="8001000" y="2228694"/>
            <a:ext cx="990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1600">
                <a:solidFill>
                  <a:schemeClr val="tx1"/>
                </a:solidFill>
                <a:latin typeface="Verdana" pitchFamily="34" charset="0"/>
              </a:defRPr>
            </a:lvl1pPr>
            <a:lvl2pPr marL="742950" indent="-285750">
              <a:spcBef>
                <a:spcPct val="20000"/>
              </a:spcBef>
              <a:buChar char="•"/>
              <a:defRPr sz="1600">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algn="l" rtl="0" eaLnBrk="0" fontAlgn="base" hangingPunct="0">
              <a:spcBef>
                <a:spcPct val="20000"/>
              </a:spcBef>
              <a:spcAft>
                <a:spcPct val="0"/>
              </a:spcAft>
              <a:buChar char="•"/>
              <a:defRPr sz="1600">
                <a:solidFill>
                  <a:schemeClr val="tx1"/>
                </a:solidFill>
                <a:latin typeface="Verdana" pitchFamily="34" charset="0"/>
              </a:defRPr>
            </a:lvl6pPr>
            <a:lvl7pPr marL="2971800" indent="-228600" algn="l" rtl="0" eaLnBrk="0" fontAlgn="base" hangingPunct="0">
              <a:spcBef>
                <a:spcPct val="20000"/>
              </a:spcBef>
              <a:spcAft>
                <a:spcPct val="0"/>
              </a:spcAft>
              <a:buChar char="•"/>
              <a:defRPr sz="1600">
                <a:solidFill>
                  <a:schemeClr val="tx1"/>
                </a:solidFill>
                <a:latin typeface="Verdana" pitchFamily="34" charset="0"/>
              </a:defRPr>
            </a:lvl7pPr>
            <a:lvl8pPr marL="3429000" indent="-228600" algn="l" rtl="0" eaLnBrk="0" fontAlgn="base" hangingPunct="0">
              <a:spcBef>
                <a:spcPct val="20000"/>
              </a:spcBef>
              <a:spcAft>
                <a:spcPct val="0"/>
              </a:spcAft>
              <a:buChar char="•"/>
              <a:defRPr sz="1600">
                <a:solidFill>
                  <a:schemeClr val="tx1"/>
                </a:solidFill>
                <a:latin typeface="Verdana" pitchFamily="34" charset="0"/>
              </a:defRPr>
            </a:lvl8pPr>
            <a:lvl9pPr marL="3886200" indent="-228600" algn="l" rtl="0" eaLnBrk="0" fontAlgn="base" hangingPunct="0">
              <a:spcBef>
                <a:spcPct val="20000"/>
              </a:spcBef>
              <a:spcAft>
                <a:spcPct val="0"/>
              </a:spcAft>
              <a:buChar char="•"/>
              <a:defRPr sz="1600">
                <a:solidFill>
                  <a:schemeClr val="tx1"/>
                </a:solidFill>
                <a:latin typeface="Verdana" pitchFamily="34" charset="0"/>
              </a:defRPr>
            </a:lvl9pPr>
          </a:lstStyle>
          <a:p>
            <a:pPr defTabSz="685891" fontAlgn="base">
              <a:spcBef>
                <a:spcPct val="50000"/>
              </a:spcBef>
              <a:spcAft>
                <a:spcPct val="0"/>
              </a:spcAft>
              <a:buNone/>
            </a:pPr>
            <a:r>
              <a:rPr lang="en-US" altLang="en-US" sz="1050">
                <a:solidFill>
                  <a:srgbClr val="000000"/>
                </a:solidFill>
              </a:rPr>
              <a:t>Patent Allowed</a:t>
            </a:r>
          </a:p>
        </p:txBody>
      </p:sp>
      <p:sp>
        <p:nvSpPr>
          <p:cNvPr id="3" name="Rectangle 2"/>
          <p:cNvSpPr/>
          <p:nvPr/>
        </p:nvSpPr>
        <p:spPr>
          <a:xfrm>
            <a:off x="914401" y="4318036"/>
            <a:ext cx="6736342" cy="830997"/>
          </a:xfrm>
          <a:prstGeom prst="rect">
            <a:avLst/>
          </a:prstGeom>
        </p:spPr>
        <p:txBody>
          <a:bodyPr wrap="square">
            <a:spAutoFit/>
          </a:bodyPr>
          <a:lstStyle/>
          <a:p>
            <a:pPr algn="ctr" rtl="0"/>
            <a:r>
              <a:rPr lang="en-GB" sz="2400" dirty="0">
                <a:latin typeface="Arial" panose="020B0604020202020204" pitchFamily="34" charset="0"/>
                <a:cs typeface="Arial" panose="020B0604020202020204" pitchFamily="34" charset="0"/>
              </a:rPr>
              <a:t>Patent decisions are mainly driven by Commercial considerations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18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D48EE5-A06F-4AD5-A45F-4E324C694DF4}" type="slidenum">
              <a:rPr lang="he-IL" smtClean="0"/>
              <a:t>25</a:t>
            </a:fld>
            <a:endParaRPr lang="he-IL"/>
          </a:p>
        </p:txBody>
      </p:sp>
      <p:sp>
        <p:nvSpPr>
          <p:cNvPr id="5" name="Title 4"/>
          <p:cNvSpPr>
            <a:spLocks noGrp="1"/>
          </p:cNvSpPr>
          <p:nvPr>
            <p:ph type="title" idx="4294967295"/>
          </p:nvPr>
        </p:nvSpPr>
        <p:spPr>
          <a:xfrm>
            <a:off x="953127" y="381000"/>
            <a:ext cx="6933572" cy="1447800"/>
          </a:xfrm>
        </p:spPr>
        <p:txBody>
          <a:bodyPr>
            <a:normAutofit fontScale="90000"/>
          </a:bodyPr>
          <a:lstStyle/>
          <a:p>
            <a:br>
              <a:rPr lang="en-US" dirty="0"/>
            </a:br>
            <a:r>
              <a:rPr lang="en-US" sz="3600" b="1" dirty="0">
                <a:solidFill>
                  <a:schemeClr val="accent5"/>
                </a:solidFill>
                <a:ea typeface="+mn-ea"/>
              </a:rPr>
              <a:t>New Inventions - Questions to deal with</a:t>
            </a:r>
          </a:p>
        </p:txBody>
      </p:sp>
      <p:sp>
        <p:nvSpPr>
          <p:cNvPr id="9" name="Content Placeholder 2"/>
          <p:cNvSpPr txBox="1">
            <a:spLocks/>
          </p:cNvSpPr>
          <p:nvPr/>
        </p:nvSpPr>
        <p:spPr>
          <a:xfrm>
            <a:off x="953127" y="1977102"/>
            <a:ext cx="6427551" cy="326392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rgbClr val="FF0000"/>
                </a:solidFill>
              </a:rPr>
              <a:t>Is it worth filing – </a:t>
            </a:r>
            <a:r>
              <a:rPr lang="en-US" sz="1500" dirty="0"/>
              <a:t>which problem is solved, how it is solved by others, what is our edge?</a:t>
            </a:r>
          </a:p>
          <a:p>
            <a:r>
              <a:rPr lang="en-US" sz="1500" b="1" dirty="0">
                <a:solidFill>
                  <a:srgbClr val="FF0000"/>
                </a:solidFill>
              </a:rPr>
              <a:t>Can we file – </a:t>
            </a:r>
            <a:r>
              <a:rPr lang="en-US" sz="1500" dirty="0"/>
              <a:t>is it patentable?</a:t>
            </a:r>
          </a:p>
          <a:p>
            <a:r>
              <a:rPr lang="en-US" sz="1500" b="1" dirty="0">
                <a:solidFill>
                  <a:srgbClr val="FF0000"/>
                </a:solidFill>
              </a:rPr>
              <a:t>Shall we file –  </a:t>
            </a:r>
            <a:r>
              <a:rPr lang="en-US" sz="1500" dirty="0"/>
              <a:t>is it enforceable? Can it be easily worked around? Can we commercialize? Are there geographical constrains?</a:t>
            </a:r>
          </a:p>
          <a:p>
            <a:r>
              <a:rPr lang="en-GB" sz="1500" b="1" dirty="0">
                <a:solidFill>
                  <a:srgbClr val="FF0000"/>
                </a:solidFill>
              </a:rPr>
              <a:t>Shall we release?</a:t>
            </a:r>
            <a:endParaRPr lang="en-US" sz="1500" b="1" dirty="0">
              <a:solidFill>
                <a:srgbClr val="FF0000"/>
              </a:solidFill>
            </a:endParaRPr>
          </a:p>
          <a:p>
            <a:r>
              <a:rPr lang="en-US" sz="1500" b="1" dirty="0">
                <a:solidFill>
                  <a:srgbClr val="FF0000"/>
                </a:solidFill>
              </a:rPr>
              <a:t>When to file –  </a:t>
            </a:r>
            <a:r>
              <a:rPr lang="en-US" sz="1500" dirty="0"/>
              <a:t>correct timing, publication by the inventors and consultation with industry players are main triggers ….</a:t>
            </a:r>
          </a:p>
          <a:p>
            <a:r>
              <a:rPr lang="en-US" sz="1500" b="1" dirty="0">
                <a:solidFill>
                  <a:srgbClr val="FF0000"/>
                </a:solidFill>
              </a:rPr>
              <a:t>How to file </a:t>
            </a:r>
            <a:r>
              <a:rPr lang="en-GB" sz="1575" b="1" dirty="0">
                <a:solidFill>
                  <a:srgbClr val="FF0000"/>
                </a:solidFill>
              </a:rPr>
              <a:t>(takes into consideration commercial prospects and time line) – </a:t>
            </a:r>
            <a:r>
              <a:rPr lang="en-GB" sz="1575" dirty="0"/>
              <a:t>US </a:t>
            </a:r>
            <a:r>
              <a:rPr lang="en-GB" sz="1500" dirty="0"/>
              <a:t>provisional or Israeli application; full/semi drafting, </a:t>
            </a:r>
            <a:r>
              <a:rPr lang="en-US" sz="1500" dirty="0"/>
              <a:t>pros and cons …Which patent attorneys firm</a:t>
            </a:r>
          </a:p>
          <a:p>
            <a:r>
              <a:rPr lang="en-GB" sz="1575" b="1" dirty="0">
                <a:solidFill>
                  <a:srgbClr val="FF0000"/>
                </a:solidFill>
              </a:rPr>
              <a:t>Relevant funding schemes to increase value </a:t>
            </a:r>
            <a:r>
              <a:rPr lang="en-GB" sz="1500" dirty="0"/>
              <a:t>– government, industry, Momentum fund, others </a:t>
            </a:r>
            <a:endParaRPr lang="en-US" sz="1500" dirty="0"/>
          </a:p>
          <a:p>
            <a:endParaRPr lang="en-US" sz="1500" dirty="0"/>
          </a:p>
          <a:p>
            <a:pPr marL="0" indent="0">
              <a:buNone/>
            </a:pPr>
            <a:endParaRPr lang="en-US" sz="1500" dirty="0"/>
          </a:p>
        </p:txBody>
      </p:sp>
    </p:spTree>
    <p:extLst>
      <p:ext uri="{BB962C8B-B14F-4D97-AF65-F5344CB8AC3E}">
        <p14:creationId xmlns:p14="http://schemas.microsoft.com/office/powerpoint/2010/main" val="205930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D48EE5-A06F-4AD5-A45F-4E324C694DF4}" type="slidenum">
              <a:rPr lang="he-IL" smtClean="0"/>
              <a:t>26</a:t>
            </a:fld>
            <a:endParaRPr lang="he-IL"/>
          </a:p>
        </p:txBody>
      </p:sp>
      <p:sp>
        <p:nvSpPr>
          <p:cNvPr id="5" name="Title 4"/>
          <p:cNvSpPr>
            <a:spLocks noGrp="1"/>
          </p:cNvSpPr>
          <p:nvPr>
            <p:ph type="title" idx="4294967295"/>
          </p:nvPr>
        </p:nvSpPr>
        <p:spPr>
          <a:xfrm>
            <a:off x="0" y="652463"/>
            <a:ext cx="7886700" cy="1489352"/>
          </a:xfrm>
        </p:spPr>
        <p:txBody>
          <a:bodyPr>
            <a:normAutofit/>
          </a:bodyPr>
          <a:lstStyle/>
          <a:p>
            <a:br>
              <a:rPr lang="en-US" dirty="0"/>
            </a:br>
            <a:endParaRPr lang="en-US" sz="3200" b="1" dirty="0">
              <a:solidFill>
                <a:schemeClr val="accent5"/>
              </a:solidFill>
              <a:ea typeface="+mn-ea"/>
            </a:endParaRPr>
          </a:p>
        </p:txBody>
      </p:sp>
      <p:sp>
        <p:nvSpPr>
          <p:cNvPr id="6" name="Text Placeholder 5"/>
          <p:cNvSpPr>
            <a:spLocks noGrp="1"/>
          </p:cNvSpPr>
          <p:nvPr>
            <p:ph type="body" sz="quarter" idx="4294967295"/>
          </p:nvPr>
        </p:nvSpPr>
        <p:spPr>
          <a:xfrm>
            <a:off x="0" y="857250"/>
            <a:ext cx="9144000" cy="715963"/>
          </a:xfrm>
        </p:spPr>
        <p:txBody>
          <a:bodyPr>
            <a:noAutofit/>
          </a:bodyPr>
          <a:lstStyle/>
          <a:p>
            <a:pPr marL="0" indent="0" algn="ctr">
              <a:buNone/>
            </a:pPr>
            <a:r>
              <a:rPr lang="en-US" sz="3600" b="1" dirty="0">
                <a:solidFill>
                  <a:schemeClr val="accent5"/>
                </a:solidFill>
                <a:latin typeface="+mj-lt"/>
                <a:cs typeface="+mj-cs"/>
              </a:rPr>
              <a:t>Patent Committee on Existing Patent Applications and Patents</a:t>
            </a:r>
          </a:p>
        </p:txBody>
      </p:sp>
      <p:sp>
        <p:nvSpPr>
          <p:cNvPr id="9" name="Content Placeholder 2"/>
          <p:cNvSpPr txBox="1">
            <a:spLocks/>
          </p:cNvSpPr>
          <p:nvPr/>
        </p:nvSpPr>
        <p:spPr>
          <a:xfrm>
            <a:off x="651114" y="2141815"/>
            <a:ext cx="7886537" cy="3263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75" b="1" dirty="0"/>
          </a:p>
          <a:p>
            <a:r>
              <a:rPr lang="en-GB" sz="1500" b="1" dirty="0">
                <a:solidFill>
                  <a:srgbClr val="FF0000"/>
                </a:solidFill>
              </a:rPr>
              <a:t>End of priority – </a:t>
            </a:r>
            <a:r>
              <a:rPr lang="en-GB" sz="1500" dirty="0"/>
              <a:t>PCT or US only or both PCT + US at the same time</a:t>
            </a:r>
          </a:p>
          <a:p>
            <a:r>
              <a:rPr lang="en-GB" sz="1500" b="1" dirty="0">
                <a:solidFill>
                  <a:srgbClr val="FF0000"/>
                </a:solidFill>
              </a:rPr>
              <a:t>National phase – </a:t>
            </a:r>
            <a:r>
              <a:rPr lang="en-GB" sz="1500" dirty="0"/>
              <a:t>in which countries we want to obtain monopoly, based on BD recommendations</a:t>
            </a:r>
          </a:p>
          <a:p>
            <a:pPr lvl="1"/>
            <a:r>
              <a:rPr lang="en-GB" sz="1350" dirty="0"/>
              <a:t>US only? Which technologies?</a:t>
            </a:r>
          </a:p>
          <a:p>
            <a:pPr lvl="1"/>
            <a:r>
              <a:rPr lang="en-GB" sz="1350" dirty="0"/>
              <a:t>US, Europe, China – golden tier?</a:t>
            </a:r>
          </a:p>
          <a:p>
            <a:pPr lvl="1"/>
            <a:r>
              <a:rPr lang="en-GB" sz="1350" dirty="0"/>
              <a:t>For validation in Europe – UK, France, Germany – is this enough?</a:t>
            </a:r>
          </a:p>
          <a:p>
            <a:r>
              <a:rPr lang="en-GB" sz="1500" b="1" dirty="0">
                <a:solidFill>
                  <a:srgbClr val="FF0000"/>
                </a:solidFill>
              </a:rPr>
              <a:t>Renewals – </a:t>
            </a:r>
            <a:r>
              <a:rPr lang="en-GB" sz="1350" dirty="0"/>
              <a:t>in Europe every year, in US every 4 years after grant; etc.</a:t>
            </a:r>
          </a:p>
          <a:p>
            <a:r>
              <a:rPr lang="en-GB" sz="1500" b="1" dirty="0">
                <a:solidFill>
                  <a:srgbClr val="FF0000"/>
                </a:solidFill>
              </a:rPr>
              <a:t>Release of non-commercialized IP – </a:t>
            </a:r>
            <a:r>
              <a:rPr lang="en-GB" sz="1500" dirty="0"/>
              <a:t>after how many years? Life Sciences and medicine-related IP take much more time to commercialize than Exact Sciences and Engineering-related IP</a:t>
            </a:r>
            <a:endParaRPr lang="he-IL" sz="1500" dirty="0"/>
          </a:p>
          <a:p>
            <a:pPr marL="0" indent="0">
              <a:buNone/>
            </a:pPr>
            <a:endParaRPr lang="en-GB"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49646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D48EE5-A06F-4AD5-A45F-4E324C694DF4}" type="slidenum">
              <a:rPr lang="he-IL" smtClean="0"/>
              <a:t>27</a:t>
            </a:fld>
            <a:endParaRPr lang="he-IL"/>
          </a:p>
        </p:txBody>
      </p:sp>
      <p:sp>
        <p:nvSpPr>
          <p:cNvPr id="2" name="Title 1"/>
          <p:cNvSpPr>
            <a:spLocks noGrp="1"/>
          </p:cNvSpPr>
          <p:nvPr>
            <p:ph type="title" idx="4294967295"/>
          </p:nvPr>
        </p:nvSpPr>
        <p:spPr>
          <a:xfrm>
            <a:off x="0" y="1130300"/>
            <a:ext cx="7886700" cy="839788"/>
          </a:xfrm>
        </p:spPr>
        <p:txBody>
          <a:bodyPr>
            <a:noAutofit/>
          </a:bodyPr>
          <a:lstStyle/>
          <a:p>
            <a:r>
              <a:rPr lang="en-US" sz="2800" b="1" dirty="0">
                <a:solidFill>
                  <a:schemeClr val="accent5"/>
                </a:solidFill>
                <a:ea typeface="+mn-ea"/>
              </a:rPr>
              <a:t>REMEMBER - PATENTABLE SUBJECT MATTER MAY DIFFER FROM COUNTRY TO COUNTRY*</a:t>
            </a:r>
            <a:br>
              <a:rPr lang="en-US" dirty="0">
                <a:solidFill>
                  <a:srgbClr val="E8B80A"/>
                </a:solidFill>
              </a:rPr>
            </a:br>
            <a:endParaRPr lang="en-US" dirty="0">
              <a:solidFill>
                <a:srgbClr val="E8B80A"/>
              </a:solidFill>
            </a:endParaRPr>
          </a:p>
        </p:txBody>
      </p:sp>
      <p:sp>
        <p:nvSpPr>
          <p:cNvPr id="3" name="Content Placeholder 2"/>
          <p:cNvSpPr>
            <a:spLocks noGrp="1"/>
          </p:cNvSpPr>
          <p:nvPr>
            <p:ph idx="4294967295"/>
          </p:nvPr>
        </p:nvSpPr>
        <p:spPr>
          <a:xfrm>
            <a:off x="0" y="1862138"/>
            <a:ext cx="8534400" cy="3762375"/>
          </a:xfrm>
        </p:spPr>
        <p:txBody>
          <a:bodyPr>
            <a:normAutofit fontScale="25000" lnSpcReduction="20000"/>
          </a:bodyPr>
          <a:lstStyle/>
          <a:p>
            <a:r>
              <a:rPr lang="en-US" sz="6400" b="1" dirty="0"/>
              <a:t>Methods of Treating Humans</a:t>
            </a:r>
          </a:p>
          <a:p>
            <a:pPr lvl="1"/>
            <a:r>
              <a:rPr lang="en-US" sz="4201" dirty="0"/>
              <a:t>Eligible in US, Australia, Russia</a:t>
            </a:r>
          </a:p>
          <a:p>
            <a:pPr lvl="1"/>
            <a:r>
              <a:rPr lang="en-US" sz="4201" dirty="0"/>
              <a:t>Ineligible in Europe, Israel, Japan, etc., unless  when drafted as second medical “Swiss-style type”</a:t>
            </a:r>
          </a:p>
          <a:p>
            <a:r>
              <a:rPr lang="en-US" sz="4201" dirty="0"/>
              <a:t>     </a:t>
            </a:r>
            <a:br>
              <a:rPr lang="en-US" sz="6400" dirty="0"/>
            </a:br>
            <a:r>
              <a:rPr lang="en-US" sz="6400" b="1" dirty="0"/>
              <a:t>Diagnostic Methods performed on humans</a:t>
            </a:r>
          </a:p>
          <a:p>
            <a:pPr lvl="1"/>
            <a:r>
              <a:rPr lang="en-US" sz="4201" dirty="0"/>
              <a:t>Eligible subject matter in Australia, Russia, Japan</a:t>
            </a:r>
          </a:p>
          <a:p>
            <a:pPr lvl="1"/>
            <a:r>
              <a:rPr lang="en-US" sz="4201" dirty="0"/>
              <a:t>Ineligible subject matter in India, Europe (unless tests performed on samples obtained from a human body), China, US (unless recites also an administration step)</a:t>
            </a:r>
            <a:br>
              <a:rPr lang="en-US" sz="4201" dirty="0"/>
            </a:br>
            <a:endParaRPr lang="en-US" sz="4201" dirty="0"/>
          </a:p>
          <a:p>
            <a:r>
              <a:rPr lang="en-US" sz="6400" b="1" dirty="0"/>
              <a:t>Plants and Animals</a:t>
            </a:r>
          </a:p>
          <a:p>
            <a:pPr lvl="1"/>
            <a:r>
              <a:rPr lang="en-US" sz="4201" dirty="0"/>
              <a:t>Eligible subject matter in Australia and Japan </a:t>
            </a:r>
          </a:p>
          <a:p>
            <a:pPr lvl="1"/>
            <a:r>
              <a:rPr lang="en-US" sz="4201" dirty="0"/>
              <a:t>Ineligible subject matter in US (unless non-naturally occurring), Europe, Canada, China, South Korea, India, Russia</a:t>
            </a:r>
          </a:p>
          <a:p>
            <a:r>
              <a:rPr lang="en-US" sz="6400" b="1" dirty="0"/>
              <a:t>Software</a:t>
            </a:r>
          </a:p>
          <a:p>
            <a:pPr lvl="1"/>
            <a:r>
              <a:rPr lang="en-US" sz="4400" dirty="0"/>
              <a:t>Patent ineligible subject </a:t>
            </a:r>
            <a:r>
              <a:rPr lang="en-US" sz="4201" dirty="0"/>
              <a:t>matter in Russia, Argentina, Brazil (copyrightable protection allowed), China (except for computer-related inventions, which recite a computer program as part of an apparatus)</a:t>
            </a:r>
          </a:p>
          <a:p>
            <a:pPr lvl="1"/>
            <a:r>
              <a:rPr lang="en-US" sz="4201" dirty="0"/>
              <a:t>Eligible subject matter in Canada, Australia, US (claims directed to an improvement in the way computers operate or define a technical innovation), Japan, Europe and South Korea (as combination of software and hardware that has new technical aspects), India (Indian examiners are allowing descriptions of technical solutions in the form of programs to be patented)</a:t>
            </a:r>
          </a:p>
          <a:p>
            <a:r>
              <a:rPr lang="en-US" sz="4201" dirty="0"/>
              <a:t> </a:t>
            </a:r>
            <a:br>
              <a:rPr lang="en-US" sz="5600" dirty="0"/>
            </a:br>
            <a:r>
              <a:rPr lang="en-US" sz="6400" b="1" dirty="0"/>
              <a:t>Business Methods</a:t>
            </a:r>
          </a:p>
          <a:p>
            <a:pPr lvl="1"/>
            <a:r>
              <a:rPr lang="en-US" sz="4201" dirty="0"/>
              <a:t>Ineligible subject matter in Europe, Japan, Russia, US, CN (unless they recite physical technical features)</a:t>
            </a:r>
          </a:p>
          <a:p>
            <a:pPr lvl="1"/>
            <a:r>
              <a:rPr lang="en-US" sz="4201" dirty="0"/>
              <a:t>Eligible subject matter in Canada, Australia, and South Korea (if presented as a specific technology in combination with computer technology)</a:t>
            </a:r>
          </a:p>
          <a:p>
            <a:pPr marL="0" indent="0">
              <a:buNone/>
            </a:pPr>
            <a:endParaRPr lang="en-US" sz="4201" dirty="0">
              <a:solidFill>
                <a:srgbClr val="FF0000"/>
              </a:solidFill>
            </a:endParaRPr>
          </a:p>
          <a:p>
            <a:pPr marL="0" indent="0">
              <a:buNone/>
            </a:pPr>
            <a:r>
              <a:rPr lang="en-US" sz="4201" dirty="0">
                <a:solidFill>
                  <a:srgbClr val="FF0000"/>
                </a:solidFill>
              </a:rPr>
              <a:t>	*The information should not be construed as a legal opinion or as legal advice! Always consult a patent attorney.</a:t>
            </a:r>
            <a:br>
              <a:rPr lang="en-US" sz="4201" dirty="0">
                <a:solidFill>
                  <a:srgbClr val="FF0000"/>
                </a:solidFill>
              </a:rPr>
            </a:br>
            <a:endParaRPr lang="en-US" sz="4201" dirty="0">
              <a:solidFill>
                <a:srgbClr val="FF0000"/>
              </a:solidFill>
            </a:endParaRPr>
          </a:p>
          <a:p>
            <a:endParaRPr lang="en-US" dirty="0"/>
          </a:p>
        </p:txBody>
      </p:sp>
    </p:spTree>
    <p:extLst>
      <p:ext uri="{BB962C8B-B14F-4D97-AF65-F5344CB8AC3E}">
        <p14:creationId xmlns:p14="http://schemas.microsoft.com/office/powerpoint/2010/main" val="207336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374A1-2132-47E3-8656-7553B1E9CA58}" type="slidenum">
              <a:rPr lang="he-IL" smtClean="0"/>
              <a:pPr/>
              <a:t>28</a:t>
            </a:fld>
            <a:endParaRPr lang="he-IL" dirty="0"/>
          </a:p>
        </p:txBody>
      </p:sp>
      <p:sp>
        <p:nvSpPr>
          <p:cNvPr id="2" name="Title 1"/>
          <p:cNvSpPr>
            <a:spLocks noGrp="1"/>
          </p:cNvSpPr>
          <p:nvPr>
            <p:ph type="title" idx="4294967295"/>
          </p:nvPr>
        </p:nvSpPr>
        <p:spPr>
          <a:xfrm>
            <a:off x="0" y="274638"/>
            <a:ext cx="8229600" cy="1325562"/>
          </a:xfrm>
        </p:spPr>
        <p:txBody>
          <a:bodyPr>
            <a:noAutofit/>
          </a:bodyPr>
          <a:lstStyle/>
          <a:p>
            <a:br>
              <a:rPr lang="en-US" sz="3300" dirty="0">
                <a:solidFill>
                  <a:srgbClr val="E8B80A"/>
                </a:solidFill>
              </a:rPr>
            </a:br>
            <a:br>
              <a:rPr lang="en-US" sz="3300" dirty="0">
                <a:solidFill>
                  <a:srgbClr val="E8B80A"/>
                </a:solidFill>
              </a:rPr>
            </a:br>
            <a:r>
              <a:rPr lang="en-US" sz="3200" b="1" dirty="0">
                <a:solidFill>
                  <a:schemeClr val="accent5"/>
                </a:solidFill>
                <a:ea typeface="+mn-ea"/>
              </a:rPr>
              <a:t>Activities Following the  </a:t>
            </a:r>
            <a:r>
              <a:rPr lang="en-US" sz="3200" b="1" dirty="0" err="1">
                <a:solidFill>
                  <a:schemeClr val="accent5"/>
                </a:solidFill>
                <a:ea typeface="+mn-ea"/>
              </a:rPr>
              <a:t>PatCom</a:t>
            </a:r>
            <a:r>
              <a:rPr lang="en-US" sz="3200" b="1" dirty="0">
                <a:solidFill>
                  <a:schemeClr val="accent5"/>
                </a:solidFill>
                <a:ea typeface="+mn-ea"/>
              </a:rPr>
              <a:t> Decisions</a:t>
            </a:r>
            <a:br>
              <a:rPr lang="en-US" sz="2800" b="1" dirty="0">
                <a:solidFill>
                  <a:schemeClr val="accent5"/>
                </a:solidFill>
                <a:ea typeface="+mn-ea"/>
              </a:rPr>
            </a:br>
            <a:endParaRPr lang="he-IL" sz="2800" b="1" dirty="0">
              <a:solidFill>
                <a:schemeClr val="accent5"/>
              </a:solidFill>
              <a:ea typeface="+mn-ea"/>
            </a:endParaRPr>
          </a:p>
        </p:txBody>
      </p:sp>
      <p:sp>
        <p:nvSpPr>
          <p:cNvPr id="3" name="Content Placeholder 2"/>
          <p:cNvSpPr>
            <a:spLocks noGrp="1"/>
          </p:cNvSpPr>
          <p:nvPr>
            <p:ph idx="4294967295"/>
          </p:nvPr>
        </p:nvSpPr>
        <p:spPr>
          <a:xfrm>
            <a:off x="0" y="1600200"/>
            <a:ext cx="8229600" cy="4525963"/>
          </a:xfrm>
        </p:spPr>
        <p:txBody>
          <a:bodyPr>
            <a:normAutofit fontScale="62500" lnSpcReduction="20000"/>
          </a:bodyPr>
          <a:lstStyle/>
          <a:p>
            <a:endParaRPr lang="en-US" dirty="0"/>
          </a:p>
          <a:p>
            <a:pPr lvl="1"/>
            <a:r>
              <a:rPr lang="en-US" dirty="0"/>
              <a:t>Patent attorneys are assigned to each new case </a:t>
            </a:r>
          </a:p>
          <a:p>
            <a:pPr lvl="1"/>
            <a:r>
              <a:rPr lang="en-US" dirty="0"/>
              <a:t>Supervise the drafting of new patent applications</a:t>
            </a:r>
          </a:p>
          <a:p>
            <a:pPr lvl="1"/>
            <a:r>
              <a:rPr lang="en-GB" dirty="0"/>
              <a:t>Dictate claims strategy according to commercial prospects, research maturity, funding, publication plans</a:t>
            </a:r>
          </a:p>
          <a:p>
            <a:pPr lvl="2"/>
            <a:r>
              <a:rPr lang="en-US" dirty="0"/>
              <a:t>The broader the patent claims, the more valuable is the patent?</a:t>
            </a:r>
          </a:p>
          <a:p>
            <a:pPr lvl="3">
              <a:buFont typeface="Wingdings" panose="05000000000000000000" pitchFamily="2" charset="2"/>
              <a:buChar char="q"/>
            </a:pPr>
            <a:r>
              <a:rPr lang="en-GB" dirty="0"/>
              <a:t>Sometimes YES – example on delivery system for drugs </a:t>
            </a:r>
          </a:p>
          <a:p>
            <a:pPr lvl="3">
              <a:buFont typeface="Wingdings" panose="05000000000000000000" pitchFamily="2" charset="2"/>
              <a:buChar char="q"/>
            </a:pPr>
            <a:r>
              <a:rPr lang="en-GB" dirty="0"/>
              <a:t>Sometimes NO – biological glue example</a:t>
            </a:r>
            <a:endParaRPr lang="en-US" dirty="0"/>
          </a:p>
          <a:p>
            <a:pPr lvl="1"/>
            <a:r>
              <a:rPr lang="en-GB" dirty="0"/>
              <a:t>Proactive Prosecution in e.g. US and EP</a:t>
            </a:r>
          </a:p>
          <a:p>
            <a:pPr lvl="1"/>
            <a:r>
              <a:rPr lang="en-GB" dirty="0"/>
              <a:t>All Patent decisions must be aligned with the business</a:t>
            </a:r>
          </a:p>
          <a:p>
            <a:pPr lvl="2"/>
            <a:r>
              <a:rPr lang="en-GB" dirty="0"/>
              <a:t>When and where to file</a:t>
            </a:r>
          </a:p>
          <a:p>
            <a:pPr lvl="2"/>
            <a:r>
              <a:rPr lang="en-GB" dirty="0"/>
              <a:t>Submit response to PCT Written Opinion – Yes/No</a:t>
            </a:r>
          </a:p>
          <a:p>
            <a:pPr lvl="2"/>
            <a:r>
              <a:rPr lang="en-GB" dirty="0"/>
              <a:t>At Restriction Requirement Office Action – what subject matter to elect</a:t>
            </a:r>
          </a:p>
          <a:p>
            <a:pPr lvl="2"/>
            <a:r>
              <a:rPr lang="en-GB" dirty="0"/>
              <a:t>At grant – whether to file a divisional or continuation</a:t>
            </a:r>
          </a:p>
          <a:p>
            <a:pPr lvl="1"/>
            <a:r>
              <a:rPr lang="en-GB" dirty="0"/>
              <a:t>Sign Inter Institutional Agreements (IIA) in joint Inventions </a:t>
            </a:r>
          </a:p>
          <a:p>
            <a:pPr lvl="2"/>
            <a:r>
              <a:rPr lang="en-GB" dirty="0"/>
              <a:t>Do we file if the patent is joint with a “real”  company? e.g. joint with Facebook, Google, IBM</a:t>
            </a:r>
            <a:endParaRPr lang="en-US" dirty="0"/>
          </a:p>
          <a:p>
            <a:pPr marL="342946" lvl="1" indent="0">
              <a:buNone/>
            </a:pPr>
            <a:endParaRPr lang="en-GB" dirty="0"/>
          </a:p>
        </p:txBody>
      </p:sp>
    </p:spTree>
    <p:extLst>
      <p:ext uri="{BB962C8B-B14F-4D97-AF65-F5344CB8AC3E}">
        <p14:creationId xmlns:p14="http://schemas.microsoft.com/office/powerpoint/2010/main" val="3228789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searchers coo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836375"/>
            <a:ext cx="8229600" cy="45725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3699065"/>
            <a:ext cx="9144000" cy="1620391"/>
          </a:xfrm>
          <a:prstGeom prst="rect">
            <a:avLst/>
          </a:prstGeom>
          <a:solidFill>
            <a:srgbClr val="FFFFFF">
              <a:alpha val="4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915BC413-7E99-4ACB-B45A-2066C78CC543}" type="slidenum">
              <a:rPr lang="en-US" smtClean="0"/>
              <a:pPr/>
              <a:t>29</a:t>
            </a:fld>
            <a:endParaRPr lang="en-US"/>
          </a:p>
        </p:txBody>
      </p:sp>
      <p:sp>
        <p:nvSpPr>
          <p:cNvPr id="2" name="Title 1"/>
          <p:cNvSpPr>
            <a:spLocks noGrp="1"/>
          </p:cNvSpPr>
          <p:nvPr>
            <p:ph type="title" idx="4294967295"/>
          </p:nvPr>
        </p:nvSpPr>
        <p:spPr>
          <a:xfrm>
            <a:off x="0" y="3390900"/>
            <a:ext cx="7886700" cy="993775"/>
          </a:xfrm>
        </p:spPr>
        <p:txBody>
          <a:bodyPr>
            <a:normAutofit fontScale="90000"/>
          </a:bodyPr>
          <a:lstStyle/>
          <a:p>
            <a:r>
              <a:rPr lang="en-US" dirty="0"/>
              <a:t>JOINT INVENTIONS -  IIAs between Institutions</a:t>
            </a:r>
          </a:p>
        </p:txBody>
      </p:sp>
    </p:spTree>
    <p:extLst>
      <p:ext uri="{BB962C8B-B14F-4D97-AF65-F5344CB8AC3E}">
        <p14:creationId xmlns:p14="http://schemas.microsoft.com/office/powerpoint/2010/main" val="7146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chemeClr val="accent5"/>
                </a:solidFill>
                <a:ea typeface="+mn-ea"/>
              </a:rPr>
              <a:t>A few words about myself</a:t>
            </a:r>
            <a:endParaRPr lang="he-IL" sz="4500" b="1" dirty="0">
              <a:solidFill>
                <a:schemeClr val="accent5"/>
              </a:solidFill>
              <a:ea typeface="+mn-ea"/>
            </a:endParaRP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Owner of </a:t>
            </a:r>
            <a:r>
              <a:rPr lang="en-US" sz="4000" b="1" dirty="0">
                <a:solidFill>
                  <a:schemeClr val="accent5"/>
                </a:solidFill>
                <a:latin typeface="+mj-lt"/>
                <a:cs typeface="+mj-cs"/>
              </a:rPr>
              <a:t>WIPA </a:t>
            </a:r>
            <a:r>
              <a:rPr lang="en-US" dirty="0"/>
              <a:t>– </a:t>
            </a:r>
            <a:r>
              <a:rPr lang="en-US" sz="4000" b="1" dirty="0">
                <a:solidFill>
                  <a:schemeClr val="accent5"/>
                </a:solidFill>
                <a:latin typeface="+mj-lt"/>
                <a:cs typeface="+mj-cs"/>
              </a:rPr>
              <a:t>W</a:t>
            </a:r>
            <a:r>
              <a:rPr lang="en-US" dirty="0"/>
              <a:t>holistic </a:t>
            </a:r>
            <a:r>
              <a:rPr lang="en-US" sz="4000" b="1" dirty="0">
                <a:solidFill>
                  <a:schemeClr val="accent5"/>
                </a:solidFill>
                <a:latin typeface="+mj-lt"/>
                <a:cs typeface="+mj-cs"/>
              </a:rPr>
              <a:t>IP A</a:t>
            </a:r>
            <a:r>
              <a:rPr lang="en-US" dirty="0"/>
              <a:t>pproach</a:t>
            </a:r>
          </a:p>
          <a:p>
            <a:r>
              <a:rPr lang="en-US" dirty="0"/>
              <a:t>Head of the IP department at T3, the Technion Tech Transfer Office </a:t>
            </a:r>
          </a:p>
          <a:p>
            <a:r>
              <a:rPr lang="en-US" dirty="0"/>
              <a:t>Listed by IAM Strategy 300 –Leading IP Strategist in 2017 - 2019 </a:t>
            </a:r>
          </a:p>
          <a:p>
            <a:r>
              <a:rPr lang="en-US" dirty="0"/>
              <a:t>Israeli Patent Attorney since 1998</a:t>
            </a:r>
          </a:p>
          <a:p>
            <a:r>
              <a:rPr lang="en-US" dirty="0"/>
              <a:t>Examiner of patent attorney candidates at the IL PTO</a:t>
            </a:r>
          </a:p>
          <a:p>
            <a:r>
              <a:rPr lang="en-GB" dirty="0"/>
              <a:t>Reviewer of ERC POC grants under Horizon 2020</a:t>
            </a:r>
          </a:p>
          <a:p>
            <a:r>
              <a:rPr lang="en-GB" dirty="0"/>
              <a:t>IP Consultant for Investment Funds e.g. Momentum Fund, </a:t>
            </a:r>
            <a:r>
              <a:rPr lang="en-GB" dirty="0" err="1"/>
              <a:t>UniFund</a:t>
            </a:r>
            <a:r>
              <a:rPr lang="en-GB" dirty="0"/>
              <a:t>, La </a:t>
            </a:r>
            <a:r>
              <a:rPr lang="en-GB" dirty="0" err="1"/>
              <a:t>Caixa</a:t>
            </a:r>
            <a:r>
              <a:rPr lang="en-GB" dirty="0"/>
              <a:t> fund</a:t>
            </a:r>
          </a:p>
          <a:p>
            <a:r>
              <a:rPr lang="en-GB" dirty="0"/>
              <a:t>IP Consultant for </a:t>
            </a:r>
            <a:r>
              <a:rPr lang="en-GB" dirty="0" err="1"/>
              <a:t>Kornit</a:t>
            </a:r>
            <a:r>
              <a:rPr lang="en-GB" dirty="0"/>
              <a:t> </a:t>
            </a:r>
            <a:r>
              <a:rPr lang="en-US" dirty="0"/>
              <a:t>Digital (Nasdaq: KRNT), a worldwide market leader in digital textile printing</a:t>
            </a:r>
          </a:p>
          <a:p>
            <a:r>
              <a:rPr lang="en-US" dirty="0"/>
              <a:t>PhD in Chemistry from the Tel Aviv University</a:t>
            </a:r>
          </a:p>
          <a:p>
            <a:pPr marL="0" indent="0">
              <a:buNone/>
            </a:pPr>
            <a:endParaRPr lang="en-US" dirty="0"/>
          </a:p>
          <a:p>
            <a:endParaRPr lang="he-IL" dirty="0"/>
          </a:p>
        </p:txBody>
      </p:sp>
      <p:sp>
        <p:nvSpPr>
          <p:cNvPr id="4" name="Slide Number Placeholder 3"/>
          <p:cNvSpPr>
            <a:spLocks noGrp="1"/>
          </p:cNvSpPr>
          <p:nvPr>
            <p:ph type="sldNum" sz="quarter" idx="12"/>
          </p:nvPr>
        </p:nvSpPr>
        <p:spPr/>
        <p:txBody>
          <a:bodyPr/>
          <a:lstStyle/>
          <a:p>
            <a:fld id="{67D48EE5-A06F-4AD5-A45F-4E324C694DF4}" type="slidenum">
              <a:rPr lang="he-IL" smtClean="0"/>
              <a:pPr/>
              <a:t>3</a:t>
            </a:fld>
            <a:endParaRPr lang="he-IL"/>
          </a:p>
        </p:txBody>
      </p:sp>
    </p:spTree>
    <p:extLst>
      <p:ext uri="{BB962C8B-B14F-4D97-AF65-F5344CB8AC3E}">
        <p14:creationId xmlns:p14="http://schemas.microsoft.com/office/powerpoint/2010/main" val="3213444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researchers cooperation"/>
          <p:cNvPicPr>
            <a:picLocks noChangeAspect="1" noChangeArrowheads="1"/>
          </p:cNvPicPr>
          <p:nvPr/>
        </p:nvPicPr>
        <p:blipFill rotWithShape="1">
          <a:blip r:embed="rId2">
            <a:extLst>
              <a:ext uri="{28A0092B-C50C-407E-A947-70E740481C1C}">
                <a14:useLocalDpi xmlns:a14="http://schemas.microsoft.com/office/drawing/2010/main" val="0"/>
              </a:ext>
            </a:extLst>
          </a:blip>
          <a:srcRect t="81505"/>
          <a:stretch/>
        </p:blipFill>
        <p:spPr bwMode="auto">
          <a:xfrm>
            <a:off x="0" y="4563274"/>
            <a:ext cx="9145191" cy="8456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15BC413-7E99-4ACB-B45A-2066C78CC543}" type="slidenum">
              <a:rPr lang="en-US" smtClean="0"/>
              <a:pPr/>
              <a:t>30</a:t>
            </a:fld>
            <a:endParaRPr lang="en-US"/>
          </a:p>
        </p:txBody>
      </p:sp>
      <p:sp>
        <p:nvSpPr>
          <p:cNvPr id="2" name="Title 1"/>
          <p:cNvSpPr>
            <a:spLocks noGrp="1"/>
          </p:cNvSpPr>
          <p:nvPr>
            <p:ph type="title" idx="4294967295"/>
          </p:nvPr>
        </p:nvSpPr>
        <p:spPr>
          <a:xfrm>
            <a:off x="0" y="274638"/>
            <a:ext cx="8229600" cy="1143000"/>
          </a:xfrm>
        </p:spPr>
        <p:txBody>
          <a:bodyPr>
            <a:normAutofit fontScale="90000"/>
          </a:bodyPr>
          <a:lstStyle/>
          <a:p>
            <a:br>
              <a:rPr lang="en-US" sz="4051" dirty="0">
                <a:solidFill>
                  <a:srgbClr val="E8B80A"/>
                </a:solidFill>
                <a:ea typeface="+mn-ea"/>
              </a:rPr>
            </a:br>
            <a:r>
              <a:rPr lang="en-US" sz="3600" b="1" dirty="0">
                <a:solidFill>
                  <a:schemeClr val="accent5"/>
                </a:solidFill>
                <a:ea typeface="+mn-ea"/>
              </a:rPr>
              <a:t>Important Elements of IIAs</a:t>
            </a:r>
          </a:p>
        </p:txBody>
      </p:sp>
      <p:sp>
        <p:nvSpPr>
          <p:cNvPr id="7" name="Content Placeholder 6"/>
          <p:cNvSpPr>
            <a:spLocks noGrp="1"/>
          </p:cNvSpPr>
          <p:nvPr>
            <p:ph idx="4294967295"/>
          </p:nvPr>
        </p:nvSpPr>
        <p:spPr>
          <a:xfrm>
            <a:off x="609600" y="1463040"/>
            <a:ext cx="7620000" cy="4663123"/>
          </a:xfrm>
        </p:spPr>
        <p:txBody>
          <a:bodyPr/>
          <a:lstStyle/>
          <a:p>
            <a:r>
              <a:rPr lang="en-US" sz="2000" dirty="0"/>
              <a:t>Who leads?</a:t>
            </a:r>
          </a:p>
          <a:p>
            <a:pPr lvl="1"/>
            <a:r>
              <a:rPr lang="en-US" sz="2000" dirty="0"/>
              <a:t>Usually the one with the bigger part, but not necessarily so</a:t>
            </a:r>
          </a:p>
          <a:p>
            <a:pPr lvl="1"/>
            <a:r>
              <a:rPr lang="en-US" sz="2000" dirty="0"/>
              <a:t>The one that has a clear advantage in the management and commercialization of the patent (tasks may be split)</a:t>
            </a:r>
          </a:p>
          <a:p>
            <a:endParaRPr lang="en-US" sz="1800" dirty="0"/>
          </a:p>
          <a:p>
            <a:r>
              <a:rPr lang="en-US" sz="2000" dirty="0"/>
              <a:t>Administration fees for leading party?</a:t>
            </a:r>
          </a:p>
          <a:p>
            <a:endParaRPr lang="en-US" sz="2000" dirty="0"/>
          </a:p>
          <a:p>
            <a:r>
              <a:rPr lang="en-US" sz="2000" dirty="0"/>
              <a:t>Mechanisms for easy decision making during the patent and commercialization processes</a:t>
            </a:r>
          </a:p>
          <a:p>
            <a:endParaRPr lang="en-US" sz="1800" dirty="0"/>
          </a:p>
          <a:p>
            <a:endParaRPr lang="en-US" dirty="0"/>
          </a:p>
        </p:txBody>
      </p:sp>
    </p:spTree>
    <p:extLst>
      <p:ext uri="{BB962C8B-B14F-4D97-AF65-F5344CB8AC3E}">
        <p14:creationId xmlns:p14="http://schemas.microsoft.com/office/powerpoint/2010/main" val="36227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bwMode="auto">
          <a:prstGeom prst="rect">
            <a:avLst/>
          </a:prstGeom>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srgbClr val="4C575F"/>
                </a:solidFill>
              </a:rPr>
              <a:t>Intellectual Property Teaching Kit</a:t>
            </a:r>
            <a:endParaRPr lang="en-GB" dirty="0">
              <a:solidFill>
                <a:srgbClr val="4C575F"/>
              </a:solidFill>
            </a:endParaRPr>
          </a:p>
        </p:txBody>
      </p:sp>
      <p:sp>
        <p:nvSpPr>
          <p:cNvPr id="9218" name="Title 1"/>
          <p:cNvSpPr>
            <a:spLocks noGrp="1"/>
          </p:cNvSpPr>
          <p:nvPr>
            <p:ph type="title" idx="4294967295"/>
          </p:nvPr>
        </p:nvSpPr>
        <p:spPr>
          <a:xfrm>
            <a:off x="838200" y="2209801"/>
            <a:ext cx="7045325" cy="1981200"/>
          </a:xfrm>
        </p:spPr>
        <p:txBody>
          <a:bodyPr>
            <a:normAutofit/>
          </a:bodyPr>
          <a:lstStyle/>
          <a:p>
            <a:pPr eaLnBrk="1" hangingPunct="1"/>
            <a:r>
              <a:rPr lang="en-GB" sz="4000" b="1" dirty="0">
                <a:solidFill>
                  <a:schemeClr val="accent5"/>
                </a:solidFill>
                <a:ea typeface="+mn-ea"/>
              </a:rPr>
              <a:t>Patent Portfolio</a:t>
            </a:r>
          </a:p>
        </p:txBody>
      </p:sp>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31</a:t>
            </a:fld>
            <a:endParaRPr lang="de-DE" sz="1200" dirty="0">
              <a:solidFill>
                <a:srgbClr val="4C575F"/>
              </a:solidFill>
              <a:latin typeface="Arial" charset="0"/>
              <a:cs typeface="Arial" charset="0"/>
            </a:endParaRPr>
          </a:p>
        </p:txBody>
      </p:sp>
    </p:spTree>
    <p:extLst>
      <p:ext uri="{BB962C8B-B14F-4D97-AF65-F5344CB8AC3E}">
        <p14:creationId xmlns:p14="http://schemas.microsoft.com/office/powerpoint/2010/main" val="3890428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9898420" y="332026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9" name="TextBox 8"/>
          <p:cNvSpPr txBox="1"/>
          <p:nvPr/>
        </p:nvSpPr>
        <p:spPr>
          <a:xfrm>
            <a:off x="838200" y="939225"/>
            <a:ext cx="7315200" cy="584775"/>
          </a:xfrm>
          <a:prstGeom prst="rect">
            <a:avLst/>
          </a:prstGeom>
          <a:noFill/>
        </p:spPr>
        <p:txBody>
          <a:bodyPr wrap="square" rtlCol="0">
            <a:spAutoFit/>
          </a:bodyPr>
          <a:lstStyle/>
          <a:p>
            <a:pPr algn="ctr">
              <a:spcBef>
                <a:spcPct val="0"/>
              </a:spcBef>
            </a:pPr>
            <a:r>
              <a:rPr lang="en-US" sz="3200" b="1" dirty="0">
                <a:solidFill>
                  <a:schemeClr val="accent5"/>
                </a:solidFill>
                <a:latin typeface="+mj-lt"/>
                <a:cs typeface="+mj-cs"/>
              </a:rPr>
              <a:t>Patent Portfolio at </a:t>
            </a:r>
            <a:r>
              <a:rPr lang="en-US" sz="3200" b="1" dirty="0" err="1">
                <a:solidFill>
                  <a:schemeClr val="accent5"/>
                </a:solidFill>
                <a:latin typeface="+mj-lt"/>
                <a:cs typeface="+mj-cs"/>
              </a:rPr>
              <a:t>Ramot</a:t>
            </a:r>
            <a:r>
              <a:rPr lang="en-US" sz="3200" b="1" dirty="0">
                <a:solidFill>
                  <a:schemeClr val="accent5"/>
                </a:solidFill>
                <a:latin typeface="+mj-lt"/>
                <a:cs typeface="+mj-cs"/>
              </a:rPr>
              <a:t>  2010-2019</a:t>
            </a:r>
            <a:endParaRPr lang="en-GB" sz="3200" b="1" dirty="0">
              <a:solidFill>
                <a:schemeClr val="accent5"/>
              </a:solidFill>
              <a:latin typeface="+mj-lt"/>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417254552"/>
              </p:ext>
            </p:extLst>
          </p:nvPr>
        </p:nvGraphicFramePr>
        <p:xfrm>
          <a:off x="762000" y="1916635"/>
          <a:ext cx="7924800" cy="3798362"/>
        </p:xfrm>
        <a:graphic>
          <a:graphicData uri="http://schemas.openxmlformats.org/drawingml/2006/table">
            <a:tbl>
              <a:tblPr>
                <a:tableStyleId>{5C22544A-7EE6-4342-B048-85BDC9FD1C3A}</a:tableStyleId>
              </a:tblPr>
              <a:tblGrid>
                <a:gridCol w="1363728">
                  <a:extLst>
                    <a:ext uri="{9D8B030D-6E8A-4147-A177-3AD203B41FA5}">
                      <a16:colId xmlns:a16="http://schemas.microsoft.com/office/drawing/2014/main" val="1345589013"/>
                    </a:ext>
                  </a:extLst>
                </a:gridCol>
                <a:gridCol w="584456">
                  <a:extLst>
                    <a:ext uri="{9D8B030D-6E8A-4147-A177-3AD203B41FA5}">
                      <a16:colId xmlns:a16="http://schemas.microsoft.com/office/drawing/2014/main" val="671088488"/>
                    </a:ext>
                  </a:extLst>
                </a:gridCol>
                <a:gridCol w="649395">
                  <a:extLst>
                    <a:ext uri="{9D8B030D-6E8A-4147-A177-3AD203B41FA5}">
                      <a16:colId xmlns:a16="http://schemas.microsoft.com/office/drawing/2014/main" val="3020819849"/>
                    </a:ext>
                  </a:extLst>
                </a:gridCol>
                <a:gridCol w="649395">
                  <a:extLst>
                    <a:ext uri="{9D8B030D-6E8A-4147-A177-3AD203B41FA5}">
                      <a16:colId xmlns:a16="http://schemas.microsoft.com/office/drawing/2014/main" val="3318308689"/>
                    </a:ext>
                  </a:extLst>
                </a:gridCol>
                <a:gridCol w="615112">
                  <a:extLst>
                    <a:ext uri="{9D8B030D-6E8A-4147-A177-3AD203B41FA5}">
                      <a16:colId xmlns:a16="http://schemas.microsoft.com/office/drawing/2014/main" val="1399723113"/>
                    </a:ext>
                  </a:extLst>
                </a:gridCol>
                <a:gridCol w="677119">
                  <a:extLst>
                    <a:ext uri="{9D8B030D-6E8A-4147-A177-3AD203B41FA5}">
                      <a16:colId xmlns:a16="http://schemas.microsoft.com/office/drawing/2014/main" val="2725055522"/>
                    </a:ext>
                  </a:extLst>
                </a:gridCol>
                <a:gridCol w="677119">
                  <a:extLst>
                    <a:ext uri="{9D8B030D-6E8A-4147-A177-3AD203B41FA5}">
                      <a16:colId xmlns:a16="http://schemas.microsoft.com/office/drawing/2014/main" val="2471865037"/>
                    </a:ext>
                  </a:extLst>
                </a:gridCol>
                <a:gridCol w="677119">
                  <a:extLst>
                    <a:ext uri="{9D8B030D-6E8A-4147-A177-3AD203B41FA5}">
                      <a16:colId xmlns:a16="http://schemas.microsoft.com/office/drawing/2014/main" val="3170520734"/>
                    </a:ext>
                  </a:extLst>
                </a:gridCol>
                <a:gridCol w="677119">
                  <a:extLst>
                    <a:ext uri="{9D8B030D-6E8A-4147-A177-3AD203B41FA5}">
                      <a16:colId xmlns:a16="http://schemas.microsoft.com/office/drawing/2014/main" val="1086830243"/>
                    </a:ext>
                  </a:extLst>
                </a:gridCol>
                <a:gridCol w="677119">
                  <a:extLst>
                    <a:ext uri="{9D8B030D-6E8A-4147-A177-3AD203B41FA5}">
                      <a16:colId xmlns:a16="http://schemas.microsoft.com/office/drawing/2014/main" val="1981929504"/>
                    </a:ext>
                  </a:extLst>
                </a:gridCol>
                <a:gridCol w="677119">
                  <a:extLst>
                    <a:ext uri="{9D8B030D-6E8A-4147-A177-3AD203B41FA5}">
                      <a16:colId xmlns:a16="http://schemas.microsoft.com/office/drawing/2014/main" val="164745372"/>
                    </a:ext>
                  </a:extLst>
                </a:gridCol>
              </a:tblGrid>
              <a:tr h="317612">
                <a:tc>
                  <a:txBody>
                    <a:bodyPr/>
                    <a:lstStyle/>
                    <a:p>
                      <a:pPr algn="l" fontAlgn="b"/>
                      <a:r>
                        <a:rPr lang="en-GB" sz="1100" u="none" strike="noStrike" dirty="0">
                          <a:effectLst/>
                          <a:cs typeface="+mn-cs"/>
                        </a:rPr>
                        <a:t> </a:t>
                      </a:r>
                      <a:endParaRPr lang="en-GB" sz="1100" b="0" i="0" u="none" strike="noStrike" dirty="0">
                        <a:solidFill>
                          <a:srgbClr val="000000"/>
                        </a:solidFill>
                        <a:effectLst/>
                        <a:latin typeface="Calibri" panose="020F0502020204030204" pitchFamily="34" charset="0"/>
                        <a:cs typeface="+mn-cs"/>
                      </a:endParaRPr>
                    </a:p>
                  </a:txBody>
                  <a:tcPr marL="7145" marR="7145" marT="7145" marB="0" anchor="b">
                    <a:solidFill>
                      <a:schemeClr val="accent1">
                        <a:lumMod val="60000"/>
                        <a:lumOff val="40000"/>
                      </a:schemeClr>
                    </a:solidFill>
                  </a:tcPr>
                </a:tc>
                <a:tc>
                  <a:txBody>
                    <a:bodyPr/>
                    <a:lstStyle/>
                    <a:p>
                      <a:pPr algn="ctr" rtl="1" fontAlgn="ctr"/>
                      <a:r>
                        <a:rPr lang="en-US" sz="1100" b="1" u="none" strike="noStrike" dirty="0">
                          <a:effectLst/>
                          <a:latin typeface="Arial" panose="020B0604020202020204" pitchFamily="34" charset="0"/>
                          <a:cs typeface="+mn-cs"/>
                        </a:rPr>
                        <a:t>2019</a:t>
                      </a:r>
                      <a:endParaRPr lang="en-US"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2018</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en-US" sz="1100" b="1" u="none" strike="noStrike" dirty="0">
                          <a:effectLst/>
                          <a:latin typeface="Arial" panose="020B0604020202020204" pitchFamily="34" charset="0"/>
                          <a:cs typeface="+mn-cs"/>
                        </a:rPr>
                        <a:t>2017</a:t>
                      </a:r>
                      <a:endParaRPr lang="en-US"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2016</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2015</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2014</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2013</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2012</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2011</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tc>
                  <a:txBody>
                    <a:bodyPr/>
                    <a:lstStyle/>
                    <a:p>
                      <a:pPr algn="ctr" rtl="1" fontAlgn="ctr"/>
                      <a:r>
                        <a:rPr lang="he-IL" sz="1100" b="1" u="none" strike="noStrike" dirty="0">
                          <a:effectLst/>
                          <a:latin typeface="Arial" panose="020B0604020202020204" pitchFamily="34" charset="0"/>
                          <a:cs typeface="+mn-cs"/>
                        </a:rPr>
                        <a:t>2010</a:t>
                      </a:r>
                      <a:endParaRPr lang="he-IL" sz="1100" b="1" i="0" u="none" strike="noStrike" dirty="0">
                        <a:solidFill>
                          <a:srgbClr val="000000"/>
                        </a:solidFill>
                        <a:effectLst/>
                        <a:latin typeface="Arial" panose="020B0604020202020204" pitchFamily="34" charset="0"/>
                        <a:cs typeface="+mn-cs"/>
                      </a:endParaRPr>
                    </a:p>
                  </a:txBody>
                  <a:tcPr marL="7145" marR="7145" marT="7145" marB="0" anchor="ctr">
                    <a:solidFill>
                      <a:schemeClr val="accent1">
                        <a:lumMod val="60000"/>
                        <a:lumOff val="40000"/>
                      </a:schemeClr>
                    </a:solidFill>
                  </a:tcPr>
                </a:tc>
                <a:extLst>
                  <a:ext uri="{0D108BD9-81ED-4DB2-BD59-A6C34878D82A}">
                    <a16:rowId xmlns:a16="http://schemas.microsoft.com/office/drawing/2014/main" val="3239261767"/>
                  </a:ext>
                </a:extLst>
              </a:tr>
              <a:tr h="317612">
                <a:tc>
                  <a:txBody>
                    <a:bodyPr/>
                    <a:lstStyle/>
                    <a:p>
                      <a:pPr algn="l" fontAlgn="b"/>
                      <a:r>
                        <a:rPr lang="en-GB" sz="1100" u="none" strike="noStrike" dirty="0">
                          <a:effectLst/>
                          <a:cs typeface="+mn-cs"/>
                        </a:rPr>
                        <a:t> </a:t>
                      </a:r>
                      <a:endParaRPr lang="en-GB" sz="1100" b="0" i="0" u="none" strike="noStrike" dirty="0">
                        <a:solidFill>
                          <a:srgbClr val="000000"/>
                        </a:solidFill>
                        <a:effectLst/>
                        <a:latin typeface="Calibri" panose="020F0502020204030204" pitchFamily="34" charset="0"/>
                        <a:cs typeface="+mn-cs"/>
                      </a:endParaRPr>
                    </a:p>
                  </a:txBody>
                  <a:tcPr marL="7145" marR="7145" marT="7145" marB="0" anchor="b">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u="none" strike="noStrike">
                          <a:effectLst/>
                          <a:cs typeface="+mn-cs"/>
                        </a:rPr>
                        <a:t> </a:t>
                      </a:r>
                      <a:endParaRPr lang="en-GB" sz="1100" b="1"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4110602246"/>
                  </a:ext>
                </a:extLst>
              </a:tr>
              <a:tr h="317612">
                <a:tc>
                  <a:txBody>
                    <a:bodyPr/>
                    <a:lstStyle/>
                    <a:p>
                      <a:pPr algn="ctr" rtl="1" fontAlgn="ctr"/>
                      <a:r>
                        <a:rPr lang="en-GB" sz="1100" b="1" u="none" strike="noStrike" dirty="0">
                          <a:effectLst/>
                          <a:cs typeface="+mn-cs"/>
                        </a:rPr>
                        <a:t>IDF Received</a:t>
                      </a: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b="0" i="0" u="none" strike="noStrike" dirty="0">
                          <a:solidFill>
                            <a:srgbClr val="000000"/>
                          </a:solidFill>
                          <a:effectLst/>
                          <a:latin typeface="Times New Roman" panose="02020603050405020304" pitchFamily="18" charset="0"/>
                          <a:cs typeface="+mn-cs"/>
                        </a:rPr>
                        <a:t>93</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113</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101</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u="none" strike="noStrike" dirty="0">
                          <a:effectLst/>
                          <a:cs typeface="+mn-cs"/>
                        </a:rPr>
                        <a:t>103</a:t>
                      </a:r>
                      <a:endParaRPr lang="en-US"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107</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112</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123</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118</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103</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113</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3022437183"/>
                  </a:ext>
                </a:extLst>
              </a:tr>
              <a:tr h="317612">
                <a:tc>
                  <a:txBody>
                    <a:bodyPr/>
                    <a:lstStyle/>
                    <a:p>
                      <a:pPr algn="ctr" rtl="1" fontAlgn="ctr"/>
                      <a:r>
                        <a:rPr lang="he-IL" sz="1100" b="1" u="none" strike="noStrike" dirty="0">
                          <a:effectLst/>
                          <a:cs typeface="+mn-cs"/>
                        </a:rPr>
                        <a:t> </a:t>
                      </a:r>
                      <a:endParaRPr lang="he-IL"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 </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3926852057"/>
                  </a:ext>
                </a:extLst>
              </a:tr>
              <a:tr h="317612">
                <a:tc>
                  <a:txBody>
                    <a:bodyPr/>
                    <a:lstStyle/>
                    <a:p>
                      <a:pPr algn="ctr" rtl="1" fontAlgn="ctr"/>
                      <a:r>
                        <a:rPr lang="en-GB" sz="1100" b="1" u="none" strike="noStrike" dirty="0">
                          <a:effectLst/>
                          <a:cs typeface="+mn-cs"/>
                        </a:rPr>
                        <a:t>Priority Filed</a:t>
                      </a: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u="none" strike="noStrike" dirty="0">
                          <a:effectLst/>
                          <a:cs typeface="+mn-cs"/>
                        </a:rPr>
                        <a:t>89</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88</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80</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u="none" strike="noStrike" dirty="0">
                          <a:effectLst/>
                          <a:cs typeface="+mn-cs"/>
                        </a:rPr>
                        <a:t>83</a:t>
                      </a:r>
                      <a:endParaRPr lang="en-US"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63</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73</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78</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91</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64</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76</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4053867595"/>
                  </a:ext>
                </a:extLst>
              </a:tr>
              <a:tr h="317612">
                <a:tc>
                  <a:txBody>
                    <a:bodyPr/>
                    <a:lstStyle/>
                    <a:p>
                      <a:pPr algn="ctr" rtl="1" fontAlgn="ctr"/>
                      <a:r>
                        <a:rPr lang="he-IL" sz="1100" b="1" u="none" strike="noStrike" dirty="0">
                          <a:effectLst/>
                          <a:cs typeface="+mn-cs"/>
                        </a:rPr>
                        <a:t> </a:t>
                      </a:r>
                      <a:endParaRPr lang="he-IL"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u="none" strike="noStrike">
                          <a:effectLst/>
                          <a:cs typeface="+mn-cs"/>
                        </a:rPr>
                        <a:t> </a:t>
                      </a: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963424112"/>
                  </a:ext>
                </a:extLst>
              </a:tr>
              <a:tr h="317612">
                <a:tc>
                  <a:txBody>
                    <a:bodyPr/>
                    <a:lstStyle/>
                    <a:p>
                      <a:pPr algn="ctr" rtl="1" fontAlgn="ctr"/>
                      <a:r>
                        <a:rPr lang="en-GB" sz="1100" b="1" u="none" strike="noStrike" dirty="0">
                          <a:effectLst/>
                          <a:cs typeface="+mn-cs"/>
                        </a:rPr>
                        <a:t>One Year Filed</a:t>
                      </a: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u="none" strike="noStrike" dirty="0">
                          <a:effectLst/>
                          <a:cs typeface="+mn-cs"/>
                        </a:rPr>
                        <a:t>49</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57</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69</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49</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52</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51</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64</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48</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63</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51</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4144105605"/>
                  </a:ext>
                </a:extLst>
              </a:tr>
              <a:tr h="317612">
                <a:tc>
                  <a:txBody>
                    <a:bodyPr/>
                    <a:lstStyle/>
                    <a:p>
                      <a:pPr algn="ctr" rtl="1" fontAlgn="ctr"/>
                      <a:r>
                        <a:rPr lang="he-IL" sz="1100" b="1" u="none" strike="noStrike" dirty="0">
                          <a:effectLst/>
                          <a:cs typeface="+mn-cs"/>
                        </a:rPr>
                        <a:t> </a:t>
                      </a:r>
                      <a:endParaRPr lang="he-IL"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u="none" strike="noStrike">
                          <a:effectLst/>
                          <a:cs typeface="+mn-cs"/>
                        </a:rPr>
                        <a:t> </a:t>
                      </a: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3119227098"/>
                  </a:ext>
                </a:extLst>
              </a:tr>
              <a:tr h="622242">
                <a:tc>
                  <a:txBody>
                    <a:bodyPr/>
                    <a:lstStyle/>
                    <a:p>
                      <a:pPr algn="ctr" rtl="1" fontAlgn="ctr"/>
                      <a:r>
                        <a:rPr lang="en-GB" sz="1100" b="1" u="none" strike="noStrike" dirty="0">
                          <a:effectLst/>
                          <a:cs typeface="+mn-cs"/>
                        </a:rPr>
                        <a:t>National Phase Families Filed</a:t>
                      </a: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b="0" i="0" u="none" strike="noStrike" dirty="0">
                          <a:solidFill>
                            <a:srgbClr val="000000"/>
                          </a:solidFill>
                          <a:effectLst/>
                          <a:latin typeface="Times New Roman" panose="02020603050405020304" pitchFamily="18" charset="0"/>
                          <a:cs typeface="+mn-cs"/>
                        </a:rPr>
                        <a:t>45</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49</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28</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a:effectLst/>
                          <a:cs typeface="+mn-cs"/>
                        </a:rPr>
                        <a:t>36</a:t>
                      </a:r>
                      <a:endParaRPr lang="he-IL"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40</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31</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50</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43</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40</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he-IL" sz="1100" u="none" strike="noStrike" dirty="0">
                          <a:effectLst/>
                          <a:cs typeface="+mn-cs"/>
                        </a:rPr>
                        <a:t>39</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2810241118"/>
                  </a:ext>
                </a:extLst>
              </a:tr>
              <a:tr h="317612">
                <a:tc>
                  <a:txBody>
                    <a:bodyPr/>
                    <a:lstStyle/>
                    <a:p>
                      <a:pPr algn="ctr" rtl="1" fontAlgn="ctr"/>
                      <a:r>
                        <a:rPr lang="he-IL" sz="1100" b="1" u="none" strike="noStrike" dirty="0">
                          <a:effectLst/>
                          <a:cs typeface="+mn-cs"/>
                        </a:rPr>
                        <a:t> </a:t>
                      </a:r>
                      <a:endParaRPr lang="he-IL"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u="none" strike="noStrike" dirty="0">
                          <a:effectLst/>
                          <a:cs typeface="+mn-cs"/>
                        </a:rPr>
                        <a:t> </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143637470"/>
                  </a:ext>
                </a:extLst>
              </a:tr>
              <a:tr h="317612">
                <a:tc>
                  <a:txBody>
                    <a:bodyPr/>
                    <a:lstStyle/>
                    <a:p>
                      <a:pPr algn="ctr" rtl="1" fontAlgn="ctr"/>
                      <a:r>
                        <a:rPr lang="en-GB" sz="1100" b="1" u="none" strike="noStrike" dirty="0">
                          <a:effectLst/>
                          <a:cs typeface="+mn-cs"/>
                        </a:rPr>
                        <a:t>Patents Granted </a:t>
                      </a:r>
                      <a:endParaRPr lang="en-GB" sz="1100" b="1"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b="0" u="none" strike="noStrike" dirty="0">
                          <a:effectLst/>
                          <a:cs typeface="+mn-cs"/>
                        </a:rPr>
                        <a:t>131</a:t>
                      </a:r>
                      <a:endParaRPr lang="he-IL"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US" sz="1100" b="0" u="none" strike="noStrike" dirty="0">
                          <a:effectLst/>
                          <a:cs typeface="+mn-cs"/>
                        </a:rPr>
                        <a:t>128</a:t>
                      </a:r>
                      <a:endParaRPr lang="en-US"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112</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148</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144</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140</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128</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95</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69</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tc>
                  <a:txBody>
                    <a:bodyPr/>
                    <a:lstStyle/>
                    <a:p>
                      <a:pPr algn="ctr" rtl="1" fontAlgn="ctr"/>
                      <a:r>
                        <a:rPr lang="en-GB" sz="1100" b="0" u="none" strike="noStrike" dirty="0">
                          <a:effectLst/>
                          <a:cs typeface="+mn-cs"/>
                        </a:rPr>
                        <a:t>56</a:t>
                      </a:r>
                      <a:endParaRPr lang="en-GB" sz="1100" b="0" i="0" u="none" strike="noStrike" dirty="0">
                        <a:solidFill>
                          <a:srgbClr val="000000"/>
                        </a:solidFill>
                        <a:effectLst/>
                        <a:latin typeface="Times New Roman" panose="02020603050405020304" pitchFamily="18" charset="0"/>
                        <a:cs typeface="+mn-cs"/>
                      </a:endParaRPr>
                    </a:p>
                  </a:txBody>
                  <a:tcPr marL="7145" marR="7145" marT="7145" marB="0" anchor="ctr">
                    <a:solidFill>
                      <a:schemeClr val="accent1">
                        <a:lumMod val="40000"/>
                        <a:lumOff val="60000"/>
                      </a:schemeClr>
                    </a:solidFill>
                  </a:tcPr>
                </a:tc>
                <a:extLst>
                  <a:ext uri="{0D108BD9-81ED-4DB2-BD59-A6C34878D82A}">
                    <a16:rowId xmlns:a16="http://schemas.microsoft.com/office/drawing/2014/main" val="1858844208"/>
                  </a:ext>
                </a:extLst>
              </a:tr>
            </a:tbl>
          </a:graphicData>
        </a:graphic>
      </p:graphicFrame>
    </p:spTree>
    <p:extLst>
      <p:ext uri="{BB962C8B-B14F-4D97-AF65-F5344CB8AC3E}">
        <p14:creationId xmlns:p14="http://schemas.microsoft.com/office/powerpoint/2010/main" val="429231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78DEC4A-AA92-4CD7-A1C3-A5E8138E1B3E}"/>
              </a:ext>
            </a:extLst>
          </p:cNvPr>
          <p:cNvGraphicFramePr>
            <a:graphicFrameLocks noGrp="1"/>
          </p:cNvGraphicFramePr>
          <p:nvPr>
            <p:extLst>
              <p:ext uri="{D42A27DB-BD31-4B8C-83A1-F6EECF244321}">
                <p14:modId xmlns:p14="http://schemas.microsoft.com/office/powerpoint/2010/main" val="1176755050"/>
              </p:ext>
            </p:extLst>
          </p:nvPr>
        </p:nvGraphicFramePr>
        <p:xfrm>
          <a:off x="1143952" y="1645761"/>
          <a:ext cx="6856095" cy="4434840"/>
        </p:xfrm>
        <a:graphic>
          <a:graphicData uri="http://schemas.openxmlformats.org/drawingml/2006/table">
            <a:tbl>
              <a:tblPr firstRow="1" firstCol="1" bandRow="1">
                <a:tableStyleId>{5C22544A-7EE6-4342-B048-85BDC9FD1C3A}</a:tableStyleId>
              </a:tblPr>
              <a:tblGrid>
                <a:gridCol w="1218565">
                  <a:extLst>
                    <a:ext uri="{9D8B030D-6E8A-4147-A177-3AD203B41FA5}">
                      <a16:colId xmlns:a16="http://schemas.microsoft.com/office/drawing/2014/main" val="1274687969"/>
                    </a:ext>
                  </a:extLst>
                </a:gridCol>
                <a:gridCol w="1127760">
                  <a:extLst>
                    <a:ext uri="{9D8B030D-6E8A-4147-A177-3AD203B41FA5}">
                      <a16:colId xmlns:a16="http://schemas.microsoft.com/office/drawing/2014/main" val="1989081353"/>
                    </a:ext>
                  </a:extLst>
                </a:gridCol>
                <a:gridCol w="1127125">
                  <a:extLst>
                    <a:ext uri="{9D8B030D-6E8A-4147-A177-3AD203B41FA5}">
                      <a16:colId xmlns:a16="http://schemas.microsoft.com/office/drawing/2014/main" val="1423504646"/>
                    </a:ext>
                  </a:extLst>
                </a:gridCol>
                <a:gridCol w="1127125">
                  <a:extLst>
                    <a:ext uri="{9D8B030D-6E8A-4147-A177-3AD203B41FA5}">
                      <a16:colId xmlns:a16="http://schemas.microsoft.com/office/drawing/2014/main" val="2856029821"/>
                    </a:ext>
                  </a:extLst>
                </a:gridCol>
                <a:gridCol w="1127760">
                  <a:extLst>
                    <a:ext uri="{9D8B030D-6E8A-4147-A177-3AD203B41FA5}">
                      <a16:colId xmlns:a16="http://schemas.microsoft.com/office/drawing/2014/main" val="253390882"/>
                    </a:ext>
                  </a:extLst>
                </a:gridCol>
                <a:gridCol w="1127760">
                  <a:extLst>
                    <a:ext uri="{9D8B030D-6E8A-4147-A177-3AD203B41FA5}">
                      <a16:colId xmlns:a16="http://schemas.microsoft.com/office/drawing/2014/main" val="622005052"/>
                    </a:ext>
                  </a:extLst>
                </a:gridCol>
              </a:tblGrid>
              <a:tr h="554355">
                <a:tc>
                  <a:txBody>
                    <a:bodyPr/>
                    <a:lstStyle/>
                    <a:p>
                      <a:pPr marL="0" marR="0" algn="ctr" rtl="0">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2014/2015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2015/2016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2016/2017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2017/2018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0"/>
                        </a:spcAft>
                      </a:pPr>
                      <a:r>
                        <a:rPr lang="en-US" sz="1100">
                          <a:effectLst/>
                        </a:rPr>
                        <a:t>2018/</a:t>
                      </a:r>
                      <a:br>
                        <a:rPr lang="en-US" sz="1100">
                          <a:effectLst/>
                        </a:rPr>
                      </a:br>
                      <a:r>
                        <a:rPr lang="en-US" sz="1100">
                          <a:effectLst/>
                        </a:rPr>
                        <a:t>H1-2019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43032238"/>
                  </a:ext>
                </a:extLst>
              </a:tr>
              <a:tr h="554355">
                <a:tc>
                  <a:txBody>
                    <a:bodyPr/>
                    <a:lstStyle/>
                    <a:p>
                      <a:pPr marL="3810" marR="0" algn="l" rtl="0">
                        <a:lnSpc>
                          <a:spcPct val="115000"/>
                        </a:lnSpc>
                        <a:spcBef>
                          <a:spcPts val="0"/>
                        </a:spcBef>
                        <a:spcAft>
                          <a:spcPts val="1000"/>
                        </a:spcAft>
                      </a:pPr>
                      <a:r>
                        <a:rPr lang="en-US" sz="1100">
                          <a:effectLst/>
                        </a:rPr>
                        <a:t>IDF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0566032"/>
                  </a:ext>
                </a:extLst>
              </a:tr>
              <a:tr h="554355">
                <a:tc>
                  <a:txBody>
                    <a:bodyPr/>
                    <a:lstStyle/>
                    <a:p>
                      <a:pPr marL="3810" marR="0" algn="l" rtl="0">
                        <a:lnSpc>
                          <a:spcPct val="115000"/>
                        </a:lnSpc>
                        <a:spcBef>
                          <a:spcPts val="0"/>
                        </a:spcBef>
                        <a:spcAft>
                          <a:spcPts val="1000"/>
                        </a:spcAft>
                      </a:pPr>
                      <a:r>
                        <a:rPr lang="en-US" sz="1100">
                          <a:effectLst/>
                        </a:rPr>
                        <a:t>Provisionals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3512452"/>
                  </a:ext>
                </a:extLst>
              </a:tr>
              <a:tr h="554355">
                <a:tc>
                  <a:txBody>
                    <a:bodyPr/>
                    <a:lstStyle/>
                    <a:p>
                      <a:pPr marL="3810" marR="0" algn="l" rtl="0">
                        <a:lnSpc>
                          <a:spcPct val="115000"/>
                        </a:lnSpc>
                        <a:spcBef>
                          <a:spcPts val="0"/>
                        </a:spcBef>
                        <a:spcAft>
                          <a:spcPts val="1000"/>
                        </a:spcAft>
                      </a:pPr>
                      <a:r>
                        <a:rPr lang="en-US" sz="1100">
                          <a:effectLst/>
                        </a:rPr>
                        <a:t>Re-filed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72917"/>
                  </a:ext>
                </a:extLst>
              </a:tr>
              <a:tr h="554355">
                <a:tc>
                  <a:txBody>
                    <a:bodyPr/>
                    <a:lstStyle/>
                    <a:p>
                      <a:pPr marL="3810" marR="0" algn="l" rtl="0">
                        <a:lnSpc>
                          <a:spcPct val="115000"/>
                        </a:lnSpc>
                        <a:spcBef>
                          <a:spcPts val="0"/>
                        </a:spcBef>
                        <a:spcAft>
                          <a:spcPts val="1000"/>
                        </a:spcAft>
                      </a:pPr>
                      <a:r>
                        <a:rPr lang="en-US" sz="1100">
                          <a:effectLst/>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7118025"/>
                  </a:ext>
                </a:extLst>
              </a:tr>
              <a:tr h="554355">
                <a:tc>
                  <a:txBody>
                    <a:bodyPr/>
                    <a:lstStyle/>
                    <a:p>
                      <a:pPr marL="3810" marR="0" algn="l" rtl="0">
                        <a:lnSpc>
                          <a:spcPct val="115000"/>
                        </a:lnSpc>
                        <a:spcBef>
                          <a:spcPts val="0"/>
                        </a:spcBef>
                        <a:spcAft>
                          <a:spcPts val="1000"/>
                        </a:spcAft>
                      </a:pPr>
                      <a:r>
                        <a:rPr lang="en-US" sz="1100">
                          <a:effectLst/>
                        </a:rPr>
                        <a:t>Licensed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13042659"/>
                  </a:ext>
                </a:extLst>
              </a:tr>
              <a:tr h="554355">
                <a:tc>
                  <a:txBody>
                    <a:bodyPr/>
                    <a:lstStyle/>
                    <a:p>
                      <a:pPr marL="3810" marR="0" algn="l" rtl="0">
                        <a:lnSpc>
                          <a:spcPct val="115000"/>
                        </a:lnSpc>
                        <a:spcBef>
                          <a:spcPts val="0"/>
                        </a:spcBef>
                        <a:spcAft>
                          <a:spcPts val="1000"/>
                        </a:spcAft>
                      </a:pPr>
                      <a:r>
                        <a:rPr lang="en-US" sz="1100">
                          <a:effectLst/>
                        </a:rPr>
                        <a:t>Expenses (USD)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1,653,236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1,746,737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1,459,328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2,249,379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1,504,614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5759800"/>
                  </a:ext>
                </a:extLst>
              </a:tr>
              <a:tr h="554355">
                <a:tc>
                  <a:txBody>
                    <a:bodyPr/>
                    <a:lstStyle/>
                    <a:p>
                      <a:pPr marL="3810" marR="0" algn="l" rtl="0">
                        <a:lnSpc>
                          <a:spcPct val="115000"/>
                        </a:lnSpc>
                        <a:spcBef>
                          <a:spcPts val="0"/>
                        </a:spcBef>
                        <a:spcAft>
                          <a:spcPts val="1000"/>
                        </a:spcAft>
                      </a:pPr>
                      <a:r>
                        <a:rPr lang="en-US" sz="1100">
                          <a:effectLst/>
                        </a:rPr>
                        <a:t>Patents families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640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680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689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a:effectLst/>
                        </a:rPr>
                        <a:t>698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15000"/>
                        </a:lnSpc>
                        <a:spcBef>
                          <a:spcPts val="0"/>
                        </a:spcBef>
                        <a:spcAft>
                          <a:spcPts val="1000"/>
                        </a:spcAft>
                      </a:pPr>
                      <a:r>
                        <a:rPr lang="en-US" sz="1100" dirty="0">
                          <a:effectLst/>
                        </a:rPr>
                        <a:t>753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5590619"/>
                  </a:ext>
                </a:extLst>
              </a:tr>
            </a:tbl>
          </a:graphicData>
        </a:graphic>
      </p:graphicFrame>
      <p:sp>
        <p:nvSpPr>
          <p:cNvPr id="4" name="Rectangle 3">
            <a:extLst>
              <a:ext uri="{FF2B5EF4-FFF2-40B4-BE49-F238E27FC236}">
                <a16:creationId xmlns:a16="http://schemas.microsoft.com/office/drawing/2014/main" id="{2371FEBE-7288-41C5-B5B8-CD6A3F1C98BD}"/>
              </a:ext>
            </a:extLst>
          </p:cNvPr>
          <p:cNvSpPr/>
          <p:nvPr/>
        </p:nvSpPr>
        <p:spPr>
          <a:xfrm>
            <a:off x="1990036" y="678934"/>
            <a:ext cx="5401364"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accent5"/>
                </a:solidFill>
                <a:latin typeface="+mj-lt"/>
                <a:cs typeface="+mj-cs"/>
              </a:rPr>
              <a:t>Patent Portfolio –at TRDF</a:t>
            </a:r>
          </a:p>
        </p:txBody>
      </p:sp>
    </p:spTree>
    <p:extLst>
      <p:ext uri="{BB962C8B-B14F-4D97-AF65-F5344CB8AC3E}">
        <p14:creationId xmlns:p14="http://schemas.microsoft.com/office/powerpoint/2010/main" val="259040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5BC413-7E99-4ACB-B45A-2066C78CC543}" type="slidenum">
              <a:rPr lang="en-US" smtClean="0"/>
              <a:pPr/>
              <a:t>34</a:t>
            </a:fld>
            <a:endParaRPr lang="en-US"/>
          </a:p>
        </p:txBody>
      </p:sp>
      <p:sp>
        <p:nvSpPr>
          <p:cNvPr id="2" name="Title 1"/>
          <p:cNvSpPr>
            <a:spLocks noGrp="1"/>
          </p:cNvSpPr>
          <p:nvPr>
            <p:ph type="title" idx="4294967295"/>
          </p:nvPr>
        </p:nvSpPr>
        <p:spPr>
          <a:xfrm>
            <a:off x="0" y="274638"/>
            <a:ext cx="8229600" cy="1143000"/>
          </a:xfrm>
        </p:spPr>
        <p:txBody>
          <a:bodyPr>
            <a:normAutofit fontScale="90000"/>
          </a:bodyPr>
          <a:lstStyle/>
          <a:p>
            <a:br>
              <a:rPr lang="en-US" dirty="0"/>
            </a:br>
            <a:r>
              <a:rPr lang="en-US" sz="3600" b="1" dirty="0">
                <a:solidFill>
                  <a:schemeClr val="accent5"/>
                </a:solidFill>
                <a:ea typeface="+mn-ea"/>
              </a:rPr>
              <a:t>Difficulties in Patenting, Unique to TTOs…</a:t>
            </a:r>
            <a:endParaRPr lang="he-IL" sz="3600" b="1" dirty="0">
              <a:solidFill>
                <a:schemeClr val="accent5"/>
              </a:solidFill>
              <a:ea typeface="+mn-ea"/>
            </a:endParaRPr>
          </a:p>
        </p:txBody>
      </p:sp>
      <p:sp>
        <p:nvSpPr>
          <p:cNvPr id="3" name="Content Placeholder 2"/>
          <p:cNvSpPr>
            <a:spLocks noGrp="1"/>
          </p:cNvSpPr>
          <p:nvPr>
            <p:ph idx="4294967295"/>
          </p:nvPr>
        </p:nvSpPr>
        <p:spPr>
          <a:xfrm>
            <a:off x="0" y="1600200"/>
            <a:ext cx="8229600" cy="4525963"/>
          </a:xfrm>
        </p:spPr>
        <p:txBody>
          <a:bodyPr>
            <a:normAutofit fontScale="70000" lnSpcReduction="20000"/>
          </a:bodyPr>
          <a:lstStyle/>
          <a:p>
            <a:r>
              <a:rPr lang="en-US" dirty="0"/>
              <a:t>Researchers are not always  interested in patents</a:t>
            </a:r>
          </a:p>
          <a:p>
            <a:r>
              <a:rPr lang="en-GB" dirty="0"/>
              <a:t>Researchers forget to meet us before they publish</a:t>
            </a:r>
            <a:endParaRPr lang="en-US" dirty="0"/>
          </a:p>
          <a:p>
            <a:r>
              <a:rPr lang="en-US" dirty="0"/>
              <a:t>Filing too early, due to publication</a:t>
            </a:r>
          </a:p>
          <a:p>
            <a:r>
              <a:rPr lang="en-US" dirty="0"/>
              <a:t>Basic research: biological  targets, understanding mechanisms, atomic  structures</a:t>
            </a:r>
          </a:p>
          <a:p>
            <a:r>
              <a:rPr lang="en-US" dirty="0"/>
              <a:t>Unclear utility; e.g. </a:t>
            </a:r>
            <a:r>
              <a:rPr lang="en-US" dirty="0" err="1"/>
              <a:t>nano</a:t>
            </a:r>
            <a:r>
              <a:rPr lang="en-US" dirty="0"/>
              <a:t>-size structure</a:t>
            </a:r>
          </a:p>
          <a:p>
            <a:r>
              <a:rPr lang="en-US" dirty="0"/>
              <a:t>No motivation to conduct experiments to support broad scope of claims</a:t>
            </a:r>
          </a:p>
          <a:p>
            <a:r>
              <a:rPr lang="en-US" dirty="0"/>
              <a:t>No motivation to conduct comparative experiments for overcoming  prior art</a:t>
            </a:r>
          </a:p>
          <a:p>
            <a:r>
              <a:rPr lang="en-US" dirty="0"/>
              <a:t>No motivation to upscale technology </a:t>
            </a:r>
          </a:p>
          <a:p>
            <a:r>
              <a:rPr lang="en-US" dirty="0"/>
              <a:t>So.. draft broad, prophetic patents to be attractive too, as many possible unknown future licensees</a:t>
            </a:r>
          </a:p>
          <a:p>
            <a:endParaRPr lang="en-US" dirty="0"/>
          </a:p>
          <a:p>
            <a:endParaRPr lang="he-I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400493"/>
            <a:ext cx="2133600" cy="131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54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5BC413-7E99-4ACB-B45A-2066C78CC543}" type="slidenum">
              <a:rPr lang="en-US" smtClean="0"/>
              <a:pPr/>
              <a:t>35</a:t>
            </a:fld>
            <a:endParaRPr lang="en-US"/>
          </a:p>
        </p:txBody>
      </p:sp>
      <p:sp>
        <p:nvSpPr>
          <p:cNvPr id="2" name="Title 1"/>
          <p:cNvSpPr>
            <a:spLocks noGrp="1"/>
          </p:cNvSpPr>
          <p:nvPr>
            <p:ph type="title" idx="4294967295"/>
          </p:nvPr>
        </p:nvSpPr>
        <p:spPr>
          <a:xfrm>
            <a:off x="0" y="274638"/>
            <a:ext cx="8229600" cy="1143000"/>
          </a:xfrm>
        </p:spPr>
        <p:txBody>
          <a:bodyPr>
            <a:normAutofit fontScale="90000"/>
          </a:bodyPr>
          <a:lstStyle/>
          <a:p>
            <a:br>
              <a:rPr lang="en-US" sz="3200" dirty="0"/>
            </a:br>
            <a:r>
              <a:rPr lang="en-US" sz="3100" b="1" dirty="0">
                <a:solidFill>
                  <a:schemeClr val="accent5"/>
                </a:solidFill>
                <a:ea typeface="+mn-ea"/>
              </a:rPr>
              <a:t>Difficulties in Commercialization Unique to TTOs…</a:t>
            </a:r>
            <a:endParaRPr lang="he-IL" sz="3100" b="1" dirty="0">
              <a:solidFill>
                <a:schemeClr val="accent5"/>
              </a:solidFill>
              <a:ea typeface="+mn-ea"/>
            </a:endParaRPr>
          </a:p>
        </p:txBody>
      </p:sp>
      <p:sp>
        <p:nvSpPr>
          <p:cNvPr id="3" name="Content Placeholder 2"/>
          <p:cNvSpPr>
            <a:spLocks noGrp="1"/>
          </p:cNvSpPr>
          <p:nvPr>
            <p:ph idx="4294967295"/>
          </p:nvPr>
        </p:nvSpPr>
        <p:spPr>
          <a:xfrm>
            <a:off x="0" y="1600200"/>
            <a:ext cx="8229600" cy="4525963"/>
          </a:xfrm>
        </p:spPr>
        <p:txBody>
          <a:bodyPr>
            <a:normAutofit/>
          </a:bodyPr>
          <a:lstStyle/>
          <a:p>
            <a:r>
              <a:rPr lang="en-US" sz="2800" dirty="0"/>
              <a:t>No real business/commercial strategy </a:t>
            </a:r>
          </a:p>
          <a:p>
            <a:r>
              <a:rPr lang="en-US" sz="2800" dirty="0"/>
              <a:t>Not enough knowledge about the market</a:t>
            </a:r>
          </a:p>
          <a:p>
            <a:r>
              <a:rPr lang="en-US" sz="2800" dirty="0"/>
              <a:t>Not enough  knowledge regarding relevant  competitors</a:t>
            </a:r>
          </a:p>
          <a:p>
            <a:r>
              <a:rPr lang="en-US" sz="2800" dirty="0"/>
              <a:t>No certain knowledge of final utility (platform technologies) </a:t>
            </a:r>
          </a:p>
          <a:p>
            <a:r>
              <a:rPr lang="en-US" sz="2800" dirty="0"/>
              <a:t>No knowledge of correct geographical coverage (you can look at what others are doing )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658427"/>
            <a:ext cx="1837310" cy="1249371"/>
          </a:xfrm>
          <a:prstGeom prst="rect">
            <a:avLst/>
          </a:prstGeom>
        </p:spPr>
      </p:pic>
    </p:spTree>
    <p:extLst>
      <p:ext uri="{BB962C8B-B14F-4D97-AF65-F5344CB8AC3E}">
        <p14:creationId xmlns:p14="http://schemas.microsoft.com/office/powerpoint/2010/main" val="106872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169C3E4-E321-4CA0-AA0A-C1AD844F4FDC}"/>
              </a:ext>
            </a:extLst>
          </p:cNvPr>
          <p:cNvSpPr>
            <a:spLocks noGrp="1"/>
          </p:cNvSpPr>
          <p:nvPr>
            <p:ph type="title" idx="4294967295"/>
          </p:nvPr>
        </p:nvSpPr>
        <p:spPr>
          <a:xfrm>
            <a:off x="914400" y="908050"/>
            <a:ext cx="8229600" cy="504825"/>
          </a:xfrm>
        </p:spPr>
        <p:txBody>
          <a:bodyPr>
            <a:normAutofit fontScale="90000"/>
          </a:bodyPr>
          <a:lstStyle/>
          <a:p>
            <a:pPr algn="l" rtl="0"/>
            <a:r>
              <a:rPr lang="en-US" altLang="en-US" sz="2800">
                <a:latin typeface="Arial Black" panose="020B0A04020102020204" pitchFamily="34" charset="0"/>
                <a:cs typeface="Times New Roman" panose="02020603050405020304" pitchFamily="18" charset="0"/>
              </a:rPr>
              <a:t>Tech Transfer Process </a:t>
            </a:r>
            <a:br>
              <a:rPr lang="en-US" altLang="en-US" sz="2800">
                <a:latin typeface="Arial Black" panose="020B0A04020102020204" pitchFamily="34" charset="0"/>
                <a:cs typeface="Times New Roman" panose="02020603050405020304" pitchFamily="18" charset="0"/>
              </a:rPr>
            </a:br>
            <a:r>
              <a:rPr lang="en-US" altLang="en-US" sz="2400">
                <a:latin typeface="Arial Black" panose="020B0A04020102020204" pitchFamily="34" charset="0"/>
                <a:cs typeface="Times New Roman" panose="02020603050405020304" pitchFamily="18" charset="0"/>
              </a:rPr>
              <a:t>(following submission of patent application)</a:t>
            </a:r>
          </a:p>
        </p:txBody>
      </p:sp>
      <p:sp>
        <p:nvSpPr>
          <p:cNvPr id="5" name="TextBox 4">
            <a:extLst>
              <a:ext uri="{FF2B5EF4-FFF2-40B4-BE49-F238E27FC236}">
                <a16:creationId xmlns:a16="http://schemas.microsoft.com/office/drawing/2014/main" id="{99BDBFF3-36A1-45FD-8F4C-CCF2B011C638}"/>
              </a:ext>
            </a:extLst>
          </p:cNvPr>
          <p:cNvSpPr txBox="1"/>
          <p:nvPr/>
        </p:nvSpPr>
        <p:spPr>
          <a:xfrm>
            <a:off x="762000" y="1676400"/>
            <a:ext cx="7759700" cy="4832092"/>
          </a:xfrm>
          <a:prstGeom prst="rect">
            <a:avLst/>
          </a:prstGeom>
          <a:noFill/>
        </p:spPr>
        <p:txBody>
          <a:bodyPr>
            <a:spAutoFit/>
          </a:bodyPr>
          <a:lstStyle/>
          <a:p>
            <a:pPr>
              <a:defRPr/>
            </a:pPr>
            <a:r>
              <a:rPr lang="en-US" sz="1400" b="1" u="sng" dirty="0">
                <a:solidFill>
                  <a:srgbClr val="0070C0"/>
                </a:solidFill>
              </a:rPr>
              <a:t>STEP I </a:t>
            </a:r>
            <a:r>
              <a:rPr lang="en-US" sz="1400" b="1" u="sng" dirty="0"/>
              <a:t>- TRL assessment (Technology readiness level) : </a:t>
            </a:r>
            <a:r>
              <a:rPr lang="en-US" sz="1400" dirty="0"/>
              <a:t>Submit patent application if enough data</a:t>
            </a:r>
          </a:p>
          <a:p>
            <a:pPr>
              <a:defRPr/>
            </a:pPr>
            <a:endParaRPr lang="en-US" sz="1400" b="1" u="sng" dirty="0"/>
          </a:p>
          <a:p>
            <a:pPr>
              <a:defRPr/>
            </a:pPr>
            <a:r>
              <a:rPr lang="en-US" sz="1400" b="1" u="sng" dirty="0"/>
              <a:t> </a:t>
            </a:r>
            <a:r>
              <a:rPr lang="en-US" sz="1400" b="1" u="sng" dirty="0">
                <a:solidFill>
                  <a:srgbClr val="0070C0"/>
                </a:solidFill>
              </a:rPr>
              <a:t>STEP II-A</a:t>
            </a:r>
            <a:r>
              <a:rPr lang="en-US" sz="1400" b="1" dirty="0">
                <a:solidFill>
                  <a:srgbClr val="0070C0"/>
                </a:solidFill>
              </a:rPr>
              <a:t>  - A LOW TRL </a:t>
            </a:r>
            <a:r>
              <a:rPr lang="en-US" sz="1400" dirty="0"/>
              <a:t>- Wait for additional development/suggest </a:t>
            </a:r>
            <a:r>
              <a:rPr lang="en-US" sz="1400" dirty="0" err="1"/>
              <a:t>Kamin</a:t>
            </a:r>
            <a:r>
              <a:rPr lang="en-US" sz="1400" dirty="0"/>
              <a:t> application</a:t>
            </a:r>
          </a:p>
          <a:p>
            <a:pPr lvl="1">
              <a:lnSpc>
                <a:spcPct val="150000"/>
              </a:lnSpc>
              <a:defRPr/>
            </a:pPr>
            <a:r>
              <a:rPr lang="en-US" sz="1400" b="1" u="sng" dirty="0">
                <a:solidFill>
                  <a:srgbClr val="0070C0"/>
                </a:solidFill>
              </a:rPr>
              <a:t>STEP II-B</a:t>
            </a:r>
            <a:r>
              <a:rPr lang="en-US" sz="1400" b="1" dirty="0">
                <a:solidFill>
                  <a:srgbClr val="0070C0"/>
                </a:solidFill>
              </a:rPr>
              <a:t>  - HIGH TRL </a:t>
            </a:r>
            <a:r>
              <a:rPr lang="en-US" sz="1400" b="1" dirty="0"/>
              <a:t>- </a:t>
            </a:r>
          </a:p>
          <a:p>
            <a:pPr lvl="2">
              <a:lnSpc>
                <a:spcPct val="150000"/>
              </a:lnSpc>
              <a:defRPr/>
            </a:pPr>
            <a:r>
              <a:rPr lang="en-US" sz="1400" b="1" dirty="0">
                <a:solidFill>
                  <a:srgbClr val="0070C0"/>
                </a:solidFill>
              </a:rPr>
              <a:t>STEP III- Establish  and License to a </a:t>
            </a:r>
            <a:r>
              <a:rPr lang="en-US" sz="1400" dirty="0">
                <a:solidFill>
                  <a:srgbClr val="0070C0"/>
                </a:solidFill>
              </a:rPr>
              <a:t>-</a:t>
            </a:r>
            <a:r>
              <a:rPr lang="en-US" sz="1400" b="1" dirty="0">
                <a:solidFill>
                  <a:srgbClr val="0070C0"/>
                </a:solidFill>
              </a:rPr>
              <a:t>Startup</a:t>
            </a:r>
          </a:p>
          <a:p>
            <a:pPr marL="1243013" lvl="3" indent="-214313">
              <a:lnSpc>
                <a:spcPct val="150000"/>
              </a:lnSpc>
              <a:buFont typeface="Arial" panose="020B0604020202020204" pitchFamily="34" charset="0"/>
              <a:buChar char="•"/>
              <a:defRPr/>
            </a:pPr>
            <a:r>
              <a:rPr lang="en-US" sz="1400" dirty="0"/>
              <a:t>Approach CTO’s of Incubators (routine conversations)</a:t>
            </a:r>
          </a:p>
          <a:p>
            <a:pPr marL="1243013" lvl="3" indent="-214313">
              <a:lnSpc>
                <a:spcPct val="150000"/>
              </a:lnSpc>
              <a:buFont typeface="Arial" panose="020B0604020202020204" pitchFamily="34" charset="0"/>
              <a:buChar char="•"/>
              <a:defRPr/>
            </a:pPr>
            <a:r>
              <a:rPr lang="en-US" sz="1400" dirty="0"/>
              <a:t>If there’s a PhD student- Suggest to found a </a:t>
            </a:r>
            <a:r>
              <a:rPr lang="en-US" sz="1400" dirty="0" err="1"/>
              <a:t>NewCo</a:t>
            </a:r>
            <a:endParaRPr lang="en-US" sz="1400" dirty="0"/>
          </a:p>
          <a:p>
            <a:pPr marL="1243013" lvl="3" indent="-214313">
              <a:lnSpc>
                <a:spcPct val="150000"/>
              </a:lnSpc>
              <a:buFont typeface="Arial" panose="020B0604020202020204" pitchFamily="34" charset="0"/>
              <a:buChar char="•"/>
              <a:defRPr/>
            </a:pPr>
            <a:r>
              <a:rPr lang="en-US" sz="1400" dirty="0"/>
              <a:t>Post technology on LinkedIn-Looking for entrepreneur </a:t>
            </a:r>
          </a:p>
          <a:p>
            <a:pPr lvl="2">
              <a:lnSpc>
                <a:spcPct val="150000"/>
              </a:lnSpc>
              <a:defRPr/>
            </a:pPr>
            <a:r>
              <a:rPr lang="en-US" sz="1400" b="1" dirty="0">
                <a:solidFill>
                  <a:srgbClr val="0070C0"/>
                </a:solidFill>
              </a:rPr>
              <a:t>STEP III-B </a:t>
            </a:r>
            <a:r>
              <a:rPr lang="en-US" sz="1400" dirty="0">
                <a:solidFill>
                  <a:srgbClr val="0070C0"/>
                </a:solidFill>
              </a:rPr>
              <a:t>- </a:t>
            </a:r>
            <a:r>
              <a:rPr lang="en-US" sz="1400" b="1" dirty="0">
                <a:solidFill>
                  <a:srgbClr val="0070C0"/>
                </a:solidFill>
              </a:rPr>
              <a:t>License to Existing company </a:t>
            </a:r>
          </a:p>
          <a:p>
            <a:pPr marL="1243013" lvl="3" indent="-214313">
              <a:lnSpc>
                <a:spcPct val="150000"/>
              </a:lnSpc>
              <a:buFont typeface="Arial" panose="020B0604020202020204" pitchFamily="34" charset="0"/>
              <a:buChar char="•"/>
              <a:defRPr/>
            </a:pPr>
            <a:r>
              <a:rPr lang="en-US" sz="1400" dirty="0"/>
              <a:t>Look for relevant Israeli companies (</a:t>
            </a:r>
            <a:r>
              <a:rPr lang="en-US" sz="1400" dirty="0" err="1"/>
              <a:t>Nofar</a:t>
            </a:r>
            <a:r>
              <a:rPr lang="en-US" sz="1400" dirty="0"/>
              <a:t>/Magneton)  </a:t>
            </a:r>
          </a:p>
          <a:p>
            <a:pPr marL="1243013" lvl="3" indent="-214313">
              <a:lnSpc>
                <a:spcPct val="150000"/>
              </a:lnSpc>
              <a:buFont typeface="Arial" panose="020B0604020202020204" pitchFamily="34" charset="0"/>
              <a:buChar char="•"/>
              <a:defRPr/>
            </a:pPr>
            <a:r>
              <a:rPr lang="en-US" sz="1400" dirty="0"/>
              <a:t>Approach professionals in multinationals-</a:t>
            </a:r>
          </a:p>
          <a:p>
            <a:pPr marL="2400300" lvl="7">
              <a:lnSpc>
                <a:spcPct val="150000"/>
              </a:lnSpc>
              <a:defRPr/>
            </a:pPr>
            <a:r>
              <a:rPr lang="en-US" sz="1400" dirty="0"/>
              <a:t>Contacts</a:t>
            </a:r>
          </a:p>
          <a:p>
            <a:pPr marL="2400300" lvl="7">
              <a:lnSpc>
                <a:spcPct val="150000"/>
              </a:lnSpc>
              <a:defRPr/>
            </a:pPr>
            <a:r>
              <a:rPr lang="en-US" sz="1400" dirty="0" err="1"/>
              <a:t>ZoomInfo</a:t>
            </a:r>
            <a:r>
              <a:rPr lang="en-US" sz="1400" dirty="0"/>
              <a:t> (corporate e-mail database)</a:t>
            </a:r>
          </a:p>
          <a:p>
            <a:pPr marL="2400300" lvl="7">
              <a:lnSpc>
                <a:spcPct val="150000"/>
              </a:lnSpc>
              <a:defRPr/>
            </a:pPr>
            <a:r>
              <a:rPr lang="en-US" sz="1400" dirty="0"/>
              <a:t>LinkedIn</a:t>
            </a:r>
          </a:p>
          <a:p>
            <a:pPr marL="1585913" lvl="4" indent="-214313">
              <a:lnSpc>
                <a:spcPct val="150000"/>
              </a:lnSpc>
              <a:buFont typeface="Arial" panose="020B0604020202020204" pitchFamily="34" charset="0"/>
              <a:buChar char="•"/>
              <a:defRPr/>
            </a:pPr>
            <a:r>
              <a:rPr lang="en-US" sz="1400" dirty="0"/>
              <a:t>Sign NDA/MTA/arrange conference calls</a:t>
            </a:r>
          </a:p>
          <a:p>
            <a:pPr marL="557213" lvl="1" indent="-214313">
              <a:buFont typeface="Arial" panose="020B0604020202020204" pitchFamily="34" charset="0"/>
              <a:buChar char="•"/>
              <a:defRPr/>
            </a:pP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D17B2BF-4290-4A1F-A598-2512FE30051D}"/>
              </a:ext>
            </a:extLst>
          </p:cNvPr>
          <p:cNvSpPr>
            <a:spLocks noGrp="1"/>
          </p:cNvSpPr>
          <p:nvPr>
            <p:ph type="title" idx="4294967295"/>
          </p:nvPr>
        </p:nvSpPr>
        <p:spPr>
          <a:xfrm>
            <a:off x="0" y="274638"/>
            <a:ext cx="8229600" cy="1143000"/>
          </a:xfrm>
        </p:spPr>
        <p:txBody>
          <a:bodyPr>
            <a:normAutofit fontScale="90000"/>
          </a:bodyPr>
          <a:lstStyle/>
          <a:p>
            <a:pPr algn="l" rtl="0"/>
            <a:r>
              <a:rPr lang="en-US" altLang="en-US" sz="4000" dirty="0">
                <a:latin typeface="Arial Black" panose="020B0A04020102020204" pitchFamily="34" charset="0"/>
                <a:cs typeface="Times New Roman" panose="02020603050405020304" pitchFamily="18" charset="0"/>
              </a:rPr>
              <a:t>     </a:t>
            </a:r>
            <a:br>
              <a:rPr lang="en-US" altLang="en-US" sz="4000" dirty="0">
                <a:latin typeface="Arial Black" panose="020B0A04020102020204" pitchFamily="34" charset="0"/>
                <a:cs typeface="Times New Roman" panose="02020603050405020304" pitchFamily="18" charset="0"/>
              </a:rPr>
            </a:br>
            <a:r>
              <a:rPr lang="en-US" altLang="en-US" sz="4000" dirty="0">
                <a:latin typeface="Arial Black" panose="020B0A04020102020204" pitchFamily="34" charset="0"/>
                <a:cs typeface="Times New Roman" panose="02020603050405020304" pitchFamily="18" charset="0"/>
              </a:rPr>
              <a:t>      </a:t>
            </a:r>
            <a:r>
              <a:rPr lang="en-US" altLang="en-US" sz="4900" b="1" dirty="0">
                <a:solidFill>
                  <a:schemeClr val="accent5"/>
                </a:solidFill>
                <a:ea typeface="+mn-ea"/>
              </a:rPr>
              <a:t>Case Study I at TRDF</a:t>
            </a:r>
          </a:p>
        </p:txBody>
      </p:sp>
      <p:sp>
        <p:nvSpPr>
          <p:cNvPr id="22531" name="Content Placeholder 2">
            <a:extLst>
              <a:ext uri="{FF2B5EF4-FFF2-40B4-BE49-F238E27FC236}">
                <a16:creationId xmlns:a16="http://schemas.microsoft.com/office/drawing/2014/main" id="{643B8016-1300-46A9-AC63-754875243504}"/>
              </a:ext>
            </a:extLst>
          </p:cNvPr>
          <p:cNvSpPr>
            <a:spLocks noGrp="1"/>
          </p:cNvSpPr>
          <p:nvPr>
            <p:ph idx="4294967295"/>
          </p:nvPr>
        </p:nvSpPr>
        <p:spPr>
          <a:xfrm>
            <a:off x="0" y="1600200"/>
            <a:ext cx="8229600" cy="4525963"/>
          </a:xfrm>
        </p:spPr>
        <p:txBody>
          <a:bodyPr>
            <a:normAutofit/>
          </a:bodyPr>
          <a:lstStyle/>
          <a:p>
            <a:pPr marL="0" indent="0">
              <a:lnSpc>
                <a:spcPct val="200000"/>
              </a:lnSpc>
              <a:buNone/>
            </a:pPr>
            <a:r>
              <a:rPr lang="en-US" altLang="en-US" sz="16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US10370630 - Method and apparatus for cell isolation, growth, 	replication, manipulation, and analysis </a:t>
            </a:r>
            <a:r>
              <a:rPr lang="en-US" altLang="en-US" sz="1800" dirty="0">
                <a:latin typeface="Arial" panose="020B0604020202020204" pitchFamily="34" charset="0"/>
                <a:cs typeface="Arial" panose="020B0604020202020204" pitchFamily="34" charset="0"/>
              </a:rPr>
              <a:t>(Prof. Uri Sivan)</a:t>
            </a:r>
          </a:p>
          <a:p>
            <a:pPr lvl="1">
              <a:lnSpc>
                <a:spcPct val="200000"/>
              </a:lnSpc>
            </a:pPr>
            <a:r>
              <a:rPr lang="en-US" altLang="en-US" sz="1600" dirty="0">
                <a:latin typeface="Arial" panose="020B0604020202020204" pitchFamily="34" charset="0"/>
                <a:cs typeface="Arial" panose="020B0604020202020204" pitchFamily="34" charset="0"/>
              </a:rPr>
              <a:t>Patent application filed 10/2/2014; PCT Nationalized in US, EP, CN</a:t>
            </a:r>
          </a:p>
          <a:p>
            <a:pPr lvl="1">
              <a:lnSpc>
                <a:spcPct val="200000"/>
              </a:lnSpc>
            </a:pPr>
            <a:r>
              <a:rPr lang="en-US" altLang="en-US" sz="1600" dirty="0" err="1">
                <a:latin typeface="Arial" panose="020B0604020202020204" pitchFamily="34" charset="0"/>
                <a:cs typeface="Arial" panose="020B0604020202020204" pitchFamily="34" charset="0"/>
              </a:rPr>
              <a:t>Kamin</a:t>
            </a:r>
            <a:r>
              <a:rPr lang="en-US" altLang="en-US" sz="1600" dirty="0">
                <a:latin typeface="Arial" panose="020B0604020202020204" pitchFamily="34" charset="0"/>
                <a:cs typeface="Arial" panose="020B0604020202020204" pitchFamily="34" charset="0"/>
              </a:rPr>
              <a:t> Grant 2014-2016 (Second patent application submitted)</a:t>
            </a:r>
          </a:p>
          <a:p>
            <a:pPr lvl="1">
              <a:lnSpc>
                <a:spcPct val="200000"/>
              </a:lnSpc>
            </a:pPr>
            <a:r>
              <a:rPr lang="en-US" altLang="en-US" sz="1600" dirty="0">
                <a:latin typeface="Arial" panose="020B0604020202020204" pitchFamily="34" charset="0"/>
                <a:cs typeface="Arial" panose="020B0604020202020204" pitchFamily="34" charset="0"/>
              </a:rPr>
              <a:t>Licensed to </a:t>
            </a:r>
            <a:r>
              <a:rPr lang="en-US" altLang="en-US" sz="1600" dirty="0" err="1">
                <a:latin typeface="Arial" panose="020B0604020202020204" pitchFamily="34" charset="0"/>
                <a:cs typeface="Arial" panose="020B0604020202020204" pitchFamily="34" charset="0"/>
              </a:rPr>
              <a:t>OneCell</a:t>
            </a:r>
            <a:r>
              <a:rPr lang="en-US" altLang="en-US" sz="1600" dirty="0">
                <a:latin typeface="Arial" panose="020B0604020202020204" pitchFamily="34" charset="0"/>
                <a:cs typeface="Arial" panose="020B0604020202020204" pitchFamily="34" charset="0"/>
              </a:rPr>
              <a:t> Medical (</a:t>
            </a:r>
            <a:r>
              <a:rPr lang="en-US" altLang="en-US" sz="1600" dirty="0" err="1">
                <a:latin typeface="Arial" panose="020B0604020202020204" pitchFamily="34" charset="0"/>
                <a:cs typeface="Arial" panose="020B0604020202020204" pitchFamily="34" charset="0"/>
              </a:rPr>
              <a:t>Sanara</a:t>
            </a:r>
            <a:r>
              <a:rPr lang="en-US" altLang="en-US" sz="1600" dirty="0">
                <a:latin typeface="Arial" panose="020B0604020202020204" pitchFamily="34" charset="0"/>
                <a:cs typeface="Arial" panose="020B0604020202020204" pitchFamily="34" charset="0"/>
              </a:rPr>
              <a:t> –IIA Incubator)-2017</a:t>
            </a:r>
          </a:p>
        </p:txBody>
      </p:sp>
      <p:pic>
        <p:nvPicPr>
          <p:cNvPr id="22532" name="Picture 3">
            <a:extLst>
              <a:ext uri="{FF2B5EF4-FFF2-40B4-BE49-F238E27FC236}">
                <a16:creationId xmlns:a16="http://schemas.microsoft.com/office/drawing/2014/main" id="{D75409F6-3C36-478D-909B-2668DF8B4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881563"/>
            <a:ext cx="23177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BDA0EFB-C31E-4DD5-BEE6-D2E68EB1D797}"/>
              </a:ext>
            </a:extLst>
          </p:cNvPr>
          <p:cNvSpPr>
            <a:spLocks noGrp="1"/>
          </p:cNvSpPr>
          <p:nvPr>
            <p:ph type="title" idx="4294967295"/>
          </p:nvPr>
        </p:nvSpPr>
        <p:spPr>
          <a:xfrm>
            <a:off x="0" y="274638"/>
            <a:ext cx="8229600" cy="1143000"/>
          </a:xfrm>
        </p:spPr>
        <p:txBody>
          <a:bodyPr>
            <a:normAutofit fontScale="90000"/>
          </a:bodyPr>
          <a:lstStyle/>
          <a:p>
            <a:pPr algn="l" rtl="0"/>
            <a:br>
              <a:rPr lang="en-US" altLang="en-US" sz="4000" dirty="0">
                <a:latin typeface="Arial Black" panose="020B0A04020102020204" pitchFamily="34" charset="0"/>
                <a:cs typeface="Times New Roman" panose="02020603050405020304" pitchFamily="18" charset="0"/>
              </a:rPr>
            </a:br>
            <a:r>
              <a:rPr lang="en-US" altLang="en-US" sz="4000" dirty="0">
                <a:latin typeface="Arial Black" panose="020B0A04020102020204" pitchFamily="34" charset="0"/>
                <a:cs typeface="Times New Roman" panose="02020603050405020304" pitchFamily="18" charset="0"/>
              </a:rPr>
              <a:t>      </a:t>
            </a:r>
            <a:r>
              <a:rPr lang="en-US" altLang="en-US" sz="4900" b="1" dirty="0">
                <a:solidFill>
                  <a:schemeClr val="accent5"/>
                </a:solidFill>
                <a:ea typeface="+mn-ea"/>
              </a:rPr>
              <a:t>Case Study II at TRDF</a:t>
            </a:r>
          </a:p>
        </p:txBody>
      </p:sp>
      <p:sp>
        <p:nvSpPr>
          <p:cNvPr id="3" name="Content Placeholder 2">
            <a:extLst>
              <a:ext uri="{FF2B5EF4-FFF2-40B4-BE49-F238E27FC236}">
                <a16:creationId xmlns:a16="http://schemas.microsoft.com/office/drawing/2014/main" id="{E89DC0C7-40E3-47F8-95E5-0B36A0A6B1E6}"/>
              </a:ext>
            </a:extLst>
          </p:cNvPr>
          <p:cNvSpPr>
            <a:spLocks noGrp="1"/>
          </p:cNvSpPr>
          <p:nvPr>
            <p:ph idx="4294967295"/>
          </p:nvPr>
        </p:nvSpPr>
        <p:spPr>
          <a:xfrm>
            <a:off x="457200" y="1600200"/>
            <a:ext cx="7772400" cy="4525963"/>
          </a:xfrm>
        </p:spPr>
        <p:txBody>
          <a:bodyPr>
            <a:normAutofit fontScale="77500" lnSpcReduction="20000"/>
          </a:bodyPr>
          <a:lstStyle/>
          <a:p>
            <a:pPr marL="0" indent="0">
              <a:lnSpc>
                <a:spcPct val="150000"/>
              </a:lnSpc>
              <a:buFont typeface="Arial" panose="020B0604020202020204" pitchFamily="34" charset="0"/>
              <a:buNone/>
              <a:defRPr/>
            </a:pPr>
            <a:r>
              <a:rPr lang="en-US" sz="1600" b="1" u="sng" dirty="0">
                <a:latin typeface="Arial" panose="020B0604020202020204" pitchFamily="34" charset="0"/>
                <a:cs typeface="Arial" panose="020B0604020202020204" pitchFamily="34" charset="0"/>
              </a:rPr>
              <a:t>           Prof. Hossam Haick </a:t>
            </a:r>
          </a:p>
          <a:p>
            <a:pPr marL="0" indent="0">
              <a:lnSpc>
                <a:spcPct val="150000"/>
              </a:lnSpc>
              <a:buFont typeface="Arial" panose="020B0604020202020204" pitchFamily="34" charset="0"/>
              <a:buNone/>
              <a:defRPr/>
            </a:pPr>
            <a:r>
              <a:rPr lang="en-US" sz="16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Patents</a:t>
            </a:r>
          </a:p>
          <a:p>
            <a:pPr lvl="2">
              <a:lnSpc>
                <a:spcPct val="150000"/>
              </a:lnSpc>
              <a:defRPr/>
            </a:pPr>
            <a:r>
              <a:rPr lang="en-US" sz="1800" dirty="0">
                <a:latin typeface="Arial" panose="020B0604020202020204" pitchFamily="34" charset="0"/>
                <a:cs typeface="Arial" panose="020B0604020202020204" pitchFamily="34" charset="0"/>
              </a:rPr>
              <a:t>US9625341 -</a:t>
            </a:r>
            <a:r>
              <a:rPr lang="en-US" sz="1800" dirty="0"/>
              <a:t> </a:t>
            </a:r>
            <a:r>
              <a:rPr lang="en-US" sz="1800" dirty="0">
                <a:latin typeface="Arial" panose="020B0604020202020204" pitchFamily="34" charset="0"/>
                <a:cs typeface="Arial" panose="020B0604020202020204" pitchFamily="34" charset="0"/>
              </a:rPr>
              <a:t>A platform unit for combined sensing of pressure, temperature and humidity. (Priority 2012)</a:t>
            </a:r>
          </a:p>
          <a:p>
            <a:pPr lvl="2">
              <a:lnSpc>
                <a:spcPct val="150000"/>
              </a:lnSpc>
              <a:defRPr/>
            </a:pPr>
            <a:r>
              <a:rPr lang="en-US" sz="1800" dirty="0">
                <a:latin typeface="Arial" panose="020B0604020202020204" pitchFamily="34" charset="0"/>
                <a:cs typeface="Arial" panose="020B0604020202020204" pitchFamily="34" charset="0"/>
              </a:rPr>
              <a:t>US20170363489 - High resolution pressure sensing (Priority 2014)</a:t>
            </a:r>
          </a:p>
          <a:p>
            <a:pPr lvl="2">
              <a:lnSpc>
                <a:spcPct val="150000"/>
              </a:lnSpc>
              <a:defRPr/>
            </a:pPr>
            <a:r>
              <a:rPr lang="en-US" sz="1800" dirty="0">
                <a:latin typeface="Arial" panose="020B0604020202020204" pitchFamily="34" charset="0"/>
                <a:cs typeface="Arial" panose="020B0604020202020204" pitchFamily="34" charset="0"/>
              </a:rPr>
              <a:t>US20180231486 - Self-healing platform unit for pressure and analyte sensing (priority 2015)</a:t>
            </a:r>
          </a:p>
          <a:p>
            <a:pPr marL="685800" lvl="2" indent="0">
              <a:lnSpc>
                <a:spcPct val="150000"/>
              </a:lnSpc>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marL="685800" lvl="2" indent="0">
              <a:lnSpc>
                <a:spcPct val="150000"/>
              </a:lnSpc>
              <a:buFont typeface="Arial" panose="020B0604020202020204" pitchFamily="34" charset="0"/>
              <a:buNone/>
              <a:defRPr/>
            </a:pPr>
            <a:r>
              <a:rPr lang="en-US" sz="1800" dirty="0">
                <a:latin typeface="Arial" panose="020B0604020202020204" pitchFamily="34" charset="0"/>
                <a:cs typeface="Arial" panose="020B0604020202020204" pitchFamily="34" charset="0"/>
              </a:rPr>
              <a:t>Entrepreneurs (Prof. </a:t>
            </a:r>
            <a:r>
              <a:rPr lang="en-US" sz="1800" dirty="0" err="1">
                <a:latin typeface="Arial" panose="020B0604020202020204" pitchFamily="34" charset="0"/>
                <a:cs typeface="Arial" panose="020B0604020202020204" pitchFamily="34" charset="0"/>
              </a:rPr>
              <a:t>Haick’s</a:t>
            </a:r>
            <a:r>
              <a:rPr lang="en-US" sz="1800" dirty="0">
                <a:latin typeface="Arial" panose="020B0604020202020204" pitchFamily="34" charset="0"/>
                <a:cs typeface="Arial" panose="020B0604020202020204" pitchFamily="34" charset="0"/>
              </a:rPr>
              <a:t> Students and inventors)</a:t>
            </a:r>
          </a:p>
          <a:p>
            <a:pPr lvl="2">
              <a:lnSpc>
                <a:spcPct val="150000"/>
              </a:lnSpc>
              <a:defRPr/>
            </a:pPr>
            <a:r>
              <a:rPr lang="en-US" sz="1800" dirty="0">
                <a:latin typeface="Arial" panose="020B0604020202020204" pitchFamily="34" charset="0"/>
                <a:cs typeface="Arial" panose="020B0604020202020204" pitchFamily="34" charset="0"/>
              </a:rPr>
              <a:t>Dr. </a:t>
            </a:r>
            <a:r>
              <a:rPr lang="en-US" sz="1800" dirty="0" err="1">
                <a:latin typeface="Arial" panose="020B0604020202020204" pitchFamily="34" charset="0"/>
                <a:cs typeface="Arial" panose="020B0604020202020204" pitchFamily="34" charset="0"/>
              </a:rPr>
              <a:t>Gady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Konvalina</a:t>
            </a:r>
            <a:endParaRPr lang="en-US" sz="1800" dirty="0">
              <a:latin typeface="Arial" panose="020B0604020202020204" pitchFamily="34" charset="0"/>
              <a:cs typeface="Arial" panose="020B0604020202020204" pitchFamily="34" charset="0"/>
            </a:endParaRPr>
          </a:p>
          <a:p>
            <a:pPr lvl="2">
              <a:lnSpc>
                <a:spcPct val="150000"/>
              </a:lnSpc>
              <a:defRPr/>
            </a:pPr>
            <a:r>
              <a:rPr lang="en-US" sz="1800" dirty="0">
                <a:latin typeface="Arial" panose="020B0604020202020204" pitchFamily="34" charset="0"/>
                <a:cs typeface="Arial" panose="020B0604020202020204" pitchFamily="34" charset="0"/>
              </a:rPr>
              <a:t>Dr. </a:t>
            </a:r>
            <a:r>
              <a:rPr lang="en-US" sz="1800" dirty="0" err="1">
                <a:latin typeface="Arial" panose="020B0604020202020204" pitchFamily="34" charset="0"/>
                <a:cs typeface="Arial" panose="020B0604020202020204" pitchFamily="34" charset="0"/>
              </a:rPr>
              <a:t>Meital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Segev</a:t>
            </a:r>
            <a:r>
              <a:rPr lang="en-US" sz="1800" dirty="0">
                <a:latin typeface="Arial" panose="020B0604020202020204" pitchFamily="34" charset="0"/>
                <a:cs typeface="Arial" panose="020B0604020202020204" pitchFamily="34" charset="0"/>
              </a:rPr>
              <a:t>-Bar</a:t>
            </a:r>
          </a:p>
          <a:p>
            <a:pPr marL="685800" lvl="2" indent="0">
              <a:lnSpc>
                <a:spcPct val="150000"/>
              </a:lnSpc>
              <a:buFont typeface="Arial" panose="020B0604020202020204" pitchFamily="34" charset="0"/>
              <a:buNone/>
              <a:defRPr/>
            </a:pPr>
            <a:r>
              <a:rPr lang="en-US" sz="1800" dirty="0">
                <a:latin typeface="Arial" panose="020B0604020202020204" pitchFamily="34" charset="0"/>
                <a:cs typeface="Arial" panose="020B0604020202020204" pitchFamily="34" charset="0"/>
              </a:rPr>
              <a:t>License Signed-November 2016</a:t>
            </a:r>
          </a:p>
          <a:p>
            <a:pPr marL="685800" lvl="2" indent="0">
              <a:lnSpc>
                <a:spcPct val="150000"/>
              </a:lnSpc>
              <a:buFont typeface="Arial" panose="020B0604020202020204" pitchFamily="34" charset="0"/>
              <a:buNone/>
              <a:defRPr/>
            </a:pPr>
            <a:r>
              <a:rPr lang="en-US" sz="1800" dirty="0">
                <a:latin typeface="Arial" panose="020B0604020202020204" pitchFamily="34" charset="0"/>
                <a:cs typeface="Arial" panose="020B0604020202020204" pitchFamily="34" charset="0"/>
              </a:rPr>
              <a:t>Entered into Technion Accelerator- January 2017</a:t>
            </a:r>
          </a:p>
          <a:p>
            <a:pPr marL="685800" lvl="2" indent="0">
              <a:lnSpc>
                <a:spcPct val="150000"/>
              </a:lnSpc>
              <a:buFont typeface="Arial" panose="020B0604020202020204" pitchFamily="34" charset="0"/>
              <a:buNone/>
              <a:defRPr/>
            </a:pPr>
            <a:r>
              <a:rPr lang="en-US" sz="1800" dirty="0">
                <a:latin typeface="Arial" panose="020B0604020202020204" pitchFamily="34" charset="0"/>
                <a:cs typeface="Arial" panose="020B0604020202020204" pitchFamily="34" charset="0"/>
              </a:rPr>
              <a:t>Received Equity Investment- August 2017</a:t>
            </a:r>
          </a:p>
          <a:p>
            <a:pPr marL="342900" lvl="1" indent="0">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1600" dirty="0">
              <a:latin typeface="Arial" panose="020B0604020202020204" pitchFamily="34" charset="0"/>
              <a:cs typeface="Arial" panose="020B0604020202020204" pitchFamily="34" charset="0"/>
            </a:endParaRPr>
          </a:p>
        </p:txBody>
      </p:sp>
      <p:pic>
        <p:nvPicPr>
          <p:cNvPr id="23556" name="Picture 3">
            <a:extLst>
              <a:ext uri="{FF2B5EF4-FFF2-40B4-BE49-F238E27FC236}">
                <a16:creationId xmlns:a16="http://schemas.microsoft.com/office/drawing/2014/main" id="{FAD884FE-C024-4D14-A4C6-14B5D641789C}"/>
              </a:ext>
            </a:extLst>
          </p:cNvPr>
          <p:cNvPicPr>
            <a:picLocks noChangeAspect="1"/>
          </p:cNvPicPr>
          <p:nvPr/>
        </p:nvPicPr>
        <p:blipFill>
          <a:blip r:embed="rId2">
            <a:extLst>
              <a:ext uri="{28A0092B-C50C-407E-A947-70E740481C1C}">
                <a14:useLocalDpi xmlns:a14="http://schemas.microsoft.com/office/drawing/2010/main" val="0"/>
              </a:ext>
            </a:extLst>
          </a:blip>
          <a:srcRect l="2841" t="33466" r="5115" b="46420"/>
          <a:stretch>
            <a:fillRect/>
          </a:stretch>
        </p:blipFill>
        <p:spPr bwMode="auto">
          <a:xfrm>
            <a:off x="6257925" y="5805488"/>
            <a:ext cx="24288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77" y="1713310"/>
            <a:ext cx="4885677" cy="3604917"/>
          </a:xfrm>
          <a:prstGeom prst="rect">
            <a:avLst/>
          </a:prstGeom>
        </p:spPr>
      </p:pic>
      <p:sp>
        <p:nvSpPr>
          <p:cNvPr id="4" name="TextBox 3"/>
          <p:cNvSpPr txBox="1"/>
          <p:nvPr/>
        </p:nvSpPr>
        <p:spPr>
          <a:xfrm>
            <a:off x="5294975" y="2038300"/>
            <a:ext cx="704039" cy="230832"/>
          </a:xfrm>
          <a:prstGeom prst="rect">
            <a:avLst/>
          </a:prstGeom>
          <a:noFill/>
        </p:spPr>
        <p:txBody>
          <a:bodyPr wrap="none" rtlCol="0">
            <a:spAutoFit/>
          </a:bodyPr>
          <a:lstStyle/>
          <a:p>
            <a:r>
              <a:rPr lang="en-US" sz="900" dirty="0"/>
              <a:t>16.05.2019</a:t>
            </a:r>
          </a:p>
        </p:txBody>
      </p:sp>
      <p:pic>
        <p:nvPicPr>
          <p:cNvPr id="7" name="Picture 6"/>
          <p:cNvPicPr>
            <a:picLocks noChangeAspect="1"/>
          </p:cNvPicPr>
          <p:nvPr/>
        </p:nvPicPr>
        <p:blipFill>
          <a:blip r:embed="rId3"/>
          <a:stretch>
            <a:fillRect/>
          </a:stretch>
        </p:blipFill>
        <p:spPr>
          <a:xfrm>
            <a:off x="4684484" y="691305"/>
            <a:ext cx="4448607" cy="5785695"/>
          </a:xfrm>
          <a:prstGeom prst="rect">
            <a:avLst/>
          </a:prstGeom>
        </p:spPr>
      </p:pic>
      <p:sp>
        <p:nvSpPr>
          <p:cNvPr id="5" name="Slide Number Placeholder 4"/>
          <p:cNvSpPr>
            <a:spLocks noGrp="1"/>
          </p:cNvSpPr>
          <p:nvPr>
            <p:ph type="sldNum" sz="quarter" idx="12"/>
          </p:nvPr>
        </p:nvSpPr>
        <p:spPr/>
        <p:txBody>
          <a:bodyPr/>
          <a:lstStyle/>
          <a:p>
            <a:pPr>
              <a:defRPr/>
            </a:pPr>
            <a:fld id="{9E6FFE5C-E405-4B0C-BF52-6B820C86B1C1}" type="slidenum">
              <a:rPr lang="en-IL" smtClean="0"/>
              <a:pPr>
                <a:defRPr/>
              </a:pPr>
              <a:t>39</a:t>
            </a:fld>
            <a:endParaRPr lang="en-IL"/>
          </a:p>
        </p:txBody>
      </p:sp>
      <p:sp>
        <p:nvSpPr>
          <p:cNvPr id="10" name="Rectangle 9">
            <a:extLst>
              <a:ext uri="{FF2B5EF4-FFF2-40B4-BE49-F238E27FC236}">
                <a16:creationId xmlns:a16="http://schemas.microsoft.com/office/drawing/2014/main" id="{473E5E8D-52A2-4695-AECB-72F9157FEC3E}"/>
              </a:ext>
            </a:extLst>
          </p:cNvPr>
          <p:cNvSpPr/>
          <p:nvPr/>
        </p:nvSpPr>
        <p:spPr>
          <a:xfrm>
            <a:off x="731808" y="1145041"/>
            <a:ext cx="4144991" cy="584775"/>
          </a:xfrm>
          <a:prstGeom prst="rect">
            <a:avLst/>
          </a:prstGeom>
        </p:spPr>
        <p:txBody>
          <a:bodyPr wrap="square">
            <a:spAutoFit/>
          </a:bodyPr>
          <a:lstStyle/>
          <a:p>
            <a:r>
              <a:rPr lang="en-US" altLang="en-US" sz="3200" b="1" dirty="0">
                <a:solidFill>
                  <a:schemeClr val="accent5"/>
                </a:solidFill>
                <a:latin typeface="+mj-lt"/>
                <a:cs typeface="+mj-cs"/>
              </a:rPr>
              <a:t>Case Study III at </a:t>
            </a:r>
            <a:r>
              <a:rPr lang="en-US" altLang="en-US" sz="3200" b="1" dirty="0" err="1">
                <a:solidFill>
                  <a:schemeClr val="accent5"/>
                </a:solidFill>
                <a:latin typeface="+mj-lt"/>
                <a:cs typeface="+mj-cs"/>
              </a:rPr>
              <a:t>Ramot</a:t>
            </a:r>
            <a:endParaRPr lang="en-US" sz="3200" b="1" dirty="0">
              <a:solidFill>
                <a:schemeClr val="accent5"/>
              </a:solidFill>
              <a:latin typeface="+mj-lt"/>
              <a:cs typeface="+mj-cs"/>
            </a:endParaRPr>
          </a:p>
        </p:txBody>
      </p:sp>
      <p:sp>
        <p:nvSpPr>
          <p:cNvPr id="2" name="TextBox 1">
            <a:extLst>
              <a:ext uri="{FF2B5EF4-FFF2-40B4-BE49-F238E27FC236}">
                <a16:creationId xmlns:a16="http://schemas.microsoft.com/office/drawing/2014/main" id="{829192A2-B2E3-4686-8A28-D1EA0C9AD9AF}"/>
              </a:ext>
            </a:extLst>
          </p:cNvPr>
          <p:cNvSpPr txBox="1"/>
          <p:nvPr/>
        </p:nvSpPr>
        <p:spPr>
          <a:xfrm>
            <a:off x="609600" y="5638800"/>
            <a:ext cx="4038601" cy="2062103"/>
          </a:xfrm>
          <a:prstGeom prst="rect">
            <a:avLst/>
          </a:prstGeom>
          <a:noFill/>
        </p:spPr>
        <p:txBody>
          <a:bodyPr wrap="square" rtlCol="0">
            <a:spAutoFit/>
          </a:bodyPr>
          <a:lstStyle/>
          <a:p>
            <a:pPr marL="285750" indent="-285750">
              <a:buFont typeface="Arial" panose="020B0604020202020204" pitchFamily="34" charset="0"/>
              <a:buChar char="•"/>
            </a:pPr>
            <a:r>
              <a:rPr lang="en-US" sz="1400" dirty="0"/>
              <a:t>US9900562 - System and method for light-field imaging; Priority 2014; Filed in US, EP, CN</a:t>
            </a:r>
          </a:p>
          <a:p>
            <a:pPr marL="285750" indent="-285750">
              <a:buFont typeface="Arial" panose="020B0604020202020204" pitchFamily="34" charset="0"/>
              <a:buChar char="•"/>
            </a:pPr>
            <a:r>
              <a:rPr lang="en-US" sz="1400" dirty="0"/>
              <a:t>WO2019162938 - System and method for light field imaging; Priority 2018</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95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4</a:t>
            </a:fld>
            <a:endParaRPr lang="en-US">
              <a:solidFill>
                <a:prstClr val="black">
                  <a:lumMod val="65000"/>
                  <a:lumOff val="35000"/>
                </a:prstClr>
              </a:solidFill>
            </a:endParaRPr>
          </a:p>
        </p:txBody>
      </p:sp>
      <p:sp>
        <p:nvSpPr>
          <p:cNvPr id="2" name="Title 1"/>
          <p:cNvSpPr>
            <a:spLocks noGrp="1"/>
          </p:cNvSpPr>
          <p:nvPr>
            <p:ph type="title" idx="4294967295"/>
          </p:nvPr>
        </p:nvSpPr>
        <p:spPr>
          <a:xfrm>
            <a:off x="914400" y="1052513"/>
            <a:ext cx="8229600" cy="1133475"/>
          </a:xfrm>
        </p:spPr>
        <p:txBody>
          <a:bodyPr>
            <a:normAutofit fontScale="90000"/>
          </a:bodyPr>
          <a:lstStyle/>
          <a:p>
            <a:r>
              <a:rPr lang="en-US" sz="4500" b="1" dirty="0">
                <a:solidFill>
                  <a:schemeClr val="accent5"/>
                </a:solidFill>
                <a:ea typeface="+mn-ea"/>
              </a:rPr>
              <a:t>TECHNOLOGY TRANSFER</a:t>
            </a:r>
            <a:br>
              <a:rPr lang="en-US" sz="4500" b="1" dirty="0">
                <a:solidFill>
                  <a:schemeClr val="accent5"/>
                </a:solidFill>
                <a:ea typeface="+mn-ea"/>
              </a:rPr>
            </a:br>
            <a:r>
              <a:rPr lang="en-US" sz="4500" b="1" dirty="0">
                <a:solidFill>
                  <a:schemeClr val="accent5"/>
                </a:solidFill>
                <a:ea typeface="+mn-ea"/>
              </a:rPr>
              <a:t> </a:t>
            </a:r>
            <a:r>
              <a:rPr lang="en-US" sz="3600" b="1" dirty="0">
                <a:solidFill>
                  <a:schemeClr val="accent5"/>
                </a:solidFill>
                <a:ea typeface="+mn-ea"/>
              </a:rPr>
              <a:t>(Wikipedia definition)</a:t>
            </a:r>
          </a:p>
        </p:txBody>
      </p:sp>
      <p:sp>
        <p:nvSpPr>
          <p:cNvPr id="3" name="Content Placeholder 2"/>
          <p:cNvSpPr>
            <a:spLocks noGrp="1"/>
          </p:cNvSpPr>
          <p:nvPr>
            <p:ph idx="4294967295"/>
          </p:nvPr>
        </p:nvSpPr>
        <p:spPr>
          <a:xfrm>
            <a:off x="762000" y="1828800"/>
            <a:ext cx="7467600" cy="4648200"/>
          </a:xfrm>
        </p:spPr>
        <p:txBody>
          <a:bodyPr>
            <a:normAutofit/>
          </a:bodyPr>
          <a:lstStyle/>
          <a:p>
            <a:pPr marL="0" indent="0">
              <a:buNone/>
            </a:pPr>
            <a:endParaRPr lang="en-US" b="1" dirty="0">
              <a:solidFill>
                <a:schemeClr val="tx1"/>
              </a:solidFill>
            </a:endParaRPr>
          </a:p>
          <a:p>
            <a:pPr marL="0" indent="0">
              <a:buNone/>
            </a:pPr>
            <a:r>
              <a:rPr lang="en-US" sz="2600" b="1" dirty="0">
                <a:solidFill>
                  <a:schemeClr val="tx1"/>
                </a:solidFill>
              </a:rPr>
              <a:t>Tech Transfer is the process of transferring technology  from the places and groups of its origination to wider distribution among more people and places </a:t>
            </a:r>
          </a:p>
          <a:p>
            <a:pPr lvl="1"/>
            <a:endParaRPr lang="en-US" sz="1725" dirty="0"/>
          </a:p>
          <a:p>
            <a:pPr lvl="1"/>
            <a:r>
              <a:rPr lang="en-US" sz="2200" dirty="0"/>
              <a:t>It occurs along various axes: among universities, from universities to businesses, from large businesses to smaller ones, etc.</a:t>
            </a:r>
          </a:p>
          <a:p>
            <a:pPr marL="457200" lvl="1" indent="0">
              <a:buNone/>
            </a:pPr>
            <a:endParaRPr lang="en-US" sz="2200" dirty="0"/>
          </a:p>
        </p:txBody>
      </p:sp>
    </p:spTree>
    <p:extLst>
      <p:ext uri="{BB962C8B-B14F-4D97-AF65-F5344CB8AC3E}">
        <p14:creationId xmlns:p14="http://schemas.microsoft.com/office/powerpoint/2010/main" val="25137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D8A8D0-EC9F-49C4-A867-2D9481C8A37A}"/>
              </a:ext>
            </a:extLst>
          </p:cNvPr>
          <p:cNvSpPr txBox="1">
            <a:spLocks/>
          </p:cNvSpPr>
          <p:nvPr/>
        </p:nvSpPr>
        <p:spPr bwMode="auto">
          <a:xfrm>
            <a:off x="395288" y="1916112"/>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nSpc>
                <a:spcPct val="150000"/>
              </a:lnSpc>
              <a:spcBef>
                <a:spcPct val="0"/>
              </a:spcBef>
              <a:buFontTx/>
              <a:buNone/>
              <a:defRPr/>
            </a:pPr>
            <a:r>
              <a:rPr lang="en-US" altLang="he-IL" sz="4000" b="1" dirty="0">
                <a:latin typeface="+mj-lt"/>
                <a:cs typeface="+mj-cs"/>
              </a:rPr>
              <a:t>BUDGET CONSIDERATIONS</a:t>
            </a:r>
          </a:p>
          <a:p>
            <a:pPr>
              <a:lnSpc>
                <a:spcPct val="150000"/>
              </a:lnSpc>
              <a:spcBef>
                <a:spcPct val="0"/>
              </a:spcBef>
              <a:buFontTx/>
              <a:buNone/>
              <a:defRPr/>
            </a:pPr>
            <a:r>
              <a:rPr lang="en-US" altLang="he-IL" sz="2400" b="1" dirty="0">
                <a:solidFill>
                  <a:schemeClr val="accent5"/>
                </a:solidFill>
                <a:latin typeface="+mj-lt"/>
                <a:cs typeface="+mj-cs"/>
              </a:rPr>
              <a:t>1. Reduction of portfolio size (and related costs)</a:t>
            </a:r>
          </a:p>
          <a:p>
            <a:pPr>
              <a:lnSpc>
                <a:spcPct val="150000"/>
              </a:lnSpc>
              <a:spcBef>
                <a:spcPct val="0"/>
              </a:spcBef>
              <a:buFontTx/>
              <a:buNone/>
              <a:defRPr/>
            </a:pPr>
            <a:r>
              <a:rPr lang="en-US" altLang="he-IL" sz="1400" dirty="0">
                <a:latin typeface="Arial" panose="020B0604020202020204" pitchFamily="34" charset="0"/>
              </a:rPr>
              <a:t>1.1 Cutting down filing of new cases</a:t>
            </a:r>
          </a:p>
          <a:p>
            <a:pPr>
              <a:lnSpc>
                <a:spcPct val="150000"/>
              </a:lnSpc>
              <a:spcBef>
                <a:spcPct val="0"/>
              </a:spcBef>
              <a:buFontTx/>
              <a:buNone/>
              <a:defRPr/>
            </a:pPr>
            <a:r>
              <a:rPr lang="en-US" altLang="he-IL" sz="1400" dirty="0">
                <a:latin typeface="Arial" panose="020B0604020202020204" pitchFamily="34" charset="0"/>
              </a:rPr>
              <a:t>1.2 Re-consideration of non-commercialized patent families</a:t>
            </a:r>
          </a:p>
          <a:p>
            <a:pPr>
              <a:lnSpc>
                <a:spcPct val="150000"/>
              </a:lnSpc>
              <a:spcBef>
                <a:spcPct val="0"/>
              </a:spcBef>
              <a:buFontTx/>
              <a:buNone/>
              <a:defRPr/>
            </a:pPr>
            <a:r>
              <a:rPr lang="en-US" altLang="he-IL" sz="1400" dirty="0">
                <a:latin typeface="Arial" panose="020B0604020202020204" pitchFamily="34" charset="0"/>
              </a:rPr>
              <a:t>1.3 Improving searching capabilities – to avoid unnecessary filing</a:t>
            </a:r>
          </a:p>
          <a:p>
            <a:pPr>
              <a:lnSpc>
                <a:spcPct val="150000"/>
              </a:lnSpc>
              <a:spcBef>
                <a:spcPct val="0"/>
              </a:spcBef>
              <a:buFontTx/>
              <a:buNone/>
              <a:defRPr/>
            </a:pPr>
            <a:endParaRPr lang="en-US" altLang="he-IL" sz="1600" dirty="0">
              <a:latin typeface="Arial Black" panose="020B0A04020102020204" pitchFamily="34" charset="0"/>
              <a:cs typeface="Times New Roman" panose="02020603050405020304" pitchFamily="18" charset="0"/>
            </a:endParaRPr>
          </a:p>
          <a:p>
            <a:pPr>
              <a:lnSpc>
                <a:spcPct val="150000"/>
              </a:lnSpc>
              <a:spcBef>
                <a:spcPct val="0"/>
              </a:spcBef>
              <a:buNone/>
              <a:defRPr/>
            </a:pPr>
            <a:r>
              <a:rPr lang="en-US" altLang="he-IL" sz="2400" b="1" dirty="0">
                <a:solidFill>
                  <a:schemeClr val="accent5"/>
                </a:solidFill>
                <a:latin typeface="+mj-lt"/>
                <a:cs typeface="+mj-cs"/>
              </a:rPr>
              <a:t>2. Patent Reimbursement:</a:t>
            </a:r>
          </a:p>
          <a:p>
            <a:pPr>
              <a:lnSpc>
                <a:spcPct val="150000"/>
              </a:lnSpc>
              <a:spcBef>
                <a:spcPct val="0"/>
              </a:spcBef>
              <a:buFontTx/>
              <a:buNone/>
              <a:defRPr/>
            </a:pPr>
            <a:r>
              <a:rPr lang="en-US" altLang="he-IL" sz="1400" dirty="0">
                <a:latin typeface="Arial" panose="020B0604020202020204" pitchFamily="34" charset="0"/>
              </a:rPr>
              <a:t>2.1 Assimilate agreements and active monitoring of patent reimbursement  </a:t>
            </a:r>
          </a:p>
          <a:p>
            <a:pPr>
              <a:lnSpc>
                <a:spcPct val="150000"/>
              </a:lnSpc>
              <a:spcBef>
                <a:spcPct val="0"/>
              </a:spcBef>
              <a:buFontTx/>
              <a:buNone/>
              <a:defRPr/>
            </a:pPr>
            <a:endParaRPr lang="en-US" altLang="he-IL" sz="1600" dirty="0">
              <a:latin typeface="Arial Black" panose="020B0A04020102020204" pitchFamily="34" charset="0"/>
              <a:cs typeface="Times New Roman" panose="02020603050405020304" pitchFamily="18"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t>41</a:t>
            </a:fld>
            <a:endParaRPr lang="en-US" noProof="0"/>
          </a:p>
        </p:txBody>
      </p:sp>
      <p:sp>
        <p:nvSpPr>
          <p:cNvPr id="6" name="Title 5"/>
          <p:cNvSpPr>
            <a:spLocks noGrp="1"/>
          </p:cNvSpPr>
          <p:nvPr>
            <p:ph type="ctrTitle" idx="4294967295"/>
          </p:nvPr>
        </p:nvSpPr>
        <p:spPr>
          <a:xfrm>
            <a:off x="0" y="2819400"/>
            <a:ext cx="7772400" cy="1371600"/>
          </a:xfrm>
        </p:spPr>
        <p:txBody>
          <a:bodyPr>
            <a:normAutofit fontScale="90000"/>
          </a:bodyPr>
          <a:lstStyle/>
          <a:p>
            <a:br>
              <a:rPr lang="en-US" sz="2000" b="1" dirty="0">
                <a:solidFill>
                  <a:schemeClr val="accent5"/>
                </a:solidFill>
              </a:rPr>
            </a:br>
            <a:br>
              <a:rPr lang="en-US" sz="2000" b="1" dirty="0">
                <a:solidFill>
                  <a:schemeClr val="accent5"/>
                </a:solidFill>
              </a:rPr>
            </a:br>
            <a:r>
              <a:rPr lang="en-US" sz="2000" b="1" dirty="0">
                <a:solidFill>
                  <a:schemeClr val="accent5"/>
                </a:solidFill>
              </a:rPr>
              <a:t>shulamit.hirsch@wipa.co.il</a:t>
            </a:r>
            <a:br>
              <a:rPr lang="en-US" b="1" dirty="0">
                <a:solidFill>
                  <a:schemeClr val="accent5"/>
                </a:solidFill>
              </a:rPr>
            </a:br>
            <a:r>
              <a:rPr lang="en-US" b="1" dirty="0">
                <a:solidFill>
                  <a:schemeClr val="accent5"/>
                </a:solidFill>
              </a:rPr>
              <a:t>THANK YOU</a:t>
            </a:r>
          </a:p>
        </p:txBody>
      </p:sp>
      <p:pic>
        <p:nvPicPr>
          <p:cNvPr id="5" name="Picture 4">
            <a:extLst>
              <a:ext uri="{FF2B5EF4-FFF2-40B4-BE49-F238E27FC236}">
                <a16:creationId xmlns:a16="http://schemas.microsoft.com/office/drawing/2014/main" id="{E1B3C29B-E7D3-4ECF-95E6-D79E983084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58900"/>
            <a:ext cx="4572000" cy="1689100"/>
          </a:xfrm>
          <a:prstGeom prst="rect">
            <a:avLst/>
          </a:prstGeom>
          <a:noFill/>
          <a:ln>
            <a:noFill/>
          </a:ln>
        </p:spPr>
      </p:pic>
    </p:spTree>
    <p:extLst>
      <p:ext uri="{BB962C8B-B14F-4D97-AF65-F5344CB8AC3E}">
        <p14:creationId xmlns:p14="http://schemas.microsoft.com/office/powerpoint/2010/main" val="397265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5"/>
          <p:cNvSpPr txBox="1">
            <a:spLocks noGrp="1"/>
          </p:cNvSpPr>
          <p:nvPr/>
        </p:nvSpPr>
        <p:spPr bwMode="auto">
          <a:xfrm>
            <a:off x="7740650" y="6524625"/>
            <a:ext cx="755650" cy="217488"/>
          </a:xfrm>
          <a:prstGeom prst="rect">
            <a:avLst/>
          </a:prstGeom>
          <a:noFill/>
          <a:ln w="9525">
            <a:noFill/>
            <a:miter lim="800000"/>
            <a:headEnd/>
            <a:tailEnd/>
          </a:ln>
        </p:spPr>
        <p:txBody>
          <a:bodyPr lIns="0" tIns="0" rIns="0" bIns="0" anchor="ctr"/>
          <a:lstStyle/>
          <a:p>
            <a:pPr algn="r" fontAlgn="base">
              <a:spcBef>
                <a:spcPct val="0"/>
              </a:spcBef>
              <a:spcAft>
                <a:spcPct val="0"/>
              </a:spcAft>
            </a:pPr>
            <a:fld id="{E90A0D11-0652-4DB7-8CAA-1801C7B6D7F9}" type="slidenum">
              <a:rPr lang="de-DE" sz="1200">
                <a:solidFill>
                  <a:srgbClr val="4C575F"/>
                </a:solidFill>
                <a:latin typeface="Arial" charset="0"/>
                <a:cs typeface="Arial" charset="0"/>
              </a:rPr>
              <a:pPr algn="r" fontAlgn="base">
                <a:spcBef>
                  <a:spcPct val="0"/>
                </a:spcBef>
                <a:spcAft>
                  <a:spcPct val="0"/>
                </a:spcAft>
              </a:pPr>
              <a:t>5</a:t>
            </a:fld>
            <a:endParaRPr lang="de-DE" sz="1200">
              <a:solidFill>
                <a:srgbClr val="4C575F"/>
              </a:solidFill>
              <a:latin typeface="Arial" charset="0"/>
              <a:cs typeface="Arial" charset="0"/>
            </a:endParaRPr>
          </a:p>
        </p:txBody>
      </p:sp>
      <p:sp>
        <p:nvSpPr>
          <p:cNvPr id="2" name="Title 1"/>
          <p:cNvSpPr>
            <a:spLocks noGrp="1"/>
          </p:cNvSpPr>
          <p:nvPr>
            <p:ph type="title"/>
          </p:nvPr>
        </p:nvSpPr>
        <p:spPr>
          <a:xfrm>
            <a:off x="618808" y="311341"/>
            <a:ext cx="7921625" cy="921337"/>
          </a:xfrm>
        </p:spPr>
        <p:txBody>
          <a:bodyPr/>
          <a:lstStyle/>
          <a:p>
            <a:r>
              <a:rPr lang="en-IE" sz="4100" b="1" dirty="0">
                <a:solidFill>
                  <a:schemeClr val="accent5"/>
                </a:solidFill>
                <a:ea typeface="+mn-ea"/>
              </a:rPr>
              <a:t>How universities can exploit IP</a:t>
            </a:r>
            <a:endParaRPr lang="en-GB" sz="4100" b="1" dirty="0">
              <a:solidFill>
                <a:schemeClr val="accent5"/>
              </a:solidFill>
              <a:ea typeface="+mn-ea"/>
            </a:endParaRPr>
          </a:p>
        </p:txBody>
      </p:sp>
      <p:grpSp>
        <p:nvGrpSpPr>
          <p:cNvPr id="6" name="Group 3"/>
          <p:cNvGrpSpPr/>
          <p:nvPr/>
        </p:nvGrpSpPr>
        <p:grpSpPr>
          <a:xfrm>
            <a:off x="1282271" y="1052805"/>
            <a:ext cx="6597464" cy="5199124"/>
            <a:chOff x="2413568" y="1600199"/>
            <a:chExt cx="5884097" cy="4567369"/>
          </a:xfrm>
        </p:grpSpPr>
        <p:grpSp>
          <p:nvGrpSpPr>
            <p:cNvPr id="8" name="Group 2"/>
            <p:cNvGrpSpPr/>
            <p:nvPr/>
          </p:nvGrpSpPr>
          <p:grpSpPr>
            <a:xfrm flipH="1">
              <a:off x="2413568" y="1600199"/>
              <a:ext cx="4350592" cy="4525963"/>
              <a:chOff x="2379839" y="1600199"/>
              <a:chExt cx="4350592" cy="4525963"/>
            </a:xfrm>
            <a:scene3d>
              <a:camera prst="orthographicFront">
                <a:rot lat="0" lon="0" rev="0"/>
              </a:camera>
              <a:lightRig rig="glow" dir="t">
                <a:rot lat="0" lon="0" rev="4800000"/>
              </a:lightRig>
            </a:scene3d>
          </p:grpSpPr>
          <p:sp>
            <p:nvSpPr>
              <p:cNvPr id="18" name="Freeform 18"/>
              <p:cNvSpPr/>
              <p:nvPr/>
            </p:nvSpPr>
            <p:spPr>
              <a:xfrm>
                <a:off x="3643874" y="3060275"/>
                <a:ext cx="1855819" cy="1605359"/>
              </a:xfrm>
              <a:custGeom>
                <a:avLst/>
                <a:gdLst>
                  <a:gd name="connsiteX0" fmla="*/ 0 w 1855819"/>
                  <a:gd name="connsiteY0" fmla="*/ 802680 h 1605359"/>
                  <a:gd name="connsiteX1" fmla="*/ 458651 w 1855819"/>
                  <a:gd name="connsiteY1" fmla="*/ 0 h 1605359"/>
                  <a:gd name="connsiteX2" fmla="*/ 1397168 w 1855819"/>
                  <a:gd name="connsiteY2" fmla="*/ 0 h 1605359"/>
                  <a:gd name="connsiteX3" fmla="*/ 1855819 w 1855819"/>
                  <a:gd name="connsiteY3" fmla="*/ 802680 h 1605359"/>
                  <a:gd name="connsiteX4" fmla="*/ 1397168 w 1855819"/>
                  <a:gd name="connsiteY4" fmla="*/ 1605359 h 1605359"/>
                  <a:gd name="connsiteX5" fmla="*/ 458651 w 1855819"/>
                  <a:gd name="connsiteY5" fmla="*/ 1605359 h 1605359"/>
                  <a:gd name="connsiteX6" fmla="*/ 0 w 1855819"/>
                  <a:gd name="connsiteY6" fmla="*/ 802680 h 160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819" h="1605359">
                    <a:moveTo>
                      <a:pt x="0" y="802680"/>
                    </a:moveTo>
                    <a:lnTo>
                      <a:pt x="458651" y="0"/>
                    </a:lnTo>
                    <a:lnTo>
                      <a:pt x="1397168" y="0"/>
                    </a:lnTo>
                    <a:lnTo>
                      <a:pt x="1855819" y="802680"/>
                    </a:lnTo>
                    <a:lnTo>
                      <a:pt x="1397168" y="1605359"/>
                    </a:lnTo>
                    <a:lnTo>
                      <a:pt x="458651" y="1605359"/>
                    </a:lnTo>
                    <a:lnTo>
                      <a:pt x="0" y="802680"/>
                    </a:lnTo>
                    <a:close/>
                  </a:path>
                </a:pathLst>
              </a:custGeom>
              <a:solidFill>
                <a:srgbClr val="BE0F05"/>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27855" tIns="286351" rIns="327855" bIns="286351" numCol="1" spcCol="1270" anchor="ctr" anchorCtr="0">
                <a:noAutofit/>
              </a:bodyPr>
              <a:lstStyle/>
              <a:p>
                <a:pPr algn="ctr" defTabSz="711200" eaLnBrk="1" fontAlgn="auto" hangingPunct="1">
                  <a:lnSpc>
                    <a:spcPct val="90000"/>
                  </a:lnSpc>
                  <a:spcAft>
                    <a:spcPct val="35000"/>
                  </a:spcAft>
                </a:pPr>
                <a:r>
                  <a:rPr lang="en-IE" sz="1600" b="1" dirty="0">
                    <a:solidFill>
                      <a:prstClr val="white"/>
                    </a:solidFill>
                  </a:rPr>
                  <a:t>IP management</a:t>
                </a:r>
                <a:endParaRPr lang="en-GB" sz="1600" b="1" dirty="0">
                  <a:solidFill>
                    <a:prstClr val="white"/>
                  </a:solidFill>
                </a:endParaRPr>
              </a:p>
            </p:txBody>
          </p:sp>
          <p:sp>
            <p:nvSpPr>
              <p:cNvPr id="19" name="Freeform 20"/>
              <p:cNvSpPr/>
              <p:nvPr/>
            </p:nvSpPr>
            <p:spPr>
              <a:xfrm>
                <a:off x="3730283" y="1600199"/>
                <a:ext cx="1605371" cy="1359900"/>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bg1">
                  <a:lumMod val="95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r>
                  <a:rPr lang="en-IE" sz="1600" dirty="0">
                    <a:solidFill>
                      <a:schemeClr val="bg1">
                        <a:lumMod val="50000"/>
                      </a:schemeClr>
                    </a:solidFill>
                  </a:rPr>
                  <a:t>R&amp;D</a:t>
                </a:r>
                <a:endParaRPr lang="en-GB" sz="1600" dirty="0">
                  <a:solidFill>
                    <a:schemeClr val="bg1">
                      <a:lumMod val="50000"/>
                    </a:schemeClr>
                  </a:solidFill>
                </a:endParaRPr>
              </a:p>
            </p:txBody>
          </p:sp>
          <p:sp>
            <p:nvSpPr>
              <p:cNvPr id="20" name="Freeform 22"/>
              <p:cNvSpPr/>
              <p:nvPr/>
            </p:nvSpPr>
            <p:spPr>
              <a:xfrm>
                <a:off x="5209600" y="2409442"/>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bg1">
                  <a:lumMod val="85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r>
                  <a:rPr lang="en-IE" sz="1600" dirty="0">
                    <a:solidFill>
                      <a:prstClr val="black"/>
                    </a:solidFill>
                  </a:rPr>
                  <a:t>Invention disclosure</a:t>
                </a:r>
                <a:endParaRPr lang="en-GB" sz="1600" dirty="0">
                  <a:solidFill>
                    <a:prstClr val="black"/>
                  </a:solidFill>
                </a:endParaRPr>
              </a:p>
            </p:txBody>
          </p:sp>
          <p:sp>
            <p:nvSpPr>
              <p:cNvPr id="21" name="Freeform 24"/>
              <p:cNvSpPr/>
              <p:nvPr/>
            </p:nvSpPr>
            <p:spPr>
              <a:xfrm>
                <a:off x="5209600" y="4000318"/>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bg1">
                  <a:lumMod val="75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r>
                  <a:rPr lang="en-IE" sz="1600" b="1" dirty="0">
                    <a:solidFill>
                      <a:srgbClr val="BE0F05"/>
                    </a:solidFill>
                  </a:rPr>
                  <a:t>Evaluation</a:t>
                </a:r>
                <a:endParaRPr lang="en-GB" sz="1600" b="1" dirty="0">
                  <a:solidFill>
                    <a:srgbClr val="BE0F05"/>
                  </a:solidFill>
                </a:endParaRPr>
              </a:p>
            </p:txBody>
          </p:sp>
          <p:sp>
            <p:nvSpPr>
              <p:cNvPr id="22" name="Freeform 26"/>
              <p:cNvSpPr/>
              <p:nvPr/>
            </p:nvSpPr>
            <p:spPr>
              <a:xfrm>
                <a:off x="3814822" y="4810465"/>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bg1">
                  <a:lumMod val="65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endParaRPr lang="en-IE" sz="1600" dirty="0">
                  <a:solidFill>
                    <a:prstClr val="black"/>
                  </a:solidFill>
                </a:endParaRPr>
              </a:p>
              <a:p>
                <a:pPr algn="ctr" defTabSz="711200" eaLnBrk="1" fontAlgn="auto" hangingPunct="1">
                  <a:lnSpc>
                    <a:spcPct val="90000"/>
                  </a:lnSpc>
                  <a:spcAft>
                    <a:spcPct val="35000"/>
                  </a:spcAft>
                </a:pPr>
                <a:r>
                  <a:rPr lang="en-IE" sz="1600" dirty="0">
                    <a:solidFill>
                      <a:prstClr val="black"/>
                    </a:solidFill>
                  </a:rPr>
                  <a:t>IP protection</a:t>
                </a:r>
              </a:p>
              <a:p>
                <a:pPr algn="ctr" defTabSz="711200" eaLnBrk="1" fontAlgn="auto" hangingPunct="1">
                  <a:lnSpc>
                    <a:spcPct val="90000"/>
                  </a:lnSpc>
                  <a:spcAft>
                    <a:spcPct val="35000"/>
                  </a:spcAft>
                </a:pPr>
                <a:endParaRPr lang="en-GB" sz="1600" dirty="0">
                  <a:solidFill>
                    <a:prstClr val="black"/>
                  </a:solidFill>
                </a:endParaRPr>
              </a:p>
            </p:txBody>
          </p:sp>
          <p:sp>
            <p:nvSpPr>
              <p:cNvPr id="23" name="Freeform 28"/>
              <p:cNvSpPr/>
              <p:nvPr/>
            </p:nvSpPr>
            <p:spPr>
              <a:xfrm>
                <a:off x="2413568" y="4001223"/>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bg1">
                  <a:lumMod val="50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r>
                  <a:rPr lang="en-IE" sz="1600" dirty="0">
                    <a:solidFill>
                      <a:schemeClr val="bg1"/>
                    </a:solidFill>
                  </a:rPr>
                  <a:t>Exploitation</a:t>
                </a:r>
                <a:r>
                  <a:rPr lang="en-IE" sz="1600" dirty="0">
                    <a:solidFill>
                      <a:prstClr val="black"/>
                    </a:solidFill>
                  </a:rPr>
                  <a:t> </a:t>
                </a:r>
                <a:endParaRPr lang="en-GB" sz="1600" dirty="0">
                  <a:solidFill>
                    <a:prstClr val="black"/>
                  </a:solidFill>
                </a:endParaRPr>
              </a:p>
            </p:txBody>
          </p:sp>
          <p:sp>
            <p:nvSpPr>
              <p:cNvPr id="24" name="Freeform 29"/>
              <p:cNvSpPr/>
              <p:nvPr/>
            </p:nvSpPr>
            <p:spPr>
              <a:xfrm>
                <a:off x="2379839" y="2221871"/>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tx1">
                  <a:lumMod val="65000"/>
                  <a:lumOff val="35000"/>
                </a:schemeClr>
              </a:solidFill>
              <a:ln>
                <a:noFill/>
              </a:ln>
              <a:effectLst/>
              <a:scene3d>
                <a:camera prst="orthographicFront">
                  <a:rot lat="0" lon="0" rev="0"/>
                </a:camera>
                <a:lightRig rig="threePt" dir="t">
                  <a:rot lat="0" lon="0" rev="12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endParaRPr lang="en-IE" sz="1600" dirty="0">
                  <a:solidFill>
                    <a:prstClr val="white"/>
                  </a:solidFill>
                </a:endParaRPr>
              </a:p>
              <a:p>
                <a:pPr algn="ctr" defTabSz="711200" eaLnBrk="1" fontAlgn="auto" hangingPunct="1">
                  <a:lnSpc>
                    <a:spcPct val="90000"/>
                  </a:lnSpc>
                  <a:spcAft>
                    <a:spcPct val="35000"/>
                  </a:spcAft>
                </a:pPr>
                <a:r>
                  <a:rPr lang="en-IE" sz="1600" dirty="0">
                    <a:solidFill>
                      <a:prstClr val="white"/>
                    </a:solidFill>
                  </a:rPr>
                  <a:t>Licence agreement</a:t>
                </a:r>
              </a:p>
              <a:p>
                <a:pPr algn="ctr" defTabSz="711200" eaLnBrk="1" fontAlgn="auto" hangingPunct="1">
                  <a:lnSpc>
                    <a:spcPct val="90000"/>
                  </a:lnSpc>
                  <a:spcAft>
                    <a:spcPct val="35000"/>
                  </a:spcAft>
                </a:pPr>
                <a:endParaRPr lang="en-GB" sz="1600" dirty="0">
                  <a:solidFill>
                    <a:prstClr val="white"/>
                  </a:solidFill>
                </a:endParaRPr>
              </a:p>
            </p:txBody>
          </p:sp>
        </p:grpSp>
        <p:sp>
          <p:nvSpPr>
            <p:cNvPr id="9" name="Striped Right Arrow 15"/>
            <p:cNvSpPr/>
            <p:nvPr/>
          </p:nvSpPr>
          <p:spPr>
            <a:xfrm rot="5400000">
              <a:off x="2993963" y="3673473"/>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Striped Right Arrow 1"/>
            <p:cNvSpPr/>
            <p:nvPr/>
          </p:nvSpPr>
          <p:spPr>
            <a:xfrm rot="8852203">
              <a:off x="3683454" y="2469914"/>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sp>
          <p:nvSpPr>
            <p:cNvPr id="11" name="Striped Right Arrow 16"/>
            <p:cNvSpPr/>
            <p:nvPr/>
          </p:nvSpPr>
          <p:spPr>
            <a:xfrm rot="1729469">
              <a:off x="3678927" y="4901477"/>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Striped Right Arrow 17"/>
            <p:cNvSpPr/>
            <p:nvPr/>
          </p:nvSpPr>
          <p:spPr>
            <a:xfrm rot="19878662">
              <a:off x="5080567" y="4904462"/>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Freeform 30"/>
            <p:cNvSpPr/>
            <p:nvPr/>
          </p:nvSpPr>
          <p:spPr>
            <a:xfrm flipH="1">
              <a:off x="6772495" y="3109722"/>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tx1">
                <a:lumMod val="65000"/>
                <a:lumOff val="35000"/>
              </a:schemeClr>
            </a:solidFill>
            <a:ln>
              <a:noFill/>
            </a:ln>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endParaRPr lang="en-IE" sz="1600" dirty="0">
                <a:solidFill>
                  <a:prstClr val="white"/>
                </a:solidFill>
              </a:endParaRPr>
            </a:p>
            <a:p>
              <a:pPr algn="ctr" defTabSz="711200" eaLnBrk="1" fontAlgn="auto" hangingPunct="1">
                <a:lnSpc>
                  <a:spcPct val="90000"/>
                </a:lnSpc>
                <a:spcAft>
                  <a:spcPct val="35000"/>
                </a:spcAft>
              </a:pPr>
              <a:r>
                <a:rPr lang="en-IE" sz="1600" dirty="0">
                  <a:solidFill>
                    <a:prstClr val="white"/>
                  </a:solidFill>
                </a:rPr>
                <a:t>Assignment</a:t>
              </a:r>
            </a:p>
            <a:p>
              <a:pPr algn="ctr" defTabSz="711200" eaLnBrk="1" fontAlgn="auto" hangingPunct="1">
                <a:lnSpc>
                  <a:spcPct val="90000"/>
                </a:lnSpc>
                <a:spcAft>
                  <a:spcPct val="35000"/>
                </a:spcAft>
              </a:pPr>
              <a:r>
                <a:rPr lang="en-IE" sz="1600" dirty="0">
                  <a:solidFill>
                    <a:prstClr val="white"/>
                  </a:solidFill>
                </a:rPr>
                <a:t>(sale)</a:t>
              </a:r>
            </a:p>
            <a:p>
              <a:pPr algn="ctr" defTabSz="711200" eaLnBrk="1" fontAlgn="auto" hangingPunct="1">
                <a:lnSpc>
                  <a:spcPct val="90000"/>
                </a:lnSpc>
                <a:spcAft>
                  <a:spcPct val="35000"/>
                </a:spcAft>
              </a:pPr>
              <a:endParaRPr lang="en-GB" sz="1600" dirty="0">
                <a:solidFill>
                  <a:prstClr val="white"/>
                </a:solidFill>
              </a:endParaRPr>
            </a:p>
          </p:txBody>
        </p:sp>
        <p:sp>
          <p:nvSpPr>
            <p:cNvPr id="14" name="Freeform 31"/>
            <p:cNvSpPr/>
            <p:nvPr/>
          </p:nvSpPr>
          <p:spPr>
            <a:xfrm flipH="1">
              <a:off x="6776834" y="4851871"/>
              <a:ext cx="1520831" cy="1315697"/>
            </a:xfrm>
            <a:custGeom>
              <a:avLst/>
              <a:gdLst>
                <a:gd name="connsiteX0" fmla="*/ 0 w 1520831"/>
                <a:gd name="connsiteY0" fmla="*/ 657849 h 1315697"/>
                <a:gd name="connsiteX1" fmla="*/ 375895 w 1520831"/>
                <a:gd name="connsiteY1" fmla="*/ 0 h 1315697"/>
                <a:gd name="connsiteX2" fmla="*/ 1144936 w 1520831"/>
                <a:gd name="connsiteY2" fmla="*/ 0 h 1315697"/>
                <a:gd name="connsiteX3" fmla="*/ 1520831 w 1520831"/>
                <a:gd name="connsiteY3" fmla="*/ 657849 h 1315697"/>
                <a:gd name="connsiteX4" fmla="*/ 1144936 w 1520831"/>
                <a:gd name="connsiteY4" fmla="*/ 1315697 h 1315697"/>
                <a:gd name="connsiteX5" fmla="*/ 375895 w 1520831"/>
                <a:gd name="connsiteY5" fmla="*/ 1315697 h 1315697"/>
                <a:gd name="connsiteX6" fmla="*/ 0 w 1520831"/>
                <a:gd name="connsiteY6" fmla="*/ 657849 h 131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831" h="1315697">
                  <a:moveTo>
                    <a:pt x="0" y="657849"/>
                  </a:moveTo>
                  <a:lnTo>
                    <a:pt x="375895" y="0"/>
                  </a:lnTo>
                  <a:lnTo>
                    <a:pt x="1144936" y="0"/>
                  </a:lnTo>
                  <a:lnTo>
                    <a:pt x="1520831" y="657849"/>
                  </a:lnTo>
                  <a:lnTo>
                    <a:pt x="1144936" y="1315697"/>
                  </a:lnTo>
                  <a:lnTo>
                    <a:pt x="375895" y="1315697"/>
                  </a:lnTo>
                  <a:lnTo>
                    <a:pt x="0" y="657849"/>
                  </a:lnTo>
                  <a:close/>
                </a:path>
              </a:pathLst>
            </a:custGeom>
            <a:solidFill>
              <a:schemeClr val="tx1">
                <a:lumMod val="65000"/>
                <a:lumOff val="35000"/>
              </a:schemeClr>
            </a:solidFill>
            <a:ln>
              <a:noFill/>
            </a:ln>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354" tIns="238359" rIns="272354" bIns="238359" numCol="1" spcCol="1270" anchor="ctr" anchorCtr="0">
              <a:noAutofit/>
            </a:bodyPr>
            <a:lstStyle/>
            <a:p>
              <a:pPr algn="ctr" defTabSz="711200" eaLnBrk="1" fontAlgn="auto" hangingPunct="1">
                <a:lnSpc>
                  <a:spcPct val="90000"/>
                </a:lnSpc>
                <a:spcAft>
                  <a:spcPct val="35000"/>
                </a:spcAft>
              </a:pPr>
              <a:endParaRPr lang="en-IE" sz="1600" dirty="0">
                <a:solidFill>
                  <a:prstClr val="white"/>
                </a:solidFill>
              </a:endParaRPr>
            </a:p>
            <a:p>
              <a:pPr algn="ctr" defTabSz="711200" eaLnBrk="1" fontAlgn="auto" hangingPunct="1">
                <a:lnSpc>
                  <a:spcPct val="90000"/>
                </a:lnSpc>
                <a:spcAft>
                  <a:spcPct val="35000"/>
                </a:spcAft>
              </a:pPr>
              <a:r>
                <a:rPr lang="en-IE" sz="1600" dirty="0">
                  <a:solidFill>
                    <a:prstClr val="white"/>
                  </a:solidFill>
                </a:rPr>
                <a:t>Spin-out</a:t>
              </a:r>
            </a:p>
            <a:p>
              <a:pPr algn="ctr" defTabSz="711200" eaLnBrk="1" fontAlgn="auto" hangingPunct="1">
                <a:lnSpc>
                  <a:spcPct val="90000"/>
                </a:lnSpc>
                <a:spcAft>
                  <a:spcPct val="35000"/>
                </a:spcAft>
              </a:pPr>
              <a:endParaRPr lang="en-GB" sz="1600" dirty="0">
                <a:solidFill>
                  <a:prstClr val="white"/>
                </a:solidFill>
              </a:endParaRPr>
            </a:p>
          </p:txBody>
        </p:sp>
        <p:sp>
          <p:nvSpPr>
            <p:cNvPr id="15" name="Striped Right Arrow 32"/>
            <p:cNvSpPr/>
            <p:nvPr/>
          </p:nvSpPr>
          <p:spPr>
            <a:xfrm rot="16200000">
              <a:off x="5793021" y="3578090"/>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Striped Right Arrow 33"/>
            <p:cNvSpPr/>
            <p:nvPr/>
          </p:nvSpPr>
          <p:spPr>
            <a:xfrm rot="19878662">
              <a:off x="6624843" y="4055661"/>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triped Right Arrow 34"/>
            <p:cNvSpPr/>
            <p:nvPr/>
          </p:nvSpPr>
          <p:spPr>
            <a:xfrm rot="1822015">
              <a:off x="6596814" y="4865534"/>
              <a:ext cx="360040" cy="378963"/>
            </a:xfrm>
            <a:prstGeom prst="stripedRightArrow">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5" name="Footer Placeholder 3"/>
          <p:cNvSpPr>
            <a:spLocks noGrp="1"/>
          </p:cNvSpPr>
          <p:nvPr>
            <p:ph type="ftr" sz="quarter" idx="10"/>
          </p:nvPr>
        </p:nvSpPr>
        <p:spPr bwMode="auto">
          <a:xfrm>
            <a:off x="611188" y="6553200"/>
            <a:ext cx="5408612" cy="304800"/>
          </a:xfrm>
          <a:prstGeom prst="rect">
            <a:avLst/>
          </a:prstGeom>
          <a:noFill/>
          <a:ln>
            <a:miter lim="800000"/>
            <a:headEnd/>
            <a:tailEnd/>
          </a:ln>
        </p:spPr>
        <p:txBody>
          <a:bodyPr vert="horz" wrap="square" lIns="0" tIns="0" rIns="0" bIns="0" numCol="1" anchor="t" anchorCtr="0" compatLnSpc="1">
            <a:prstTxWarp prst="textNoShape">
              <a:avLst/>
            </a:prstTxWarp>
          </a:bodyPr>
          <a:lstStyle>
            <a:defPPr>
              <a:defRPr lang="it-IT"/>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4C575F"/>
                </a:solidFill>
              </a:rPr>
              <a:t>Intellectual Property Teaching Kit</a:t>
            </a:r>
            <a:endParaRPr lang="en-GB" dirty="0">
              <a:solidFill>
                <a:srgbClr val="4C575F"/>
              </a:solidFill>
            </a:endParaRPr>
          </a:p>
        </p:txBody>
      </p:sp>
    </p:spTree>
    <p:extLst>
      <p:ext uri="{BB962C8B-B14F-4D97-AF65-F5344CB8AC3E}">
        <p14:creationId xmlns:p14="http://schemas.microsoft.com/office/powerpoint/2010/main" val="10187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mit t 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5752">
            <a:off x="6210097" y="2903907"/>
            <a:ext cx="2714354" cy="22011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15BC413-7E99-4ACB-B45A-2066C78CC543}" type="slidenum">
              <a:rPr lang="en-US" smtClean="0"/>
              <a:pPr/>
              <a:t>6</a:t>
            </a:fld>
            <a:endParaRPr lang="en-US"/>
          </a:p>
        </p:txBody>
      </p:sp>
      <p:sp>
        <p:nvSpPr>
          <p:cNvPr id="2" name="Title 1"/>
          <p:cNvSpPr>
            <a:spLocks noGrp="1"/>
          </p:cNvSpPr>
          <p:nvPr>
            <p:ph type="title" idx="4294967295"/>
          </p:nvPr>
        </p:nvSpPr>
        <p:spPr>
          <a:xfrm>
            <a:off x="0" y="762000"/>
            <a:ext cx="8229600" cy="1066800"/>
          </a:xfrm>
        </p:spPr>
        <p:txBody>
          <a:bodyPr>
            <a:normAutofit/>
          </a:bodyPr>
          <a:lstStyle/>
          <a:p>
            <a:r>
              <a:rPr lang="en-US" sz="3100" b="1" dirty="0">
                <a:solidFill>
                  <a:schemeClr val="accent5"/>
                </a:solidFill>
                <a:ea typeface="+mn-ea"/>
              </a:rPr>
              <a:t>Hard truth ….</a:t>
            </a:r>
            <a:endParaRPr lang="he-IL" sz="3100" b="1" dirty="0">
              <a:solidFill>
                <a:schemeClr val="accent5"/>
              </a:solidFill>
              <a:ea typeface="+mn-ea"/>
            </a:endParaRPr>
          </a:p>
        </p:txBody>
      </p:sp>
      <p:sp>
        <p:nvSpPr>
          <p:cNvPr id="3" name="Content Placeholder 2"/>
          <p:cNvSpPr>
            <a:spLocks noGrp="1"/>
          </p:cNvSpPr>
          <p:nvPr>
            <p:ph idx="4294967295"/>
          </p:nvPr>
        </p:nvSpPr>
        <p:spPr>
          <a:xfrm>
            <a:off x="457200" y="1828801"/>
            <a:ext cx="5867400" cy="4648200"/>
          </a:xfrm>
        </p:spPr>
        <p:txBody>
          <a:bodyPr>
            <a:normAutofit fontScale="70000" lnSpcReduction="20000"/>
          </a:bodyPr>
          <a:lstStyle/>
          <a:p>
            <a:endParaRPr lang="en-US" dirty="0"/>
          </a:p>
          <a:p>
            <a:r>
              <a:rPr lang="en-US" dirty="0"/>
              <a:t>According to AUTM (Association of University Technology Managers) only 12% of TTOs are profitable (72% lose money, 16 break even).</a:t>
            </a:r>
          </a:p>
          <a:p>
            <a:pPr marL="0" indent="0">
              <a:buNone/>
            </a:pPr>
            <a:endParaRPr lang="en-US" dirty="0"/>
          </a:p>
          <a:p>
            <a:r>
              <a:rPr lang="en-US" dirty="0"/>
              <a:t>The top 5% of TTOs make 50% of all TTO revenues, top 10% make 70% of all revenues</a:t>
            </a:r>
          </a:p>
          <a:p>
            <a:pPr marL="0" indent="0">
              <a:buNone/>
            </a:pPr>
            <a:endParaRPr lang="en-US" dirty="0"/>
          </a:p>
          <a:p>
            <a:r>
              <a:rPr lang="en-US" dirty="0"/>
              <a:t>MIT makes more money from selling T-shirts than  from licensing deals</a:t>
            </a:r>
          </a:p>
          <a:p>
            <a:pPr marL="0" indent="0">
              <a:buNone/>
            </a:pPr>
            <a:endParaRPr lang="en-US" dirty="0"/>
          </a:p>
          <a:p>
            <a:r>
              <a:rPr lang="en-US" dirty="0"/>
              <a:t>Out of 10,000 patents of Stanford only 77 made more than 1 million$ over the total patent life (don’t feel sorry for them Google is one of them..)</a:t>
            </a:r>
          </a:p>
        </p:txBody>
      </p:sp>
    </p:spTree>
    <p:extLst>
      <p:ext uri="{BB962C8B-B14F-4D97-AF65-F5344CB8AC3E}">
        <p14:creationId xmlns:p14="http://schemas.microsoft.com/office/powerpoint/2010/main" val="35648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457200" y="207963"/>
            <a:ext cx="8229600" cy="6497637"/>
            <a:chOff x="457200" y="207963"/>
            <a:chExt cx="8229600" cy="6497637"/>
          </a:xfrm>
        </p:grpSpPr>
        <p:sp>
          <p:nvSpPr>
            <p:cNvPr id="5" name="Rounded Rectangle 4"/>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le 1">
            <a:extLst>
              <a:ext uri="{FF2B5EF4-FFF2-40B4-BE49-F238E27FC236}">
                <a16:creationId xmlns:a16="http://schemas.microsoft.com/office/drawing/2014/main" id="{5B1DBACF-DF61-4A9F-AF1F-41907524F064}"/>
              </a:ext>
            </a:extLst>
          </p:cNvPr>
          <p:cNvSpPr txBox="1">
            <a:spLocks/>
          </p:cNvSpPr>
          <p:nvPr/>
        </p:nvSpPr>
        <p:spPr>
          <a:xfrm>
            <a:off x="457200" y="10826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a:latin typeface="Arial" panose="020B0604020202020204" pitchFamily="34" charset="0"/>
                <a:cs typeface="Arial" panose="020B0604020202020204" pitchFamily="34" charset="0"/>
              </a:rPr>
              <a:t>[כותרת]</a:t>
            </a:r>
            <a:endParaRPr lang="en-US" sz="32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E287546F-268D-4859-B099-7B80AF13C5E6}"/>
              </a:ext>
            </a:extLst>
          </p:cNvPr>
          <p:cNvSpPr txBox="1">
            <a:spLocks/>
          </p:cNvSpPr>
          <p:nvPr/>
        </p:nvSpPr>
        <p:spPr>
          <a:xfrm>
            <a:off x="304800" y="2133601"/>
            <a:ext cx="82296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he-IL" sz="1800" dirty="0"/>
              <a:t>	</a:t>
            </a:r>
          </a:p>
          <a:p>
            <a:pPr marL="0" indent="0" algn="r" rtl="1">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DDFD7434-371B-42EE-904F-A8E4EAD89DC0}"/>
              </a:ext>
            </a:extLst>
          </p:cNvPr>
          <p:cNvPicPr>
            <a:picLocks noChangeAspect="1"/>
          </p:cNvPicPr>
          <p:nvPr/>
        </p:nvPicPr>
        <p:blipFill>
          <a:blip r:embed="rId4"/>
          <a:stretch>
            <a:fillRect/>
          </a:stretch>
        </p:blipFill>
        <p:spPr>
          <a:xfrm>
            <a:off x="457200" y="152400"/>
            <a:ext cx="7754794" cy="6553200"/>
          </a:xfrm>
          <a:prstGeom prst="rect">
            <a:avLst/>
          </a:prstGeom>
        </p:spPr>
      </p:pic>
    </p:spTree>
    <p:extLst>
      <p:ext uri="{BB962C8B-B14F-4D97-AF65-F5344CB8AC3E}">
        <p14:creationId xmlns:p14="http://schemas.microsoft.com/office/powerpoint/2010/main" val="231021254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07963"/>
            <a:ext cx="8229600" cy="6497637"/>
            <a:chOff x="457200" y="207963"/>
            <a:chExt cx="8229600" cy="6497637"/>
          </a:xfrm>
        </p:grpSpPr>
        <p:sp>
          <p:nvSpPr>
            <p:cNvPr id="5" name="Rounded Rectangle 4"/>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le 1">
            <a:extLst>
              <a:ext uri="{FF2B5EF4-FFF2-40B4-BE49-F238E27FC236}">
                <a16:creationId xmlns:a16="http://schemas.microsoft.com/office/drawing/2014/main" id="{5B1DBACF-DF61-4A9F-AF1F-41907524F064}"/>
              </a:ext>
            </a:extLst>
          </p:cNvPr>
          <p:cNvSpPr txBox="1">
            <a:spLocks/>
          </p:cNvSpPr>
          <p:nvPr/>
        </p:nvSpPr>
        <p:spPr>
          <a:xfrm>
            <a:off x="457200" y="10826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a:latin typeface="Arial" panose="020B0604020202020204" pitchFamily="34" charset="0"/>
                <a:cs typeface="Arial" panose="020B0604020202020204" pitchFamily="34" charset="0"/>
              </a:rPr>
              <a:t>[כותרת]</a:t>
            </a:r>
            <a:endParaRPr lang="en-US" sz="32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E287546F-268D-4859-B099-7B80AF13C5E6}"/>
              </a:ext>
            </a:extLst>
          </p:cNvPr>
          <p:cNvSpPr txBox="1">
            <a:spLocks/>
          </p:cNvSpPr>
          <p:nvPr/>
        </p:nvSpPr>
        <p:spPr>
          <a:xfrm>
            <a:off x="304800" y="2133601"/>
            <a:ext cx="82296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he-IL" sz="2400"/>
              <a:t>[טקסט]</a:t>
            </a:r>
          </a:p>
          <a:p>
            <a:pPr marL="0" indent="0" algn="r" rtl="1">
              <a:buFont typeface="Arial" panose="020B0604020202020204" pitchFamily="34" charset="0"/>
              <a:buNone/>
            </a:pPr>
            <a:r>
              <a:rPr lang="he-IL" sz="1800"/>
              <a:t>	</a:t>
            </a:r>
          </a:p>
          <a:p>
            <a:pPr marL="0" indent="0" algn="r" rtl="1">
              <a:buFont typeface="Arial" panose="020B0604020202020204" pitchFamily="34" charset="0"/>
              <a:buNone/>
            </a:pPr>
            <a:endParaRPr lang="en-US" dirty="0"/>
          </a:p>
        </p:txBody>
      </p:sp>
      <p:pic>
        <p:nvPicPr>
          <p:cNvPr id="2" name="Picture 1">
            <a:extLst>
              <a:ext uri="{FF2B5EF4-FFF2-40B4-BE49-F238E27FC236}">
                <a16:creationId xmlns:a16="http://schemas.microsoft.com/office/drawing/2014/main" id="{4BD2555F-C59B-4A31-9C26-7A00C6A15808}"/>
              </a:ext>
            </a:extLst>
          </p:cNvPr>
          <p:cNvPicPr>
            <a:picLocks noChangeAspect="1"/>
          </p:cNvPicPr>
          <p:nvPr/>
        </p:nvPicPr>
        <p:blipFill>
          <a:blip r:embed="rId3"/>
          <a:stretch>
            <a:fillRect/>
          </a:stretch>
        </p:blipFill>
        <p:spPr>
          <a:xfrm>
            <a:off x="685800" y="1297881"/>
            <a:ext cx="7926861" cy="4477444"/>
          </a:xfrm>
          <a:prstGeom prst="rect">
            <a:avLst/>
          </a:prstGeom>
        </p:spPr>
      </p:pic>
    </p:spTree>
    <p:extLst>
      <p:ext uri="{BB962C8B-B14F-4D97-AF65-F5344CB8AC3E}">
        <p14:creationId xmlns:p14="http://schemas.microsoft.com/office/powerpoint/2010/main" val="281730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207963"/>
            <a:ext cx="8229600" cy="6497637"/>
            <a:chOff x="457200" y="207963"/>
            <a:chExt cx="8229600" cy="6497637"/>
          </a:xfrm>
        </p:grpSpPr>
        <p:sp>
          <p:nvSpPr>
            <p:cNvPr id="5" name="Rounded Rectangle 4"/>
            <p:cNvSpPr/>
            <p:nvPr userDrawn="1"/>
          </p:nvSpPr>
          <p:spPr>
            <a:xfrm>
              <a:off x="457200" y="304800"/>
              <a:ext cx="8229600"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304800"/>
              <a:ext cx="23622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07963"/>
              <a:ext cx="21399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itle 1">
            <a:extLst>
              <a:ext uri="{FF2B5EF4-FFF2-40B4-BE49-F238E27FC236}">
                <a16:creationId xmlns:a16="http://schemas.microsoft.com/office/drawing/2014/main" id="{5B1DBACF-DF61-4A9F-AF1F-41907524F064}"/>
              </a:ext>
            </a:extLst>
          </p:cNvPr>
          <p:cNvSpPr txBox="1">
            <a:spLocks/>
          </p:cNvSpPr>
          <p:nvPr/>
        </p:nvSpPr>
        <p:spPr>
          <a:xfrm>
            <a:off x="457200" y="10826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e-IL" sz="3200">
                <a:latin typeface="Arial" panose="020B0604020202020204" pitchFamily="34" charset="0"/>
                <a:cs typeface="Arial" panose="020B0604020202020204" pitchFamily="34" charset="0"/>
              </a:rPr>
              <a:t>[כותרת]</a:t>
            </a:r>
            <a:endParaRPr lang="en-US" sz="32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E287546F-268D-4859-B099-7B80AF13C5E6}"/>
              </a:ext>
            </a:extLst>
          </p:cNvPr>
          <p:cNvSpPr txBox="1">
            <a:spLocks/>
          </p:cNvSpPr>
          <p:nvPr/>
        </p:nvSpPr>
        <p:spPr>
          <a:xfrm>
            <a:off x="304800" y="2133601"/>
            <a:ext cx="82296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he-IL" sz="2400"/>
              <a:t>[טקסט]</a:t>
            </a:r>
          </a:p>
          <a:p>
            <a:pPr marL="0" indent="0" algn="r" rtl="1">
              <a:buFont typeface="Arial" panose="020B0604020202020204" pitchFamily="34" charset="0"/>
              <a:buNone/>
            </a:pPr>
            <a:r>
              <a:rPr lang="he-IL" sz="1800"/>
              <a:t>	</a:t>
            </a:r>
          </a:p>
          <a:p>
            <a:pPr marL="0" indent="0" algn="r" rtl="1">
              <a:buFont typeface="Arial" panose="020B0604020202020204" pitchFamily="34" charset="0"/>
              <a:buNone/>
            </a:pPr>
            <a:endParaRPr lang="en-US" dirty="0"/>
          </a:p>
        </p:txBody>
      </p:sp>
      <p:pic>
        <p:nvPicPr>
          <p:cNvPr id="2" name="Picture 1">
            <a:extLst>
              <a:ext uri="{FF2B5EF4-FFF2-40B4-BE49-F238E27FC236}">
                <a16:creationId xmlns:a16="http://schemas.microsoft.com/office/drawing/2014/main" id="{61E1D5F6-DABC-4999-B980-F45A17FAE91F}"/>
              </a:ext>
            </a:extLst>
          </p:cNvPr>
          <p:cNvPicPr>
            <a:picLocks noChangeAspect="1"/>
          </p:cNvPicPr>
          <p:nvPr/>
        </p:nvPicPr>
        <p:blipFill>
          <a:blip r:embed="rId3"/>
          <a:stretch>
            <a:fillRect/>
          </a:stretch>
        </p:blipFill>
        <p:spPr>
          <a:xfrm>
            <a:off x="838200" y="1585912"/>
            <a:ext cx="7481888" cy="4357688"/>
          </a:xfrm>
          <a:prstGeom prst="rect">
            <a:avLst/>
          </a:prstGeom>
        </p:spPr>
      </p:pic>
    </p:spTree>
    <p:extLst>
      <p:ext uri="{BB962C8B-B14F-4D97-AF65-F5344CB8AC3E}">
        <p14:creationId xmlns:p14="http://schemas.microsoft.com/office/powerpoint/2010/main" val="36716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2247</TotalTime>
  <Words>3457</Words>
  <Application>Microsoft Office PowerPoint</Application>
  <PresentationFormat>On-screen Show (4:3)</PresentationFormat>
  <Paragraphs>512</Paragraphs>
  <Slides>41</Slides>
  <Notes>12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Black</vt:lpstr>
      <vt:lpstr>Calibri</vt:lpstr>
      <vt:lpstr>David-Bold</vt:lpstr>
      <vt:lpstr>Times New Roman</vt:lpstr>
      <vt:lpstr>Verdana</vt:lpstr>
      <vt:lpstr>Wingdings</vt:lpstr>
      <vt:lpstr>Office Theme</vt:lpstr>
      <vt:lpstr>PowerPoint Presentation</vt:lpstr>
      <vt:lpstr>TOPICS</vt:lpstr>
      <vt:lpstr>A few words about myself</vt:lpstr>
      <vt:lpstr>TECHNOLOGY TRANSFER  (Wikipedia definition)</vt:lpstr>
      <vt:lpstr>How universities can exploit IP</vt:lpstr>
      <vt:lpstr>Hard truth ….</vt:lpstr>
      <vt:lpstr>PowerPoint Presentation</vt:lpstr>
      <vt:lpstr>PowerPoint Presentation</vt:lpstr>
      <vt:lpstr>PowerPoint Presentation</vt:lpstr>
      <vt:lpstr>PowerPoint Presentation</vt:lpstr>
      <vt:lpstr>PowerPoint Presentation</vt:lpstr>
      <vt:lpstr>GENERAL SCHEME OF TTO</vt:lpstr>
      <vt:lpstr> TECHNOLOGY TRANSFER ORGANIZATIONS</vt:lpstr>
      <vt:lpstr>LEGAL AND BUSINESS FRAME FOR  TECH TRANSFER ACTIVITIES  </vt:lpstr>
      <vt:lpstr>PowerPoint Presentation</vt:lpstr>
      <vt:lpstr>            Profit Sharing at TAU/Ramot When IP is Commercialized</vt:lpstr>
      <vt:lpstr>PowerPoint Presentation</vt:lpstr>
      <vt:lpstr>IP MANAGEMENT in TTO</vt:lpstr>
      <vt:lpstr>Identify and Protect the Golden Eggs</vt:lpstr>
      <vt:lpstr>The  Invention Disclosure Form (IDF) </vt:lpstr>
      <vt:lpstr>PowerPoint Presentation</vt:lpstr>
      <vt:lpstr>   New Patent File is Born …… Administrative Procedures </vt:lpstr>
      <vt:lpstr>MONTHLY PATENT COMMITTEE</vt:lpstr>
      <vt:lpstr>   MONTHLY PATCOM FOLLOWS THE PATENT APPLICATION AND MAINTENANCE TIME LINE:</vt:lpstr>
      <vt:lpstr> New Inventions - Questions to deal with</vt:lpstr>
      <vt:lpstr> </vt:lpstr>
      <vt:lpstr>REMEMBER - PATENTABLE SUBJECT MATTER MAY DIFFER FROM COUNTRY TO COUNTRY* </vt:lpstr>
      <vt:lpstr>  Activities Following the  PatCom Decisions </vt:lpstr>
      <vt:lpstr>JOINT INVENTIONS -  IIAs between Institutions</vt:lpstr>
      <vt:lpstr> Important Elements of IIAs</vt:lpstr>
      <vt:lpstr>Patent Portfolio</vt:lpstr>
      <vt:lpstr>PowerPoint Presentation</vt:lpstr>
      <vt:lpstr>PowerPoint Presentation</vt:lpstr>
      <vt:lpstr> Difficulties in Patenting, Unique to TTOs…</vt:lpstr>
      <vt:lpstr> Difficulties in Commercialization Unique to TTOs…</vt:lpstr>
      <vt:lpstr>Tech Transfer Process  (following submission of patent application)</vt:lpstr>
      <vt:lpstr>            Case Study I at TRDF</vt:lpstr>
      <vt:lpstr>       Case Study II at TRDF</vt:lpstr>
      <vt:lpstr>PowerPoint Presentation</vt:lpstr>
      <vt:lpstr>PowerPoint Presentation</vt:lpstr>
      <vt:lpstr>  shulamit.hirsch@wipa.co.il THANK YOU</vt:lpstr>
    </vt:vector>
  </TitlesOfParts>
  <Company>Applied Materials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AMIL</dc:creator>
  <cp:lastModifiedBy>Einav Zilber</cp:lastModifiedBy>
  <cp:revision>82</cp:revision>
  <dcterms:created xsi:type="dcterms:W3CDTF">2016-03-10T12:01:01Z</dcterms:created>
  <dcterms:modified xsi:type="dcterms:W3CDTF">2020-02-18T11:18:21Z</dcterms:modified>
</cp:coreProperties>
</file>