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8"/>
  </p:notesMasterIdLst>
  <p:sldIdLst>
    <p:sldId id="324" r:id="rId2"/>
    <p:sldId id="327" r:id="rId3"/>
    <p:sldId id="325" r:id="rId4"/>
    <p:sldId id="326" r:id="rId5"/>
    <p:sldId id="328" r:id="rId6"/>
    <p:sldId id="329" r:id="rId7"/>
    <p:sldId id="330" r:id="rId8"/>
    <p:sldId id="331" r:id="rId9"/>
    <p:sldId id="332" r:id="rId10"/>
    <p:sldId id="348" r:id="rId11"/>
    <p:sldId id="333" r:id="rId12"/>
    <p:sldId id="335" r:id="rId13"/>
    <p:sldId id="334" r:id="rId14"/>
    <p:sldId id="336" r:id="rId15"/>
    <p:sldId id="337" r:id="rId16"/>
    <p:sldId id="338" r:id="rId17"/>
    <p:sldId id="339" r:id="rId18"/>
    <p:sldId id="340" r:id="rId19"/>
    <p:sldId id="341" r:id="rId20"/>
    <p:sldId id="342" r:id="rId21"/>
    <p:sldId id="343" r:id="rId22"/>
    <p:sldId id="344" r:id="rId23"/>
    <p:sldId id="346" r:id="rId24"/>
    <p:sldId id="347" r:id="rId25"/>
    <p:sldId id="349" r:id="rId26"/>
    <p:sldId id="350" r:id="rId27"/>
    <p:sldId id="382" r:id="rId28"/>
    <p:sldId id="383" r:id="rId29"/>
    <p:sldId id="384" r:id="rId30"/>
    <p:sldId id="385" r:id="rId31"/>
    <p:sldId id="351" r:id="rId32"/>
    <p:sldId id="352" r:id="rId33"/>
    <p:sldId id="353" r:id="rId34"/>
    <p:sldId id="354" r:id="rId35"/>
    <p:sldId id="355" r:id="rId36"/>
    <p:sldId id="356" r:id="rId37"/>
    <p:sldId id="357" r:id="rId38"/>
    <p:sldId id="358" r:id="rId39"/>
    <p:sldId id="360" r:id="rId40"/>
    <p:sldId id="359" r:id="rId41"/>
    <p:sldId id="365" r:id="rId42"/>
    <p:sldId id="366" r:id="rId43"/>
    <p:sldId id="367" r:id="rId44"/>
    <p:sldId id="368" r:id="rId45"/>
    <p:sldId id="373" r:id="rId46"/>
    <p:sldId id="369" r:id="rId47"/>
    <p:sldId id="370" r:id="rId48"/>
    <p:sldId id="374" r:id="rId49"/>
    <p:sldId id="375" r:id="rId50"/>
    <p:sldId id="376" r:id="rId51"/>
    <p:sldId id="371" r:id="rId52"/>
    <p:sldId id="372" r:id="rId53"/>
    <p:sldId id="377" r:id="rId54"/>
    <p:sldId id="378" r:id="rId55"/>
    <p:sldId id="379" r:id="rId56"/>
    <p:sldId id="380" r:id="rId5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0E1F"/>
    <a:srgbClr val="EA344E"/>
    <a:srgbClr val="FFA300"/>
    <a:srgbClr val="555559"/>
    <a:srgbClr val="3399CC"/>
    <a:srgbClr val="F2F2F2"/>
    <a:srgbClr val="019E59"/>
    <a:srgbClr val="002F86"/>
    <a:srgbClr val="E29717"/>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סגנון ערכת נושא 1 - הדגשה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סגנון ערכת נושא 1 - הדגשה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סגנון ערכת נושא 1 - הדגשה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B1032C-EA38-4F05-BA0D-38AFFFC7BED3}" styleName="סגנון בהיר 3 - הדגשה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587" autoAdjust="0"/>
    <p:restoredTop sz="94660"/>
  </p:normalViewPr>
  <p:slideViewPr>
    <p:cSldViewPr snapToGrid="0">
      <p:cViewPr varScale="1">
        <p:scale>
          <a:sx n="86" d="100"/>
          <a:sy n="86" d="100"/>
        </p:scale>
        <p:origin x="466" y="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D670189-481D-4D37-908A-B2FF5451AB38}" type="datetimeFigureOut">
              <a:rPr lang="he-IL" smtClean="0"/>
              <a:t>ג'/כסלו/תש"פ</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9989207-8FF3-499A-B0CA-688A67457D72}" type="slidenum">
              <a:rPr lang="he-IL" smtClean="0"/>
              <a:t>‹#›</a:t>
            </a:fld>
            <a:endParaRPr lang="he-IL"/>
          </a:p>
        </p:txBody>
      </p:sp>
    </p:spTree>
    <p:extLst>
      <p:ext uri="{BB962C8B-B14F-4D97-AF65-F5344CB8AC3E}">
        <p14:creationId xmlns:p14="http://schemas.microsoft.com/office/powerpoint/2010/main" val="21196165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FAC899B1-2966-4620-9FD1-3A7040138BBF}" type="datetimeFigureOut">
              <a:rPr lang="he-IL" smtClean="0"/>
              <a:t>ג'/כסלו/תש"פ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90866FC-9FA1-4191-A14C-137C66DE4539}" type="slidenum">
              <a:rPr lang="he-IL" smtClean="0"/>
              <a:t>‹#›</a:t>
            </a:fld>
            <a:endParaRPr lang="he-IL"/>
          </a:p>
        </p:txBody>
      </p:sp>
    </p:spTree>
    <p:extLst>
      <p:ext uri="{BB962C8B-B14F-4D97-AF65-F5344CB8AC3E}">
        <p14:creationId xmlns:p14="http://schemas.microsoft.com/office/powerpoint/2010/main" val="1223977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AC899B1-2966-4620-9FD1-3A7040138BBF}" type="datetimeFigureOut">
              <a:rPr lang="he-IL" smtClean="0"/>
              <a:t>ג'/כסלו/תש"פ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90866FC-9FA1-4191-A14C-137C66DE4539}" type="slidenum">
              <a:rPr lang="he-IL" smtClean="0"/>
              <a:t>‹#›</a:t>
            </a:fld>
            <a:endParaRPr lang="he-IL"/>
          </a:p>
        </p:txBody>
      </p:sp>
    </p:spTree>
    <p:extLst>
      <p:ext uri="{BB962C8B-B14F-4D97-AF65-F5344CB8AC3E}">
        <p14:creationId xmlns:p14="http://schemas.microsoft.com/office/powerpoint/2010/main" val="94684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AC899B1-2966-4620-9FD1-3A7040138BBF}" type="datetimeFigureOut">
              <a:rPr lang="he-IL" smtClean="0"/>
              <a:t>ג'/כסלו/תש"פ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90866FC-9FA1-4191-A14C-137C66DE4539}" type="slidenum">
              <a:rPr lang="he-IL" smtClean="0"/>
              <a:t>‹#›</a:t>
            </a:fld>
            <a:endParaRPr lang="he-IL"/>
          </a:p>
        </p:txBody>
      </p:sp>
    </p:spTree>
    <p:extLst>
      <p:ext uri="{BB962C8B-B14F-4D97-AF65-F5344CB8AC3E}">
        <p14:creationId xmlns:p14="http://schemas.microsoft.com/office/powerpoint/2010/main" val="725086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AC899B1-2966-4620-9FD1-3A7040138BBF}" type="datetimeFigureOut">
              <a:rPr lang="he-IL" smtClean="0"/>
              <a:t>ג'/כסלו/תש"פ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90866FC-9FA1-4191-A14C-137C66DE4539}" type="slidenum">
              <a:rPr lang="he-IL" smtClean="0"/>
              <a:t>‹#›</a:t>
            </a:fld>
            <a:endParaRPr lang="he-IL"/>
          </a:p>
        </p:txBody>
      </p:sp>
    </p:spTree>
    <p:extLst>
      <p:ext uri="{BB962C8B-B14F-4D97-AF65-F5344CB8AC3E}">
        <p14:creationId xmlns:p14="http://schemas.microsoft.com/office/powerpoint/2010/main" val="2486595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FAC899B1-2966-4620-9FD1-3A7040138BBF}" type="datetimeFigureOut">
              <a:rPr lang="he-IL" smtClean="0"/>
              <a:t>ג'/כסלו/תש"פ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90866FC-9FA1-4191-A14C-137C66DE4539}" type="slidenum">
              <a:rPr lang="he-IL" smtClean="0"/>
              <a:t>‹#›</a:t>
            </a:fld>
            <a:endParaRPr lang="he-IL"/>
          </a:p>
        </p:txBody>
      </p:sp>
    </p:spTree>
    <p:extLst>
      <p:ext uri="{BB962C8B-B14F-4D97-AF65-F5344CB8AC3E}">
        <p14:creationId xmlns:p14="http://schemas.microsoft.com/office/powerpoint/2010/main" val="77897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FAC899B1-2966-4620-9FD1-3A7040138BBF}" type="datetimeFigureOut">
              <a:rPr lang="he-IL" smtClean="0"/>
              <a:t>ג'/כסלו/תש"פ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90866FC-9FA1-4191-A14C-137C66DE4539}" type="slidenum">
              <a:rPr lang="he-IL" smtClean="0"/>
              <a:t>‹#›</a:t>
            </a:fld>
            <a:endParaRPr lang="he-IL"/>
          </a:p>
        </p:txBody>
      </p:sp>
    </p:spTree>
    <p:extLst>
      <p:ext uri="{BB962C8B-B14F-4D97-AF65-F5344CB8AC3E}">
        <p14:creationId xmlns:p14="http://schemas.microsoft.com/office/powerpoint/2010/main" val="1575464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FAC899B1-2966-4620-9FD1-3A7040138BBF}" type="datetimeFigureOut">
              <a:rPr lang="he-IL" smtClean="0"/>
              <a:t>ג'/כסלו/תש"פ</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790866FC-9FA1-4191-A14C-137C66DE4539}" type="slidenum">
              <a:rPr lang="he-IL" smtClean="0"/>
              <a:t>‹#›</a:t>
            </a:fld>
            <a:endParaRPr lang="he-IL"/>
          </a:p>
        </p:txBody>
      </p:sp>
    </p:spTree>
    <p:extLst>
      <p:ext uri="{BB962C8B-B14F-4D97-AF65-F5344CB8AC3E}">
        <p14:creationId xmlns:p14="http://schemas.microsoft.com/office/powerpoint/2010/main" val="353579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FAC899B1-2966-4620-9FD1-3A7040138BBF}" type="datetimeFigureOut">
              <a:rPr lang="he-IL" smtClean="0"/>
              <a:t>ג'/כסלו/תש"פ</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790866FC-9FA1-4191-A14C-137C66DE4539}" type="slidenum">
              <a:rPr lang="he-IL" smtClean="0"/>
              <a:t>‹#›</a:t>
            </a:fld>
            <a:endParaRPr lang="he-IL"/>
          </a:p>
        </p:txBody>
      </p:sp>
    </p:spTree>
    <p:extLst>
      <p:ext uri="{BB962C8B-B14F-4D97-AF65-F5344CB8AC3E}">
        <p14:creationId xmlns:p14="http://schemas.microsoft.com/office/powerpoint/2010/main" val="3360369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AC899B1-2966-4620-9FD1-3A7040138BBF}" type="datetimeFigureOut">
              <a:rPr lang="he-IL" smtClean="0"/>
              <a:t>ג'/כסלו/תש"פ</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790866FC-9FA1-4191-A14C-137C66DE4539}" type="slidenum">
              <a:rPr lang="he-IL" smtClean="0"/>
              <a:t>‹#›</a:t>
            </a:fld>
            <a:endParaRPr lang="he-IL"/>
          </a:p>
        </p:txBody>
      </p:sp>
    </p:spTree>
    <p:extLst>
      <p:ext uri="{BB962C8B-B14F-4D97-AF65-F5344CB8AC3E}">
        <p14:creationId xmlns:p14="http://schemas.microsoft.com/office/powerpoint/2010/main" val="1537640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AC899B1-2966-4620-9FD1-3A7040138BBF}" type="datetimeFigureOut">
              <a:rPr lang="he-IL" smtClean="0"/>
              <a:t>ג'/כסלו/תש"פ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90866FC-9FA1-4191-A14C-137C66DE4539}" type="slidenum">
              <a:rPr lang="he-IL" smtClean="0"/>
              <a:t>‹#›</a:t>
            </a:fld>
            <a:endParaRPr lang="he-IL"/>
          </a:p>
        </p:txBody>
      </p:sp>
    </p:spTree>
    <p:extLst>
      <p:ext uri="{BB962C8B-B14F-4D97-AF65-F5344CB8AC3E}">
        <p14:creationId xmlns:p14="http://schemas.microsoft.com/office/powerpoint/2010/main" val="2773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AC899B1-2966-4620-9FD1-3A7040138BBF}" type="datetimeFigureOut">
              <a:rPr lang="he-IL" smtClean="0"/>
              <a:t>ג'/כסלו/תש"פ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90866FC-9FA1-4191-A14C-137C66DE4539}" type="slidenum">
              <a:rPr lang="he-IL" smtClean="0"/>
              <a:t>‹#›</a:t>
            </a:fld>
            <a:endParaRPr lang="he-IL"/>
          </a:p>
        </p:txBody>
      </p:sp>
    </p:spTree>
    <p:extLst>
      <p:ext uri="{BB962C8B-B14F-4D97-AF65-F5344CB8AC3E}">
        <p14:creationId xmlns:p14="http://schemas.microsoft.com/office/powerpoint/2010/main" val="3217174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AC899B1-2966-4620-9FD1-3A7040138BBF}" type="datetimeFigureOut">
              <a:rPr lang="he-IL" smtClean="0"/>
              <a:t>ג'/כסלו/תש"פ</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90866FC-9FA1-4191-A14C-137C66DE4539}" type="slidenum">
              <a:rPr lang="he-IL" smtClean="0"/>
              <a:t>‹#›</a:t>
            </a:fld>
            <a:endParaRPr lang="he-IL"/>
          </a:p>
        </p:txBody>
      </p:sp>
    </p:spTree>
    <p:extLst>
      <p:ext uri="{BB962C8B-B14F-4D97-AF65-F5344CB8AC3E}">
        <p14:creationId xmlns:p14="http://schemas.microsoft.com/office/powerpoint/2010/main" val="1075445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hyperlink" Target="file:///C:\Program%20Files%20(x86)\LN\LabSoft\BooksHEB\1N01C\a0_can3C\a0_can3C_63552.ht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3.png"/><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pic>
        <p:nvPicPr>
          <p:cNvPr id="3" name="תמונה 2"/>
          <p:cNvPicPr>
            <a:picLocks noChangeAspect="1"/>
          </p:cNvPicPr>
          <p:nvPr/>
        </p:nvPicPr>
        <p:blipFill>
          <a:blip r:embed="rId3"/>
          <a:stretch>
            <a:fillRect/>
          </a:stretch>
        </p:blipFill>
        <p:spPr>
          <a:xfrm>
            <a:off x="3287235" y="735744"/>
            <a:ext cx="5848350" cy="3067050"/>
          </a:xfrm>
          <a:prstGeom prst="rect">
            <a:avLst/>
          </a:prstGeom>
        </p:spPr>
      </p:pic>
      <p:pic>
        <p:nvPicPr>
          <p:cNvPr id="11" name="תמונה 10"/>
          <p:cNvPicPr>
            <a:picLocks noChangeAspect="1"/>
          </p:cNvPicPr>
          <p:nvPr/>
        </p:nvPicPr>
        <p:blipFill>
          <a:blip r:embed="rId4"/>
          <a:stretch>
            <a:fillRect/>
          </a:stretch>
        </p:blipFill>
        <p:spPr>
          <a:xfrm>
            <a:off x="2547336" y="3698156"/>
            <a:ext cx="6934015" cy="3264619"/>
          </a:xfrm>
          <a:prstGeom prst="rect">
            <a:avLst/>
          </a:prstGeom>
        </p:spPr>
      </p:pic>
    </p:spTree>
    <p:extLst>
      <p:ext uri="{BB962C8B-B14F-4D97-AF65-F5344CB8AC3E}">
        <p14:creationId xmlns:p14="http://schemas.microsoft.com/office/powerpoint/2010/main" val="3461480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sp>
        <p:nvSpPr>
          <p:cNvPr id="11" name="מלבן 10"/>
          <p:cNvSpPr/>
          <p:nvPr/>
        </p:nvSpPr>
        <p:spPr>
          <a:xfrm>
            <a:off x="7688062" y="2344068"/>
            <a:ext cx="3675356" cy="3139321"/>
          </a:xfrm>
          <a:prstGeom prst="rect">
            <a:avLst/>
          </a:prstGeom>
        </p:spPr>
        <p:txBody>
          <a:bodyPr wrap="square">
            <a:spAutoFit/>
          </a:bodyPr>
          <a:lstStyle/>
          <a:p>
            <a:r>
              <a:rPr lang="he-IL" dirty="0"/>
              <a:t>זוהי הדלת הקדמית המקורית של פולקסווגן גולף </a:t>
            </a:r>
            <a:r>
              <a:rPr lang="he-IL" dirty="0" smtClean="0"/>
              <a:t>המתקשרת </a:t>
            </a:r>
            <a:r>
              <a:rPr lang="he-IL" dirty="0"/>
              <a:t>עם שאר רכיבי הרכב באמצעות </a:t>
            </a:r>
            <a:r>
              <a:rPr lang="en-US" dirty="0"/>
              <a:t>CAN bus. </a:t>
            </a:r>
            <a:endParaRPr lang="en-US" dirty="0" smtClean="0"/>
          </a:p>
          <a:p>
            <a:r>
              <a:rPr lang="he-IL" dirty="0" smtClean="0"/>
              <a:t>המערכת יכולה </a:t>
            </a:r>
            <a:r>
              <a:rPr lang="he-IL" dirty="0"/>
              <a:t>להתחבר למערכת </a:t>
            </a:r>
            <a:r>
              <a:rPr lang="en-US" dirty="0" err="1" smtClean="0"/>
              <a:t>UniTrain</a:t>
            </a:r>
            <a:r>
              <a:rPr lang="en-US" dirty="0" smtClean="0"/>
              <a:t> </a:t>
            </a:r>
            <a:r>
              <a:rPr lang="he-IL" dirty="0" smtClean="0"/>
              <a:t> כדי </a:t>
            </a:r>
            <a:r>
              <a:rPr lang="he-IL" dirty="0"/>
              <a:t>ליצור רשת </a:t>
            </a:r>
            <a:r>
              <a:rPr lang="en-US" dirty="0"/>
              <a:t>CAN </a:t>
            </a:r>
            <a:r>
              <a:rPr lang="he-IL" dirty="0" smtClean="0"/>
              <a:t> הכוללת </a:t>
            </a:r>
            <a:r>
              <a:rPr lang="he-IL" dirty="0"/>
              <a:t>שלוש יחידות בקרה. </a:t>
            </a:r>
            <a:endParaRPr lang="he-IL" dirty="0" smtClean="0"/>
          </a:p>
          <a:p>
            <a:r>
              <a:rPr lang="he-IL" dirty="0" smtClean="0"/>
              <a:t>כרטיס </a:t>
            </a:r>
            <a:r>
              <a:rPr lang="he-IL" dirty="0"/>
              <a:t>בקרת אלמנטרי הניסוי וצג ה</a:t>
            </a:r>
            <a:r>
              <a:rPr lang="en-US" dirty="0"/>
              <a:t>CAN </a:t>
            </a:r>
            <a:r>
              <a:rPr lang="he-IL" dirty="0"/>
              <a:t>יכולים לשמש לשליטה על הפונקציות של הדלת. </a:t>
            </a:r>
            <a:endParaRPr lang="he-IL" dirty="0" smtClean="0"/>
          </a:p>
          <a:p>
            <a:r>
              <a:rPr lang="he-IL" dirty="0" smtClean="0"/>
              <a:t>צג </a:t>
            </a:r>
            <a:r>
              <a:rPr lang="he-IL" dirty="0"/>
              <a:t>ה</a:t>
            </a:r>
            <a:r>
              <a:rPr lang="en-US" dirty="0"/>
              <a:t>CAN </a:t>
            </a:r>
            <a:r>
              <a:rPr lang="he-IL" dirty="0"/>
              <a:t>מאפשר גם ניתוח של זרימת </a:t>
            </a:r>
            <a:r>
              <a:rPr lang="he-IL" dirty="0" smtClean="0"/>
              <a:t>הנתונים</a:t>
            </a:r>
            <a:endParaRPr lang="he-IL" dirty="0"/>
          </a:p>
        </p:txBody>
      </p:sp>
      <p:sp>
        <p:nvSpPr>
          <p:cNvPr id="12" name="מלבן 11"/>
          <p:cNvSpPr/>
          <p:nvPr/>
        </p:nvSpPr>
        <p:spPr>
          <a:xfrm>
            <a:off x="7997948" y="1796001"/>
            <a:ext cx="2980303" cy="369332"/>
          </a:xfrm>
          <a:prstGeom prst="rect">
            <a:avLst/>
          </a:prstGeom>
        </p:spPr>
        <p:txBody>
          <a:bodyPr wrap="none">
            <a:spAutoFit/>
          </a:bodyPr>
          <a:lstStyle/>
          <a:p>
            <a:r>
              <a:rPr lang="he-IL" b="1" dirty="0" smtClean="0"/>
              <a:t>דלת </a:t>
            </a:r>
            <a:r>
              <a:rPr lang="he-IL" b="1" dirty="0"/>
              <a:t>הנוסע הקדמי </a:t>
            </a:r>
            <a:r>
              <a:rPr lang="en-US" b="1" dirty="0" smtClean="0"/>
              <a:t>SO3216-2Y</a:t>
            </a:r>
            <a:endParaRPr lang="en-US" b="1" dirty="0"/>
          </a:p>
        </p:txBody>
      </p:sp>
      <p:pic>
        <p:nvPicPr>
          <p:cNvPr id="3" name="תמונה 2"/>
          <p:cNvPicPr>
            <a:picLocks noChangeAspect="1"/>
          </p:cNvPicPr>
          <p:nvPr/>
        </p:nvPicPr>
        <p:blipFill>
          <a:blip r:embed="rId3">
            <a:clrChange>
              <a:clrFrom>
                <a:srgbClr val="FFFFFF"/>
              </a:clrFrom>
              <a:clrTo>
                <a:srgbClr val="FFFFFF">
                  <a:alpha val="0"/>
                </a:srgbClr>
              </a:clrTo>
            </a:clrChange>
          </a:blip>
          <a:stretch>
            <a:fillRect/>
          </a:stretch>
        </p:blipFill>
        <p:spPr>
          <a:xfrm>
            <a:off x="898534" y="346408"/>
            <a:ext cx="6461054" cy="6074795"/>
          </a:xfrm>
          <a:prstGeom prst="rect">
            <a:avLst/>
          </a:prstGeom>
        </p:spPr>
      </p:pic>
      <p:sp>
        <p:nvSpPr>
          <p:cNvPr id="13" name="כותרת 1"/>
          <p:cNvSpPr txBox="1">
            <a:spLocks/>
          </p:cNvSpPr>
          <p:nvPr/>
        </p:nvSpPr>
        <p:spPr>
          <a:xfrm>
            <a:off x="609846" y="1106727"/>
            <a:ext cx="10998200" cy="662939"/>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r"/>
            <a:r>
              <a:rPr lang="he-IL" sz="3200" b="1" u="sng" dirty="0" smtClean="0">
                <a:latin typeface="+mn-lt"/>
                <a:ea typeface="+mn-ea"/>
                <a:cs typeface="+mn-cs"/>
              </a:rPr>
              <a:t>ההרחבות</a:t>
            </a:r>
            <a:endParaRPr lang="he-IL" sz="3200" b="1" u="sng" dirty="0">
              <a:latin typeface="+mn-lt"/>
              <a:ea typeface="+mn-ea"/>
              <a:cs typeface="+mn-cs"/>
            </a:endParaRPr>
          </a:p>
        </p:txBody>
      </p:sp>
    </p:spTree>
    <p:extLst>
      <p:ext uri="{BB962C8B-B14F-4D97-AF65-F5344CB8AC3E}">
        <p14:creationId xmlns:p14="http://schemas.microsoft.com/office/powerpoint/2010/main" val="393058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sp>
        <p:nvSpPr>
          <p:cNvPr id="10" name="מלבן 9"/>
          <p:cNvSpPr/>
          <p:nvPr/>
        </p:nvSpPr>
        <p:spPr>
          <a:xfrm>
            <a:off x="1248859" y="2103033"/>
            <a:ext cx="9516863" cy="369332"/>
          </a:xfrm>
          <a:prstGeom prst="rect">
            <a:avLst/>
          </a:prstGeom>
        </p:spPr>
        <p:txBody>
          <a:bodyPr wrap="square">
            <a:spAutoFit/>
          </a:bodyPr>
          <a:lstStyle/>
          <a:p>
            <a:r>
              <a:rPr lang="he-IL" dirty="0" smtClean="0"/>
              <a:t>כעת נסקור את ציוד הבדיקה שישמש אותנו בניסויים, עקבו אחרי ההוראות בתשומת לב </a:t>
            </a:r>
            <a:endParaRPr lang="he-IL" dirty="0"/>
          </a:p>
        </p:txBody>
      </p:sp>
      <p:sp>
        <p:nvSpPr>
          <p:cNvPr id="11" name="כותרת 1"/>
          <p:cNvSpPr txBox="1">
            <a:spLocks/>
          </p:cNvSpPr>
          <p:nvPr/>
        </p:nvSpPr>
        <p:spPr>
          <a:xfrm>
            <a:off x="609846" y="1106727"/>
            <a:ext cx="10998200" cy="662939"/>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r"/>
            <a:r>
              <a:rPr lang="he-IL" sz="3200" b="1" u="sng" dirty="0" smtClean="0">
                <a:latin typeface="+mn-lt"/>
                <a:ea typeface="+mn-ea"/>
                <a:cs typeface="+mn-cs"/>
              </a:rPr>
              <a:t>ביצוע ניסויים</a:t>
            </a:r>
            <a:endParaRPr lang="he-IL" sz="3200" b="1" u="sng" dirty="0">
              <a:latin typeface="+mn-lt"/>
              <a:ea typeface="+mn-ea"/>
              <a:cs typeface="+mn-cs"/>
            </a:endParaRPr>
          </a:p>
        </p:txBody>
      </p:sp>
      <p:sp>
        <p:nvSpPr>
          <p:cNvPr id="12" name="מלבן 11"/>
          <p:cNvSpPr/>
          <p:nvPr/>
        </p:nvSpPr>
        <p:spPr>
          <a:xfrm>
            <a:off x="1846555" y="3267398"/>
            <a:ext cx="1047565" cy="390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p:cNvSpPr/>
          <p:nvPr/>
        </p:nvSpPr>
        <p:spPr>
          <a:xfrm>
            <a:off x="8073733" y="3451598"/>
            <a:ext cx="1047565" cy="390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 name="תמונה 13"/>
          <p:cNvPicPr>
            <a:picLocks noChangeAspect="1"/>
          </p:cNvPicPr>
          <p:nvPr/>
        </p:nvPicPr>
        <p:blipFill rotWithShape="1">
          <a:blip r:embed="rId3"/>
          <a:srcRect r="628"/>
          <a:stretch/>
        </p:blipFill>
        <p:spPr>
          <a:xfrm>
            <a:off x="889380" y="2685660"/>
            <a:ext cx="10235820" cy="3848100"/>
          </a:xfrm>
          <a:prstGeom prst="rect">
            <a:avLst/>
          </a:prstGeom>
        </p:spPr>
      </p:pic>
    </p:spTree>
    <p:extLst>
      <p:ext uri="{BB962C8B-B14F-4D97-AF65-F5344CB8AC3E}">
        <p14:creationId xmlns:p14="http://schemas.microsoft.com/office/powerpoint/2010/main" val="304219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pic>
        <p:nvPicPr>
          <p:cNvPr id="3" name="תמונה 2"/>
          <p:cNvPicPr>
            <a:picLocks noChangeAspect="1"/>
          </p:cNvPicPr>
          <p:nvPr/>
        </p:nvPicPr>
        <p:blipFill>
          <a:blip r:embed="rId3"/>
          <a:stretch>
            <a:fillRect/>
          </a:stretch>
        </p:blipFill>
        <p:spPr>
          <a:xfrm>
            <a:off x="0" y="2047875"/>
            <a:ext cx="6162675" cy="4810125"/>
          </a:xfrm>
          <a:prstGeom prst="rect">
            <a:avLst/>
          </a:prstGeom>
        </p:spPr>
      </p:pic>
      <p:sp>
        <p:nvSpPr>
          <p:cNvPr id="11" name="Rectangle 1"/>
          <p:cNvSpPr>
            <a:spLocks noChangeArrowheads="1"/>
          </p:cNvSpPr>
          <p:nvPr/>
        </p:nvSpPr>
        <p:spPr bwMode="auto">
          <a:xfrm>
            <a:off x="6344349" y="1952881"/>
            <a:ext cx="5658261"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eaLnBrk="0" fontAlgn="base" latinLnBrk="0" hangingPunct="0">
              <a:lnSpc>
                <a:spcPct val="100000"/>
              </a:lnSpc>
              <a:spcBef>
                <a:spcPct val="0"/>
              </a:spcBef>
              <a:spcAft>
                <a:spcPct val="0"/>
              </a:spcAft>
              <a:buClrTx/>
              <a:buSzTx/>
              <a:buFontTx/>
              <a:buNone/>
              <a:tabLst/>
            </a:pPr>
            <a:r>
              <a:rPr lang="he-IL" altLang="he-IL" dirty="0"/>
              <a:t>צג ה-CAN יכול להציג הודעות שהתקבלו דרך </a:t>
            </a:r>
            <a:r>
              <a:rPr lang="he-IL" altLang="he-IL" dirty="0" err="1"/>
              <a:t>הbus</a:t>
            </a:r>
            <a:r>
              <a:rPr lang="he-IL" altLang="he-IL" dirty="0"/>
              <a:t> של מערכת ההדרכה</a:t>
            </a:r>
            <a:r>
              <a:rPr lang="he-IL" altLang="he-IL" dirty="0" smtClean="0"/>
              <a:t>.</a:t>
            </a:r>
          </a:p>
          <a:p>
            <a:pPr marL="0" marR="0" lvl="0" indent="0" algn="r" defTabSz="914400" eaLnBrk="0" fontAlgn="base" latinLnBrk="0" hangingPunct="0">
              <a:lnSpc>
                <a:spcPct val="100000"/>
              </a:lnSpc>
              <a:spcBef>
                <a:spcPct val="0"/>
              </a:spcBef>
              <a:spcAft>
                <a:spcPct val="0"/>
              </a:spcAft>
              <a:buClrTx/>
              <a:buSzTx/>
              <a:buFontTx/>
              <a:buNone/>
              <a:tabLst/>
            </a:pPr>
            <a:r>
              <a:rPr lang="he-IL" altLang="he-IL" dirty="0"/>
              <a:t/>
            </a:r>
            <a:br>
              <a:rPr lang="he-IL" altLang="he-IL" dirty="0"/>
            </a:br>
            <a:r>
              <a:rPr lang="he-IL" altLang="he-IL" dirty="0"/>
              <a:t>בדומה לניתוח לוגי שבשימוש במערכות אבחון מודרניות של  </a:t>
            </a:r>
            <a:r>
              <a:rPr lang="he-IL" altLang="he-IL" dirty="0" err="1"/>
              <a:t>CANbus</a:t>
            </a:r>
            <a:r>
              <a:rPr lang="he-IL" altLang="he-IL" dirty="0" smtClean="0"/>
              <a:t>.</a:t>
            </a:r>
          </a:p>
          <a:p>
            <a:pPr marL="0" marR="0" lvl="0" indent="0" algn="r" defTabSz="914400" eaLnBrk="0" fontAlgn="base" latinLnBrk="0" hangingPunct="0">
              <a:lnSpc>
                <a:spcPct val="100000"/>
              </a:lnSpc>
              <a:spcBef>
                <a:spcPct val="0"/>
              </a:spcBef>
              <a:spcAft>
                <a:spcPct val="0"/>
              </a:spcAft>
              <a:buClrTx/>
              <a:buSzTx/>
              <a:buFontTx/>
              <a:buNone/>
              <a:tabLst/>
            </a:pPr>
            <a:endParaRPr lang="he-IL" altLang="he-IL" dirty="0" smtClean="0"/>
          </a:p>
          <a:p>
            <a:pPr marL="0" marR="0" lvl="0" indent="0" algn="r" defTabSz="914400" eaLnBrk="0" fontAlgn="base" latinLnBrk="0" hangingPunct="0">
              <a:lnSpc>
                <a:spcPct val="100000"/>
              </a:lnSpc>
              <a:spcBef>
                <a:spcPct val="0"/>
              </a:spcBef>
              <a:spcAft>
                <a:spcPct val="0"/>
              </a:spcAft>
              <a:buClrTx/>
              <a:buSzTx/>
              <a:buFontTx/>
              <a:buNone/>
              <a:tabLst/>
            </a:pPr>
            <a:r>
              <a:rPr lang="he-IL" altLang="he-IL" dirty="0" smtClean="0"/>
              <a:t>צג </a:t>
            </a:r>
            <a:r>
              <a:rPr lang="he-IL" altLang="he-IL" dirty="0" err="1"/>
              <a:t>הCAN</a:t>
            </a:r>
            <a:r>
              <a:rPr lang="he-IL" altLang="he-IL" dirty="0"/>
              <a:t> מחובר ישירות לשני הכרטיסים באמצעות חיבור התוסף ב - </a:t>
            </a:r>
            <a:r>
              <a:rPr lang="he-IL" altLang="he-IL" dirty="0" err="1"/>
              <a:t>UniTrain</a:t>
            </a:r>
            <a:r>
              <a:rPr lang="he-IL" altLang="he-IL" dirty="0"/>
              <a:t> </a:t>
            </a:r>
            <a:r>
              <a:rPr lang="he-IL" altLang="he-IL" dirty="0" err="1"/>
              <a:t>Experimenter</a:t>
            </a:r>
            <a:r>
              <a:rPr lang="he-IL" altLang="he-IL" dirty="0" smtClean="0"/>
              <a:t>. (לכן</a:t>
            </a:r>
            <a:r>
              <a:rPr lang="he-IL" altLang="he-IL" dirty="0"/>
              <a:t>, אין צורך לחברו ל - ANALOG IN</a:t>
            </a:r>
            <a:r>
              <a:rPr lang="he-IL" altLang="he-IL" dirty="0" smtClean="0"/>
              <a:t>.)</a:t>
            </a:r>
          </a:p>
          <a:p>
            <a:pPr marL="0" marR="0" lvl="0" indent="0" algn="r" defTabSz="914400" eaLnBrk="0" fontAlgn="base" latinLnBrk="0" hangingPunct="0">
              <a:lnSpc>
                <a:spcPct val="100000"/>
              </a:lnSpc>
              <a:spcBef>
                <a:spcPct val="0"/>
              </a:spcBef>
              <a:spcAft>
                <a:spcPct val="0"/>
              </a:spcAft>
              <a:buClrTx/>
              <a:buSzTx/>
              <a:buFontTx/>
              <a:buNone/>
              <a:tabLst/>
            </a:pPr>
            <a:endParaRPr lang="he-IL" altLang="he-IL" dirty="0"/>
          </a:p>
          <a:p>
            <a:pPr marL="0" marR="0" lvl="0" indent="0" algn="r" defTabSz="914400" eaLnBrk="0" fontAlgn="base" latinLnBrk="0" hangingPunct="0">
              <a:lnSpc>
                <a:spcPct val="100000"/>
              </a:lnSpc>
              <a:spcBef>
                <a:spcPct val="0"/>
              </a:spcBef>
              <a:spcAft>
                <a:spcPct val="0"/>
              </a:spcAft>
              <a:buClrTx/>
              <a:buSzTx/>
              <a:buFontTx/>
              <a:buNone/>
              <a:tabLst/>
            </a:pPr>
            <a:r>
              <a:rPr lang="he-IL" altLang="he-IL" dirty="0" smtClean="0"/>
              <a:t>צג </a:t>
            </a:r>
            <a:r>
              <a:rPr lang="he-IL" altLang="he-IL" dirty="0" err="1"/>
              <a:t>הCAN</a:t>
            </a:r>
            <a:r>
              <a:rPr lang="he-IL" altLang="he-IL" dirty="0"/>
              <a:t> נפתח מהתפריט תחת "</a:t>
            </a:r>
            <a:r>
              <a:rPr lang="he-IL" altLang="he-IL" dirty="0" err="1"/>
              <a:t>Instruments</a:t>
            </a:r>
            <a:r>
              <a:rPr lang="he-IL" altLang="he-IL" dirty="0"/>
              <a:t>" &gt; "</a:t>
            </a:r>
            <a:r>
              <a:rPr lang="he-IL" altLang="he-IL" dirty="0" err="1"/>
              <a:t>Measuring</a:t>
            </a:r>
            <a:r>
              <a:rPr lang="he-IL" altLang="he-IL" dirty="0"/>
              <a:t> </a:t>
            </a:r>
            <a:r>
              <a:rPr lang="he-IL" altLang="he-IL" dirty="0" err="1"/>
              <a:t>Devices</a:t>
            </a:r>
            <a:r>
              <a:rPr lang="he-IL" altLang="he-IL" dirty="0"/>
              <a:t>" &gt; "CAN </a:t>
            </a:r>
            <a:r>
              <a:rPr lang="he-IL" altLang="he-IL" dirty="0" err="1"/>
              <a:t>monitor</a:t>
            </a:r>
            <a:r>
              <a:rPr lang="he-IL" altLang="he-IL" dirty="0"/>
              <a:t>"  בשורת התפריטים בחלק העליון של המסך</a:t>
            </a:r>
          </a:p>
        </p:txBody>
      </p:sp>
      <p:sp>
        <p:nvSpPr>
          <p:cNvPr id="12" name="מלבן 11"/>
          <p:cNvSpPr/>
          <p:nvPr/>
        </p:nvSpPr>
        <p:spPr>
          <a:xfrm>
            <a:off x="5906610" y="5790435"/>
            <a:ext cx="6096000" cy="923330"/>
          </a:xfrm>
          <a:prstGeom prst="rect">
            <a:avLst/>
          </a:prstGeom>
        </p:spPr>
        <p:txBody>
          <a:bodyPr>
            <a:spAutoFit/>
          </a:bodyPr>
          <a:lstStyle/>
          <a:p>
            <a:r>
              <a:rPr lang="he-IL" dirty="0"/>
              <a:t>כל הניסויים צריכים להתבצע במצב "מהירות נמוכה".</a:t>
            </a:r>
          </a:p>
          <a:p>
            <a:r>
              <a:rPr lang="he-IL" dirty="0"/>
              <a:t/>
            </a:r>
            <a:br>
              <a:rPr lang="he-IL" dirty="0"/>
            </a:br>
            <a:r>
              <a:rPr lang="he-IL" dirty="0"/>
              <a:t>ניתן לבחור זאת באמצעות שדה "</a:t>
            </a:r>
            <a:r>
              <a:rPr lang="en-US" dirty="0"/>
              <a:t>MODE" </a:t>
            </a:r>
            <a:r>
              <a:rPr lang="he-IL" dirty="0"/>
              <a:t>של בצג ה</a:t>
            </a:r>
            <a:r>
              <a:rPr lang="en-US" dirty="0"/>
              <a:t>CAN.</a:t>
            </a:r>
            <a:endParaRPr lang="he-IL" dirty="0"/>
          </a:p>
        </p:txBody>
      </p:sp>
      <p:sp>
        <p:nvSpPr>
          <p:cNvPr id="13" name="מלבן 12"/>
          <p:cNvSpPr/>
          <p:nvPr/>
        </p:nvSpPr>
        <p:spPr>
          <a:xfrm>
            <a:off x="10474735" y="1122014"/>
            <a:ext cx="1433406" cy="584775"/>
          </a:xfrm>
          <a:prstGeom prst="rect">
            <a:avLst/>
          </a:prstGeom>
        </p:spPr>
        <p:txBody>
          <a:bodyPr wrap="none">
            <a:spAutoFit/>
          </a:bodyPr>
          <a:lstStyle/>
          <a:p>
            <a:pPr lvl="0" eaLnBrk="0" fontAlgn="base" hangingPunct="0">
              <a:spcBef>
                <a:spcPct val="0"/>
              </a:spcBef>
              <a:spcAft>
                <a:spcPct val="0"/>
              </a:spcAft>
            </a:pPr>
            <a:r>
              <a:rPr lang="he-IL" altLang="he-IL" sz="3200" b="1" u="sng" dirty="0"/>
              <a:t>צג CAN</a:t>
            </a:r>
          </a:p>
        </p:txBody>
      </p:sp>
    </p:spTree>
    <p:extLst>
      <p:ext uri="{BB962C8B-B14F-4D97-AF65-F5344CB8AC3E}">
        <p14:creationId xmlns:p14="http://schemas.microsoft.com/office/powerpoint/2010/main" val="1896380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pic>
        <p:nvPicPr>
          <p:cNvPr id="3" name="תמונה 2"/>
          <p:cNvPicPr>
            <a:picLocks noChangeAspect="1"/>
          </p:cNvPicPr>
          <p:nvPr/>
        </p:nvPicPr>
        <p:blipFill>
          <a:blip r:embed="rId3"/>
          <a:stretch>
            <a:fillRect/>
          </a:stretch>
        </p:blipFill>
        <p:spPr>
          <a:xfrm>
            <a:off x="182071" y="2452271"/>
            <a:ext cx="6124575" cy="4476750"/>
          </a:xfrm>
          <a:prstGeom prst="rect">
            <a:avLst/>
          </a:prstGeom>
        </p:spPr>
      </p:pic>
      <p:pic>
        <p:nvPicPr>
          <p:cNvPr id="15" name="תמונה 14"/>
          <p:cNvPicPr>
            <a:picLocks noChangeAspect="1"/>
          </p:cNvPicPr>
          <p:nvPr/>
        </p:nvPicPr>
        <p:blipFill>
          <a:blip r:embed="rId4">
            <a:clrChange>
              <a:clrFrom>
                <a:srgbClr val="FFFFFF"/>
              </a:clrFrom>
              <a:clrTo>
                <a:srgbClr val="FFFFFF">
                  <a:alpha val="0"/>
                </a:srgbClr>
              </a:clrTo>
            </a:clrChange>
          </a:blip>
          <a:stretch>
            <a:fillRect/>
          </a:stretch>
        </p:blipFill>
        <p:spPr>
          <a:xfrm>
            <a:off x="5426075" y="825716"/>
            <a:ext cx="6638925" cy="1924050"/>
          </a:xfrm>
          <a:prstGeom prst="rect">
            <a:avLst/>
          </a:prstGeom>
        </p:spPr>
      </p:pic>
      <p:sp>
        <p:nvSpPr>
          <p:cNvPr id="16" name="מלבן 15"/>
          <p:cNvSpPr/>
          <p:nvPr/>
        </p:nvSpPr>
        <p:spPr>
          <a:xfrm>
            <a:off x="5840721" y="3586219"/>
            <a:ext cx="6096000" cy="1754326"/>
          </a:xfrm>
          <a:prstGeom prst="rect">
            <a:avLst/>
          </a:prstGeom>
        </p:spPr>
        <p:txBody>
          <a:bodyPr>
            <a:spAutoFit/>
          </a:bodyPr>
          <a:lstStyle/>
          <a:p>
            <a:r>
              <a:rPr lang="he-IL" dirty="0" smtClean="0"/>
              <a:t>האוסצילוסקופ </a:t>
            </a:r>
            <a:r>
              <a:rPr lang="he-IL" dirty="0"/>
              <a:t>תמיד צריך להיות במצב </a:t>
            </a:r>
            <a:r>
              <a:rPr lang="en-US" dirty="0" smtClean="0"/>
              <a:t>X/T</a:t>
            </a:r>
            <a:r>
              <a:rPr lang="en-US" dirty="0"/>
              <a:t/>
            </a:r>
            <a:br>
              <a:rPr lang="en-US" dirty="0"/>
            </a:br>
            <a:r>
              <a:rPr lang="he-IL" dirty="0"/>
              <a:t>בכל פעם שהאוסילוסקופ מופעל, השתמש בהגדרות הבאות:</a:t>
            </a:r>
            <a:br>
              <a:rPr lang="he-IL" dirty="0"/>
            </a:br>
            <a:r>
              <a:rPr lang="he-IL" dirty="0"/>
              <a:t>הפעל מערוץ </a:t>
            </a:r>
            <a:r>
              <a:rPr lang="en-US" dirty="0"/>
              <a:t>A</a:t>
            </a:r>
            <a:br>
              <a:rPr lang="en-US" dirty="0"/>
            </a:br>
            <a:r>
              <a:rPr lang="he-IL" dirty="0"/>
              <a:t>הפעל </a:t>
            </a:r>
            <a:r>
              <a:rPr lang="he-IL" dirty="0" err="1" smtClean="0"/>
              <a:t>פונקצית</a:t>
            </a:r>
            <a:r>
              <a:rPr lang="he-IL" dirty="0" smtClean="0"/>
              <a:t> בעליית שעון  </a:t>
            </a:r>
            <a:r>
              <a:rPr lang="en-US" dirty="0" smtClean="0"/>
              <a:t>Rising edge</a:t>
            </a:r>
            <a:r>
              <a:rPr lang="en-US" dirty="0"/>
              <a:t/>
            </a:r>
            <a:br>
              <a:rPr lang="en-US" dirty="0"/>
            </a:br>
            <a:r>
              <a:rPr lang="he-IL" dirty="0"/>
              <a:t>אין צורך </a:t>
            </a:r>
            <a:r>
              <a:rPr lang="he-IL" dirty="0" smtClean="0"/>
              <a:t>בכפתורי</a:t>
            </a:r>
            <a:r>
              <a:rPr lang="en-US" dirty="0" smtClean="0"/>
              <a:t> SINGLE  </a:t>
            </a:r>
            <a:r>
              <a:rPr lang="he-IL" dirty="0" smtClean="0"/>
              <a:t> </a:t>
            </a:r>
            <a:r>
              <a:rPr lang="en-US" dirty="0" smtClean="0"/>
              <a:t> STOP </a:t>
            </a:r>
            <a:r>
              <a:rPr lang="en-US" dirty="0"/>
              <a:t/>
            </a:r>
            <a:br>
              <a:rPr lang="en-US" dirty="0"/>
            </a:br>
            <a:r>
              <a:rPr lang="he-IL" dirty="0"/>
              <a:t>טרום הפעלה </a:t>
            </a:r>
            <a:r>
              <a:rPr lang="en-US" dirty="0" smtClean="0"/>
              <a:t> Pre-</a:t>
            </a:r>
            <a:r>
              <a:rPr lang="en-US" dirty="0" err="1" smtClean="0"/>
              <a:t>trigge</a:t>
            </a:r>
            <a:r>
              <a:rPr lang="he-IL" dirty="0" smtClean="0"/>
              <a:t>צריך </a:t>
            </a:r>
            <a:r>
              <a:rPr lang="he-IL" dirty="0"/>
              <a:t>להיות מוגדר "0%"</a:t>
            </a:r>
          </a:p>
        </p:txBody>
      </p:sp>
    </p:spTree>
    <p:extLst>
      <p:ext uri="{BB962C8B-B14F-4D97-AF65-F5344CB8AC3E}">
        <p14:creationId xmlns:p14="http://schemas.microsoft.com/office/powerpoint/2010/main" val="2731843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895757" y="1706789"/>
            <a:ext cx="10998200" cy="3630966"/>
          </a:xfrm>
        </p:spPr>
        <p:txBody>
          <a:bodyPr>
            <a:noAutofit/>
          </a:bodyPr>
          <a:lstStyle/>
          <a:p>
            <a:pPr algn="r"/>
            <a:r>
              <a:rPr lang="he-IL" sz="1800" dirty="0">
                <a:latin typeface="+mn-lt"/>
                <a:ea typeface="+mn-ea"/>
                <a:cs typeface="+mn-cs"/>
              </a:rPr>
              <a:t>ללא ספק, מכוניות הופכות להיות בטוחות יותר, אמינות יותר, יותר מותאמות לסביבה ונוחות יותר, בעוד עלותן עדיין נשארת סבירה. הן נדרשות גם להפוך נהיגה למהנה ומבדרת, למשל. בעזרת שידורי חדשות, מוזיקה, טלפונים סלולריים ולאחרונה גישה לאינטרנט סלולרי</a:t>
            </a:r>
            <a:r>
              <a:rPr lang="he-IL" sz="1800" dirty="0">
                <a:latin typeface="+mn-lt"/>
                <a:ea typeface="+mn-ea"/>
                <a:cs typeface="+mn-cs"/>
              </a:rPr>
              <a:t>.</a:t>
            </a:r>
            <a:br>
              <a:rPr lang="he-IL" sz="1800" dirty="0">
                <a:latin typeface="+mn-lt"/>
                <a:ea typeface="+mn-ea"/>
                <a:cs typeface="+mn-cs"/>
              </a:rPr>
            </a:br>
            <a:r>
              <a:rPr lang="he-IL" sz="1800" dirty="0">
                <a:latin typeface="+mn-lt"/>
                <a:ea typeface="+mn-ea"/>
                <a:cs typeface="+mn-cs"/>
              </a:rPr>
              <a:t/>
            </a:r>
            <a:br>
              <a:rPr lang="he-IL" sz="1800" dirty="0">
                <a:latin typeface="+mn-lt"/>
                <a:ea typeface="+mn-ea"/>
                <a:cs typeface="+mn-cs"/>
              </a:rPr>
            </a:br>
            <a:r>
              <a:rPr lang="he-IL" sz="1800" dirty="0">
                <a:latin typeface="+mn-lt"/>
                <a:ea typeface="+mn-ea"/>
                <a:cs typeface="+mn-cs"/>
              </a:rPr>
              <a:t>לפיכך, כלי רכב מודרניים, הן מכוניות והן משאיות, מצוידים בעשרות חיישנים, מתקני בקרה </a:t>
            </a:r>
            <a:r>
              <a:rPr lang="he-IL" sz="1800" dirty="0" err="1">
                <a:latin typeface="+mn-lt"/>
                <a:ea typeface="+mn-ea"/>
                <a:cs typeface="+mn-cs"/>
              </a:rPr>
              <a:t>ואקטואטורים</a:t>
            </a:r>
            <a:r>
              <a:rPr lang="he-IL" sz="1800" dirty="0">
                <a:latin typeface="+mn-lt"/>
                <a:ea typeface="+mn-ea"/>
                <a:cs typeface="+mn-cs"/>
              </a:rPr>
              <a:t>. </a:t>
            </a:r>
            <a:r>
              <a:rPr lang="he-IL" sz="1800" dirty="0">
                <a:latin typeface="+mn-lt"/>
                <a:ea typeface="+mn-ea"/>
                <a:cs typeface="+mn-cs"/>
              </a:rPr>
              <a:t>כל הרכיבים הללו צריכים לעבוד יחד ולהחליף כמויות גדולות של נתונים</a:t>
            </a:r>
            <a:r>
              <a:rPr lang="he-IL" sz="1800" dirty="0" smtClean="0">
                <a:latin typeface="+mn-lt"/>
                <a:ea typeface="+mn-ea"/>
                <a:cs typeface="+mn-cs"/>
              </a:rPr>
              <a:t>.</a:t>
            </a:r>
            <a:br>
              <a:rPr lang="he-IL" sz="1800" dirty="0" smtClean="0">
                <a:latin typeface="+mn-lt"/>
                <a:ea typeface="+mn-ea"/>
                <a:cs typeface="+mn-cs"/>
              </a:rPr>
            </a:br>
            <a:r>
              <a:rPr lang="he-IL" sz="1800" dirty="0">
                <a:latin typeface="+mn-lt"/>
                <a:ea typeface="+mn-ea"/>
                <a:cs typeface="+mn-cs"/>
              </a:rPr>
              <a:t/>
            </a:r>
            <a:br>
              <a:rPr lang="he-IL" sz="1800" dirty="0">
                <a:latin typeface="+mn-lt"/>
                <a:ea typeface="+mn-ea"/>
                <a:cs typeface="+mn-cs"/>
              </a:rPr>
            </a:br>
            <a:r>
              <a:rPr lang="he-IL" sz="1800" dirty="0">
                <a:latin typeface="+mn-lt"/>
                <a:ea typeface="+mn-ea"/>
                <a:cs typeface="+mn-cs"/>
              </a:rPr>
              <a:t>לדוגמה, מכונית יוקרה מודרנית כוללת:</a:t>
            </a:r>
            <a:br>
              <a:rPr lang="he-IL" sz="1800" dirty="0">
                <a:latin typeface="+mn-lt"/>
                <a:ea typeface="+mn-ea"/>
                <a:cs typeface="+mn-cs"/>
              </a:rPr>
            </a:br>
            <a:r>
              <a:rPr lang="he-IL" sz="1800" b="1" dirty="0" smtClean="0">
                <a:latin typeface="+mn-lt"/>
                <a:ea typeface="+mn-ea"/>
                <a:cs typeface="+mn-cs"/>
              </a:rPr>
              <a:t>11,136</a:t>
            </a:r>
            <a:r>
              <a:rPr lang="he-IL" sz="1800" dirty="0" smtClean="0">
                <a:latin typeface="+mn-lt"/>
                <a:ea typeface="+mn-ea"/>
                <a:cs typeface="+mn-cs"/>
              </a:rPr>
              <a:t> </a:t>
            </a:r>
            <a:r>
              <a:rPr lang="he-IL" sz="1800" dirty="0">
                <a:latin typeface="+mn-lt"/>
                <a:ea typeface="+mn-ea"/>
                <a:cs typeface="+mn-cs"/>
              </a:rPr>
              <a:t>רכיבים חשמליים ואלקטרוניים</a:t>
            </a:r>
            <a:br>
              <a:rPr lang="he-IL" sz="1800" dirty="0">
                <a:latin typeface="+mn-lt"/>
                <a:ea typeface="+mn-ea"/>
                <a:cs typeface="+mn-cs"/>
              </a:rPr>
            </a:br>
            <a:r>
              <a:rPr lang="he-IL" sz="1800" dirty="0" smtClean="0">
                <a:latin typeface="+mn-lt"/>
                <a:ea typeface="+mn-ea"/>
                <a:cs typeface="+mn-cs"/>
              </a:rPr>
              <a:t>ברשת הקיימת ברכב יש כ</a:t>
            </a:r>
            <a:r>
              <a:rPr lang="he-IL" sz="1800" b="1" dirty="0" smtClean="0">
                <a:latin typeface="+mn-lt"/>
                <a:ea typeface="+mn-ea"/>
                <a:cs typeface="+mn-cs"/>
              </a:rPr>
              <a:t>2,119</a:t>
            </a:r>
            <a:r>
              <a:rPr lang="he-IL" sz="1800" dirty="0" smtClean="0">
                <a:latin typeface="+mn-lt"/>
                <a:ea typeface="+mn-ea"/>
                <a:cs typeface="+mn-cs"/>
              </a:rPr>
              <a:t> כבלים בודדים באורך כולל של </a:t>
            </a:r>
            <a:r>
              <a:rPr lang="he-IL" sz="1800" b="1" dirty="0" smtClean="0">
                <a:latin typeface="+mn-lt"/>
                <a:ea typeface="+mn-ea"/>
                <a:cs typeface="+mn-cs"/>
              </a:rPr>
              <a:t>3,860</a:t>
            </a:r>
            <a:r>
              <a:rPr lang="he-IL" sz="1800" dirty="0" smtClean="0">
                <a:latin typeface="+mn-lt"/>
                <a:ea typeface="+mn-ea"/>
                <a:cs typeface="+mn-cs"/>
              </a:rPr>
              <a:t> מטר.</a:t>
            </a:r>
            <a:r>
              <a:rPr lang="he-IL" sz="1800" dirty="0">
                <a:latin typeface="+mn-lt"/>
                <a:ea typeface="+mn-ea"/>
                <a:cs typeface="+mn-cs"/>
              </a:rPr>
              <a:t/>
            </a:r>
            <a:br>
              <a:rPr lang="he-IL" sz="1800" dirty="0">
                <a:latin typeface="+mn-lt"/>
                <a:ea typeface="+mn-ea"/>
                <a:cs typeface="+mn-cs"/>
              </a:rPr>
            </a:br>
            <a:r>
              <a:rPr lang="he-IL" sz="1800" dirty="0">
                <a:latin typeface="+mn-lt"/>
                <a:ea typeface="+mn-ea"/>
                <a:cs typeface="+mn-cs"/>
              </a:rPr>
              <a:t>בסך </a:t>
            </a:r>
            <a:r>
              <a:rPr lang="he-IL" sz="1800" dirty="0" err="1">
                <a:latin typeface="+mn-lt"/>
                <a:ea typeface="+mn-ea"/>
                <a:cs typeface="+mn-cs"/>
              </a:rPr>
              <a:t>הכל</a:t>
            </a:r>
            <a:r>
              <a:rPr lang="he-IL" sz="1800" dirty="0">
                <a:latin typeface="+mn-lt"/>
                <a:ea typeface="+mn-ea"/>
                <a:cs typeface="+mn-cs"/>
              </a:rPr>
              <a:t> </a:t>
            </a:r>
            <a:r>
              <a:rPr lang="he-IL" sz="1800" b="1" dirty="0">
                <a:latin typeface="+mn-lt"/>
                <a:ea typeface="+mn-ea"/>
                <a:cs typeface="+mn-cs"/>
              </a:rPr>
              <a:t>61</a:t>
            </a:r>
            <a:r>
              <a:rPr lang="he-IL" sz="1800" dirty="0">
                <a:latin typeface="+mn-lt"/>
                <a:ea typeface="+mn-ea"/>
                <a:cs typeface="+mn-cs"/>
              </a:rPr>
              <a:t> יחידות בקרה מחוברות</a:t>
            </a:r>
            <a:br>
              <a:rPr lang="he-IL" sz="1800" dirty="0">
                <a:latin typeface="+mn-lt"/>
                <a:ea typeface="+mn-ea"/>
                <a:cs typeface="+mn-cs"/>
              </a:rPr>
            </a:br>
            <a:r>
              <a:rPr lang="he-IL" sz="1800" dirty="0">
                <a:latin typeface="+mn-lt"/>
                <a:ea typeface="+mn-ea"/>
                <a:cs typeface="+mn-cs"/>
              </a:rPr>
              <a:t>יחידות בקרה מספקת פונקציות אבחון דרך </a:t>
            </a:r>
            <a:r>
              <a:rPr lang="en-US" sz="1800" dirty="0">
                <a:latin typeface="+mn-lt"/>
                <a:ea typeface="+mn-ea"/>
                <a:cs typeface="+mn-cs"/>
              </a:rPr>
              <a:t>K line 31 </a:t>
            </a:r>
            <a:br>
              <a:rPr lang="en-US" sz="1800" dirty="0">
                <a:latin typeface="+mn-lt"/>
                <a:ea typeface="+mn-ea"/>
                <a:cs typeface="+mn-cs"/>
              </a:rPr>
            </a:br>
            <a:r>
              <a:rPr lang="en-US" sz="1800" dirty="0">
                <a:latin typeface="+mn-lt"/>
                <a:ea typeface="+mn-ea"/>
                <a:cs typeface="+mn-cs"/>
              </a:rPr>
              <a:t>Bus </a:t>
            </a:r>
            <a:r>
              <a:rPr lang="he-IL" sz="1800" dirty="0">
                <a:latin typeface="+mn-lt"/>
                <a:ea typeface="+mn-ea"/>
                <a:cs typeface="+mn-cs"/>
              </a:rPr>
              <a:t>אופטי מטפל בנפח נתונים גדול של מידע ובידור </a:t>
            </a:r>
            <a:br>
              <a:rPr lang="he-IL" sz="1800" dirty="0">
                <a:latin typeface="+mn-lt"/>
                <a:ea typeface="+mn-ea"/>
                <a:cs typeface="+mn-cs"/>
              </a:rPr>
            </a:br>
            <a:r>
              <a:rPr lang="he-IL" sz="1800" b="1" dirty="0">
                <a:latin typeface="+mn-lt"/>
                <a:ea typeface="+mn-ea"/>
                <a:cs typeface="+mn-cs"/>
              </a:rPr>
              <a:t>35</a:t>
            </a:r>
            <a:r>
              <a:rPr lang="he-IL" sz="1800" dirty="0">
                <a:latin typeface="+mn-lt"/>
                <a:ea typeface="+mn-ea"/>
                <a:cs typeface="+mn-cs"/>
              </a:rPr>
              <a:t> יחידות שליטה של </a:t>
            </a:r>
            <a:r>
              <a:rPr lang="en-US" sz="1800" dirty="0" err="1">
                <a:latin typeface="+mn-lt"/>
                <a:ea typeface="+mn-ea"/>
                <a:cs typeface="+mn-cs"/>
              </a:rPr>
              <a:t>CANBus</a:t>
            </a:r>
            <a:r>
              <a:rPr lang="en-US" sz="1800" dirty="0">
                <a:latin typeface="+mn-lt"/>
                <a:ea typeface="+mn-ea"/>
                <a:cs typeface="+mn-cs"/>
              </a:rPr>
              <a:t> </a:t>
            </a:r>
            <a:r>
              <a:rPr lang="he-IL" sz="1800" dirty="0" smtClean="0">
                <a:latin typeface="+mn-lt"/>
                <a:ea typeface="+mn-ea"/>
                <a:cs typeface="+mn-cs"/>
              </a:rPr>
              <a:t> מחליפות </a:t>
            </a:r>
            <a:r>
              <a:rPr lang="he-IL" sz="1800" b="1" dirty="0">
                <a:latin typeface="+mn-lt"/>
                <a:ea typeface="+mn-ea"/>
                <a:cs typeface="+mn-cs"/>
              </a:rPr>
              <a:t>2500</a:t>
            </a:r>
            <a:r>
              <a:rPr lang="he-IL" sz="1800" dirty="0">
                <a:latin typeface="+mn-lt"/>
                <a:ea typeface="+mn-ea"/>
                <a:cs typeface="+mn-cs"/>
              </a:rPr>
              <a:t> אותות נתונים </a:t>
            </a:r>
            <a:r>
              <a:rPr lang="he-IL" sz="1800" dirty="0" smtClean="0">
                <a:latin typeface="+mn-lt"/>
                <a:ea typeface="+mn-ea"/>
                <a:cs typeface="+mn-cs"/>
              </a:rPr>
              <a:t/>
            </a:r>
            <a:br>
              <a:rPr lang="he-IL" sz="1800" dirty="0" smtClean="0">
                <a:latin typeface="+mn-lt"/>
                <a:ea typeface="+mn-ea"/>
                <a:cs typeface="+mn-cs"/>
              </a:rPr>
            </a:br>
            <a:r>
              <a:rPr lang="he-IL" sz="1800" dirty="0" smtClean="0">
                <a:latin typeface="+mn-lt"/>
                <a:ea typeface="+mn-ea"/>
                <a:cs typeface="+mn-cs"/>
              </a:rPr>
              <a:t>ב</a:t>
            </a:r>
            <a:r>
              <a:rPr lang="he-IL" sz="1800" b="1" dirty="0" smtClean="0">
                <a:latin typeface="+mn-lt"/>
                <a:ea typeface="+mn-ea"/>
                <a:cs typeface="+mn-cs"/>
              </a:rPr>
              <a:t>250</a:t>
            </a:r>
            <a:r>
              <a:rPr lang="he-IL" sz="1800" dirty="0" smtClean="0">
                <a:latin typeface="+mn-lt"/>
                <a:ea typeface="+mn-ea"/>
                <a:cs typeface="+mn-cs"/>
              </a:rPr>
              <a:t> </a:t>
            </a:r>
            <a:r>
              <a:rPr lang="he-IL" sz="1800" dirty="0">
                <a:latin typeface="+mn-lt"/>
                <a:ea typeface="+mn-ea"/>
                <a:cs typeface="+mn-cs"/>
              </a:rPr>
              <a:t>חבילות </a:t>
            </a:r>
            <a:r>
              <a:rPr lang="he-IL" sz="1800" dirty="0" smtClean="0">
                <a:latin typeface="+mn-lt"/>
                <a:ea typeface="+mn-ea"/>
                <a:cs typeface="+mn-cs"/>
              </a:rPr>
              <a:t>הודעות תקשורת</a:t>
            </a:r>
            <a:r>
              <a:rPr lang="en-US" sz="1800" dirty="0" smtClean="0">
                <a:latin typeface="+mn-lt"/>
                <a:ea typeface="+mn-ea"/>
                <a:cs typeface="+mn-cs"/>
              </a:rPr>
              <a:t>.</a:t>
            </a:r>
            <a:endParaRPr lang="he-IL" sz="2400" dirty="0"/>
          </a:p>
        </p:txBody>
      </p:sp>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sp>
        <p:nvSpPr>
          <p:cNvPr id="11" name="מלבן 10"/>
          <p:cNvSpPr/>
          <p:nvPr/>
        </p:nvSpPr>
        <p:spPr>
          <a:xfrm>
            <a:off x="9115632" y="874872"/>
            <a:ext cx="2778325" cy="584775"/>
          </a:xfrm>
          <a:prstGeom prst="rect">
            <a:avLst/>
          </a:prstGeom>
        </p:spPr>
        <p:txBody>
          <a:bodyPr wrap="none">
            <a:spAutoFit/>
          </a:bodyPr>
          <a:lstStyle/>
          <a:p>
            <a:pPr lvl="0" eaLnBrk="0" fontAlgn="base" hangingPunct="0">
              <a:spcBef>
                <a:spcPct val="0"/>
              </a:spcBef>
              <a:spcAft>
                <a:spcPct val="0"/>
              </a:spcAft>
            </a:pPr>
            <a:r>
              <a:rPr lang="he-IL" altLang="he-IL" sz="3200" b="1" u="sng" dirty="0" smtClean="0"/>
              <a:t>נקודה למחשבה</a:t>
            </a:r>
            <a:endParaRPr lang="he-IL" altLang="he-IL" sz="3200" b="1" u="sng" dirty="0"/>
          </a:p>
        </p:txBody>
      </p:sp>
      <p:pic>
        <p:nvPicPr>
          <p:cNvPr id="3" name="תמונה 2"/>
          <p:cNvPicPr>
            <a:picLocks noChangeAspect="1"/>
          </p:cNvPicPr>
          <p:nvPr/>
        </p:nvPicPr>
        <p:blipFill>
          <a:blip r:embed="rId3"/>
          <a:stretch>
            <a:fillRect/>
          </a:stretch>
        </p:blipFill>
        <p:spPr>
          <a:xfrm>
            <a:off x="422553" y="4117318"/>
            <a:ext cx="5054969" cy="2566449"/>
          </a:xfrm>
          <a:prstGeom prst="rect">
            <a:avLst/>
          </a:prstGeom>
        </p:spPr>
      </p:pic>
    </p:spTree>
    <p:extLst>
      <p:ext uri="{BB962C8B-B14F-4D97-AF65-F5344CB8AC3E}">
        <p14:creationId xmlns:p14="http://schemas.microsoft.com/office/powerpoint/2010/main" val="400556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pic>
        <p:nvPicPr>
          <p:cNvPr id="3" name="תמונה 2"/>
          <p:cNvPicPr>
            <a:picLocks noChangeAspect="1"/>
          </p:cNvPicPr>
          <p:nvPr/>
        </p:nvPicPr>
        <p:blipFill>
          <a:blip r:embed="rId3">
            <a:clrChange>
              <a:clrFrom>
                <a:srgbClr val="FFFFFF"/>
              </a:clrFrom>
              <a:clrTo>
                <a:srgbClr val="FFFFFF">
                  <a:alpha val="0"/>
                </a:srgbClr>
              </a:clrTo>
            </a:clrChange>
          </a:blip>
          <a:stretch>
            <a:fillRect/>
          </a:stretch>
        </p:blipFill>
        <p:spPr>
          <a:xfrm>
            <a:off x="2529704" y="2200228"/>
            <a:ext cx="7010400" cy="4457700"/>
          </a:xfrm>
          <a:prstGeom prst="rect">
            <a:avLst/>
          </a:prstGeom>
        </p:spPr>
      </p:pic>
      <p:pic>
        <p:nvPicPr>
          <p:cNvPr id="11" name="תמונה 10"/>
          <p:cNvPicPr>
            <a:picLocks noChangeAspect="1"/>
          </p:cNvPicPr>
          <p:nvPr/>
        </p:nvPicPr>
        <p:blipFill>
          <a:blip r:embed="rId4"/>
          <a:stretch>
            <a:fillRect/>
          </a:stretch>
        </p:blipFill>
        <p:spPr>
          <a:xfrm>
            <a:off x="9084214" y="1122014"/>
            <a:ext cx="2847975" cy="1333500"/>
          </a:xfrm>
          <a:prstGeom prst="rect">
            <a:avLst/>
          </a:prstGeom>
        </p:spPr>
      </p:pic>
      <p:pic>
        <p:nvPicPr>
          <p:cNvPr id="12" name="תמונה 11"/>
          <p:cNvPicPr>
            <a:picLocks noChangeAspect="1"/>
          </p:cNvPicPr>
          <p:nvPr/>
        </p:nvPicPr>
        <p:blipFill rotWithShape="1">
          <a:blip r:embed="rId5"/>
          <a:srcRect t="3561"/>
          <a:stretch/>
        </p:blipFill>
        <p:spPr>
          <a:xfrm>
            <a:off x="7473950" y="5344357"/>
            <a:ext cx="4591050" cy="1313571"/>
          </a:xfrm>
          <a:prstGeom prst="rect">
            <a:avLst/>
          </a:prstGeom>
        </p:spPr>
      </p:pic>
      <p:pic>
        <p:nvPicPr>
          <p:cNvPr id="13" name="תמונה 12"/>
          <p:cNvPicPr>
            <a:picLocks noChangeAspect="1"/>
          </p:cNvPicPr>
          <p:nvPr/>
        </p:nvPicPr>
        <p:blipFill>
          <a:blip r:embed="rId6"/>
          <a:stretch>
            <a:fillRect/>
          </a:stretch>
        </p:blipFill>
        <p:spPr>
          <a:xfrm>
            <a:off x="628650" y="1813958"/>
            <a:ext cx="3695700" cy="1104900"/>
          </a:xfrm>
          <a:prstGeom prst="rect">
            <a:avLst/>
          </a:prstGeom>
        </p:spPr>
      </p:pic>
      <p:sp>
        <p:nvSpPr>
          <p:cNvPr id="14" name="מלבן 13"/>
          <p:cNvSpPr/>
          <p:nvPr/>
        </p:nvSpPr>
        <p:spPr>
          <a:xfrm>
            <a:off x="2828118" y="829626"/>
            <a:ext cx="6535765" cy="584775"/>
          </a:xfrm>
          <a:prstGeom prst="rect">
            <a:avLst/>
          </a:prstGeom>
        </p:spPr>
        <p:txBody>
          <a:bodyPr wrap="none">
            <a:spAutoFit/>
          </a:bodyPr>
          <a:lstStyle/>
          <a:p>
            <a:pPr lvl="0" eaLnBrk="0" fontAlgn="base" hangingPunct="0">
              <a:spcBef>
                <a:spcPct val="0"/>
              </a:spcBef>
              <a:spcAft>
                <a:spcPct val="0"/>
              </a:spcAft>
            </a:pPr>
            <a:r>
              <a:rPr lang="he-IL" altLang="he-IL" sz="3200" b="1" u="sng" dirty="0" smtClean="0"/>
              <a:t>מערכות תקשורת </a:t>
            </a:r>
            <a:r>
              <a:rPr lang="en-US" altLang="he-IL" sz="3200" b="1" u="sng" dirty="0" smtClean="0"/>
              <a:t>CANBUS</a:t>
            </a:r>
            <a:r>
              <a:rPr lang="he-IL" altLang="he-IL" sz="3200" b="1" u="sng" dirty="0" smtClean="0"/>
              <a:t> ברכב חדיש</a:t>
            </a:r>
            <a:endParaRPr lang="he-IL" altLang="he-IL" sz="3200" b="1" u="sng" dirty="0"/>
          </a:p>
        </p:txBody>
      </p:sp>
    </p:spTree>
    <p:extLst>
      <p:ext uri="{BB962C8B-B14F-4D97-AF65-F5344CB8AC3E}">
        <p14:creationId xmlns:p14="http://schemas.microsoft.com/office/powerpoint/2010/main" val="318319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90612" y="1414402"/>
            <a:ext cx="10998200" cy="2817938"/>
          </a:xfrm>
        </p:spPr>
        <p:txBody>
          <a:bodyPr>
            <a:noAutofit/>
          </a:bodyPr>
          <a:lstStyle/>
          <a:p>
            <a:pPr algn="r"/>
            <a:r>
              <a:rPr lang="he-IL" sz="2800" dirty="0" smtClean="0">
                <a:latin typeface="+mn-lt"/>
                <a:ea typeface="+mn-ea"/>
                <a:cs typeface="+mn-cs"/>
              </a:rPr>
              <a:t>חברת אודי </a:t>
            </a:r>
            <a:r>
              <a:rPr lang="he-IL" sz="2800" dirty="0">
                <a:latin typeface="+mn-lt"/>
                <a:ea typeface="+mn-ea"/>
                <a:cs typeface="+mn-cs"/>
              </a:rPr>
              <a:t>קוראת </a:t>
            </a:r>
            <a:r>
              <a:rPr lang="he-IL" sz="2800" dirty="0" smtClean="0">
                <a:latin typeface="+mn-lt"/>
                <a:ea typeface="+mn-ea"/>
                <a:cs typeface="+mn-cs"/>
              </a:rPr>
              <a:t>למערכת </a:t>
            </a:r>
            <a:r>
              <a:rPr lang="he-IL" sz="2800" dirty="0">
                <a:latin typeface="+mn-lt"/>
                <a:ea typeface="+mn-ea"/>
                <a:cs typeface="+mn-cs"/>
              </a:rPr>
              <a:t>בשם </a:t>
            </a:r>
            <a:r>
              <a:rPr lang="he-IL" sz="2800" b="1" dirty="0">
                <a:solidFill>
                  <a:srgbClr val="00B050"/>
                </a:solidFill>
                <a:latin typeface="+mn-lt"/>
                <a:ea typeface="+mn-ea"/>
                <a:cs typeface="+mn-cs"/>
              </a:rPr>
              <a:t>בקרת שיוט סתגלנית</a:t>
            </a:r>
            <a:r>
              <a:rPr lang="he-IL" sz="2800" dirty="0">
                <a:latin typeface="+mn-lt"/>
                <a:ea typeface="+mn-ea"/>
                <a:cs typeface="+mn-cs"/>
              </a:rPr>
              <a:t>, </a:t>
            </a:r>
            <a:r>
              <a:rPr lang="he-IL" sz="2800" dirty="0" smtClean="0">
                <a:latin typeface="+mn-lt"/>
                <a:ea typeface="+mn-ea"/>
                <a:cs typeface="+mn-cs"/>
              </a:rPr>
              <a:t>שנועדה </a:t>
            </a:r>
            <a:r>
              <a:rPr lang="he-IL" sz="2800" dirty="0">
                <a:latin typeface="+mn-lt"/>
                <a:ea typeface="+mn-ea"/>
                <a:cs typeface="+mn-cs"/>
              </a:rPr>
              <a:t>להקל על נהגים בעבודתם וגם לתרום לשיפור הבטיחות בדרכים. </a:t>
            </a:r>
            <a:r>
              <a:rPr lang="he-IL" sz="2800" dirty="0">
                <a:latin typeface="+mn-lt"/>
                <a:ea typeface="+mn-ea"/>
                <a:cs typeface="+mn-cs"/>
              </a:rPr>
              <a:t>במערכת זו, מציין הנהג את </a:t>
            </a:r>
            <a:r>
              <a:rPr lang="he-IL" sz="2800" b="1" dirty="0">
                <a:latin typeface="+mn-lt"/>
                <a:ea typeface="+mn-ea"/>
                <a:cs typeface="+mn-cs"/>
              </a:rPr>
              <a:t>המהירות המרבית</a:t>
            </a:r>
            <a:r>
              <a:rPr lang="he-IL" sz="2800" dirty="0">
                <a:latin typeface="+mn-lt"/>
                <a:ea typeface="+mn-ea"/>
                <a:cs typeface="+mn-cs"/>
              </a:rPr>
              <a:t> </a:t>
            </a:r>
            <a:r>
              <a:rPr lang="he-IL" sz="2800" b="1" dirty="0">
                <a:latin typeface="+mn-lt"/>
                <a:ea typeface="+mn-ea"/>
                <a:cs typeface="+mn-cs"/>
              </a:rPr>
              <a:t>והמרחק הרצוי </a:t>
            </a:r>
            <a:r>
              <a:rPr lang="he-IL" sz="2800" dirty="0">
                <a:latin typeface="+mn-lt"/>
                <a:ea typeface="+mn-ea"/>
                <a:cs typeface="+mn-cs"/>
              </a:rPr>
              <a:t>לרכב שמלפניו. באמצעות חיישן מכ"ם (ראה חץ אדום באיור), אשר משדר אות תדר מאופנן ובנוסף קולט את ההחזרים בעזרת מקלט, על מנת שניתן יהיה לפקח על המהירות ועל המרחק לרכב שמלפנים. על מנת לחשב את המרחק, נעשה שימוש בפרש התדר </a:t>
            </a:r>
            <a:r>
              <a:rPr lang="he-IL" sz="2800" dirty="0" err="1">
                <a:latin typeface="+mn-lt"/>
                <a:ea typeface="+mn-ea"/>
                <a:cs typeface="+mn-cs"/>
              </a:rPr>
              <a:t>המאופנן</a:t>
            </a:r>
            <a:r>
              <a:rPr lang="he-IL" sz="2800" dirty="0">
                <a:latin typeface="+mn-lt"/>
                <a:ea typeface="+mn-ea"/>
                <a:cs typeface="+mn-cs"/>
              </a:rPr>
              <a:t> כאשר המהירות נקבעת באמצעות אפקט דופלר</a:t>
            </a:r>
            <a:r>
              <a:rPr lang="he-IL" sz="2800" dirty="0" smtClean="0">
                <a:latin typeface="+mn-lt"/>
                <a:ea typeface="+mn-ea"/>
                <a:cs typeface="+mn-cs"/>
              </a:rPr>
              <a:t>. (מונח מעולם הפיסיקה)</a:t>
            </a:r>
            <a:endParaRPr lang="he-IL" sz="2800" dirty="0">
              <a:latin typeface="+mn-lt"/>
              <a:ea typeface="+mn-ea"/>
              <a:cs typeface="+mn-cs"/>
            </a:endParaRPr>
          </a:p>
        </p:txBody>
      </p:sp>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pic>
        <p:nvPicPr>
          <p:cNvPr id="3" name="תמונה 2"/>
          <p:cNvPicPr>
            <a:picLocks noChangeAspect="1"/>
          </p:cNvPicPr>
          <p:nvPr/>
        </p:nvPicPr>
        <p:blipFill>
          <a:blip r:embed="rId3">
            <a:clrChange>
              <a:clrFrom>
                <a:srgbClr val="FFFFFF"/>
              </a:clrFrom>
              <a:clrTo>
                <a:srgbClr val="FFFFFF">
                  <a:alpha val="0"/>
                </a:srgbClr>
              </a:clrTo>
            </a:clrChange>
          </a:blip>
          <a:stretch>
            <a:fillRect/>
          </a:stretch>
        </p:blipFill>
        <p:spPr>
          <a:xfrm>
            <a:off x="2159000" y="4232340"/>
            <a:ext cx="8191500" cy="2733675"/>
          </a:xfrm>
          <a:prstGeom prst="rect">
            <a:avLst/>
          </a:prstGeom>
        </p:spPr>
      </p:pic>
      <p:sp>
        <p:nvSpPr>
          <p:cNvPr id="10" name="מלבן 9"/>
          <p:cNvSpPr/>
          <p:nvPr/>
        </p:nvSpPr>
        <p:spPr>
          <a:xfrm>
            <a:off x="782687" y="829626"/>
            <a:ext cx="10626627" cy="584775"/>
          </a:xfrm>
          <a:prstGeom prst="rect">
            <a:avLst/>
          </a:prstGeom>
        </p:spPr>
        <p:txBody>
          <a:bodyPr wrap="none">
            <a:spAutoFit/>
          </a:bodyPr>
          <a:lstStyle/>
          <a:p>
            <a:pPr lvl="0" eaLnBrk="0" fontAlgn="base" hangingPunct="0">
              <a:spcBef>
                <a:spcPct val="0"/>
              </a:spcBef>
              <a:spcAft>
                <a:spcPct val="0"/>
              </a:spcAft>
            </a:pPr>
            <a:r>
              <a:rPr lang="he-IL" sz="3200" b="1" u="sng" dirty="0" smtClean="0"/>
              <a:t>המערכת </a:t>
            </a:r>
            <a:r>
              <a:rPr lang="he-IL" sz="3200" b="1" u="sng" dirty="0"/>
              <a:t>לשליטה אוטומטית על המרחק בין כלי רכב על הכביש</a:t>
            </a:r>
            <a:endParaRPr lang="he-IL" altLang="he-IL" sz="3200" b="1" u="sng" dirty="0"/>
          </a:p>
        </p:txBody>
      </p:sp>
    </p:spTree>
    <p:extLst>
      <p:ext uri="{BB962C8B-B14F-4D97-AF65-F5344CB8AC3E}">
        <p14:creationId xmlns:p14="http://schemas.microsoft.com/office/powerpoint/2010/main" val="247823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33153" y="2803657"/>
            <a:ext cx="10998200" cy="662939"/>
          </a:xfrm>
        </p:spPr>
        <p:txBody>
          <a:bodyPr>
            <a:noAutofit/>
          </a:bodyPr>
          <a:lstStyle/>
          <a:p>
            <a:r>
              <a:rPr lang="he-IL" sz="3200" b="1" u="sng" dirty="0">
                <a:latin typeface="+mn-lt"/>
                <a:ea typeface="+mn-ea"/>
                <a:cs typeface="+mn-cs"/>
              </a:rPr>
              <a:t>הפחתת מרחק הבלימה</a:t>
            </a:r>
            <a:r>
              <a:rPr lang="he-IL" sz="2800" b="1" dirty="0"/>
              <a:t/>
            </a:r>
            <a:br>
              <a:rPr lang="he-IL" sz="2800" b="1" dirty="0"/>
            </a:br>
            <a:r>
              <a:rPr lang="he-IL" sz="2800" dirty="0">
                <a:latin typeface="+mn-lt"/>
                <a:ea typeface="+mn-ea"/>
                <a:cs typeface="+mn-cs"/>
              </a:rPr>
              <a:t>את הפוטנציאל של הרשתות ניתן לראות </a:t>
            </a:r>
            <a:r>
              <a:rPr lang="he-IL" sz="2800" dirty="0">
                <a:latin typeface="+mn-lt"/>
                <a:ea typeface="+mn-ea"/>
                <a:cs typeface="+mn-cs"/>
              </a:rPr>
              <a:t>לדוגמא בפרויקט מרחק </a:t>
            </a:r>
            <a:r>
              <a:rPr lang="he-IL" sz="2800" dirty="0">
                <a:latin typeface="+mn-lt"/>
                <a:ea typeface="+mn-ea"/>
                <a:cs typeface="+mn-cs"/>
              </a:rPr>
              <a:t>הבלימה ב30 מטר של </a:t>
            </a:r>
            <a:r>
              <a:rPr lang="he-IL" sz="2800" dirty="0" err="1">
                <a:latin typeface="+mn-lt"/>
                <a:ea typeface="+mn-ea"/>
                <a:cs typeface="+mn-cs"/>
              </a:rPr>
              <a:t>קונטיננטל</a:t>
            </a:r>
            <a:r>
              <a:rPr lang="he-IL" sz="2800" dirty="0">
                <a:latin typeface="+mn-lt"/>
                <a:ea typeface="+mn-ea"/>
                <a:cs typeface="+mn-cs"/>
              </a:rPr>
              <a:t>. </a:t>
            </a:r>
            <a:r>
              <a:rPr lang="he-IL" sz="2800" dirty="0">
                <a:latin typeface="+mn-lt"/>
                <a:ea typeface="+mn-ea"/>
                <a:cs typeface="+mn-cs"/>
              </a:rPr>
              <a:t/>
            </a:r>
            <a:br>
              <a:rPr lang="he-IL" sz="2800" dirty="0">
                <a:latin typeface="+mn-lt"/>
                <a:ea typeface="+mn-ea"/>
                <a:cs typeface="+mn-cs"/>
              </a:rPr>
            </a:br>
            <a:r>
              <a:rPr lang="he-IL" sz="2800" dirty="0">
                <a:latin typeface="+mn-lt"/>
                <a:ea typeface="+mn-ea"/>
                <a:cs typeface="+mn-cs"/>
              </a:rPr>
              <a:t>מטרת </a:t>
            </a:r>
            <a:r>
              <a:rPr lang="he-IL" sz="2800" dirty="0">
                <a:latin typeface="+mn-lt"/>
                <a:ea typeface="+mn-ea"/>
                <a:cs typeface="+mn-cs"/>
              </a:rPr>
              <a:t>הפרויקט היא להקטין את מרחק הבלימה של המכונית המודרנית הקומפקטית ממרחק של 40 מטר ל30 מטר. כדי להשיג זאת, כל רכיבי המנוע והשלדה ממוקמים יחדיו בתוך בלוקי פעולה בודדת אשר מרושתים יחד בתוך בלוקים</a:t>
            </a:r>
            <a:r>
              <a:rPr lang="he-IL" sz="2800" dirty="0">
                <a:latin typeface="+mn-lt"/>
                <a:ea typeface="+mn-ea"/>
                <a:cs typeface="+mn-cs"/>
              </a:rPr>
              <a:t>.</a:t>
            </a:r>
            <a:endParaRPr lang="en-US" sz="2800" dirty="0">
              <a:latin typeface="+mn-lt"/>
              <a:ea typeface="+mn-ea"/>
              <a:cs typeface="+mn-cs"/>
            </a:endParaRPr>
          </a:p>
        </p:txBody>
      </p:sp>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pic>
        <p:nvPicPr>
          <p:cNvPr id="3" name="תמונה 2"/>
          <p:cNvPicPr>
            <a:picLocks noChangeAspect="1"/>
          </p:cNvPicPr>
          <p:nvPr/>
        </p:nvPicPr>
        <p:blipFill>
          <a:blip r:embed="rId3">
            <a:clrChange>
              <a:clrFrom>
                <a:srgbClr val="FFFFFF"/>
              </a:clrFrom>
              <a:clrTo>
                <a:srgbClr val="FFFFFF">
                  <a:alpha val="0"/>
                </a:srgbClr>
              </a:clrTo>
            </a:clrChange>
          </a:blip>
          <a:stretch>
            <a:fillRect/>
          </a:stretch>
        </p:blipFill>
        <p:spPr>
          <a:xfrm>
            <a:off x="6587230" y="3418742"/>
            <a:ext cx="5223029" cy="3455793"/>
          </a:xfrm>
          <a:prstGeom prst="rect">
            <a:avLst/>
          </a:prstGeom>
        </p:spPr>
      </p:pic>
      <p:graphicFrame>
        <p:nvGraphicFramePr>
          <p:cNvPr id="10" name="טבלה 9"/>
          <p:cNvGraphicFramePr>
            <a:graphicFrameLocks noGrp="1"/>
          </p:cNvGraphicFramePr>
          <p:nvPr>
            <p:extLst>
              <p:ext uri="{D42A27DB-BD31-4B8C-83A1-F6EECF244321}">
                <p14:modId xmlns:p14="http://schemas.microsoft.com/office/powerpoint/2010/main" val="3513589745"/>
              </p:ext>
            </p:extLst>
          </p:nvPr>
        </p:nvGraphicFramePr>
        <p:xfrm>
          <a:off x="165101" y="3418742"/>
          <a:ext cx="6438900" cy="3410750"/>
        </p:xfrm>
        <a:graphic>
          <a:graphicData uri="http://schemas.openxmlformats.org/drawingml/2006/table">
            <a:tbl>
              <a:tblPr>
                <a:tableStyleId>{E8B1032C-EA38-4F05-BA0D-38AFFFC7BED3}</a:tableStyleId>
              </a:tblPr>
              <a:tblGrid>
                <a:gridCol w="2767357"/>
                <a:gridCol w="3671543"/>
              </a:tblGrid>
              <a:tr h="505506">
                <a:tc>
                  <a:txBody>
                    <a:bodyPr/>
                    <a:lstStyle/>
                    <a:p>
                      <a:pPr algn="ctr" rtl="1"/>
                      <a:r>
                        <a:rPr lang="he-IL" sz="1100" b="1" dirty="0">
                          <a:effectLst/>
                        </a:rPr>
                        <a:t>1. צמיגים</a:t>
                      </a:r>
                    </a:p>
                    <a:p>
                      <a:pPr algn="ctr" rtl="1"/>
                      <a:r>
                        <a:rPr lang="he-IL" sz="1100" dirty="0">
                          <a:effectLst/>
                        </a:rPr>
                        <a:t>מאפשר הצמדה גבוהה יותר של הצמיגים בכביש.</a:t>
                      </a:r>
                    </a:p>
                  </a:txBody>
                  <a:tcPr anchor="ctr"/>
                </a:tc>
                <a:tc>
                  <a:txBody>
                    <a:bodyPr/>
                    <a:lstStyle/>
                    <a:p>
                      <a:pPr algn="ctr"/>
                      <a:r>
                        <a:rPr lang="he-IL" sz="1100" b="1" dirty="0"/>
                        <a:t>5. זיהוי סיכונים:</a:t>
                      </a:r>
                      <a:br>
                        <a:rPr lang="he-IL" sz="1100" b="1" dirty="0"/>
                      </a:br>
                      <a:r>
                        <a:rPr lang="he-IL" sz="1100" b="0" dirty="0"/>
                        <a:t>מכ"ם אינפרה אדום חיישנים, </a:t>
                      </a:r>
                      <a:r>
                        <a:rPr lang="en-US" sz="1100" b="0" dirty="0"/>
                        <a:t>ACC</a:t>
                      </a:r>
                    </a:p>
                  </a:txBody>
                  <a:tcPr anchor="ctr"/>
                </a:tc>
              </a:tr>
              <a:tr h="722151">
                <a:tc>
                  <a:txBody>
                    <a:bodyPr/>
                    <a:lstStyle/>
                    <a:p>
                      <a:pPr algn="ctr"/>
                      <a:r>
                        <a:rPr lang="he-IL" sz="1100" b="1" dirty="0">
                          <a:effectLst/>
                        </a:rPr>
                        <a:t>2. הנמכה דינמית</a:t>
                      </a:r>
                      <a:br>
                        <a:rPr lang="he-IL" sz="1100" b="1" dirty="0">
                          <a:effectLst/>
                        </a:rPr>
                      </a:br>
                      <a:r>
                        <a:rPr lang="he-IL" sz="1100" b="0" dirty="0">
                          <a:effectLst/>
                        </a:rPr>
                        <a:t>הנמכת מרכז הכובד ומזעור </a:t>
                      </a:r>
                      <a:r>
                        <a:rPr lang="he-IL" sz="1100" b="0" dirty="0" err="1">
                          <a:effectLst/>
                        </a:rPr>
                        <a:t>הסיבסוב</a:t>
                      </a:r>
                      <a:endParaRPr lang="he-IL" sz="1100" b="0" dirty="0">
                        <a:effectLst/>
                      </a:endParaRPr>
                    </a:p>
                  </a:txBody>
                  <a:tcPr anchor="ctr"/>
                </a:tc>
                <a:tc>
                  <a:txBody>
                    <a:bodyPr/>
                    <a:lstStyle/>
                    <a:p>
                      <a:pPr algn="ctr"/>
                      <a:r>
                        <a:rPr lang="he-IL" sz="1100" b="1" dirty="0"/>
                        <a:t>6. בלמים אלקטרומכניים:</a:t>
                      </a:r>
                      <a:br>
                        <a:rPr lang="he-IL" sz="1100" b="1" dirty="0"/>
                      </a:br>
                      <a:r>
                        <a:rPr lang="he-IL" sz="1100" b="0" dirty="0"/>
                        <a:t>הצטברות לחץ מהירה יותר בבלמים, שיפור הבקרה בלולאה סגורה, יכולת שליטה מרחוק.</a:t>
                      </a:r>
                    </a:p>
                  </a:txBody>
                  <a:tcPr anchor="ctr"/>
                </a:tc>
              </a:tr>
              <a:tr h="1155442">
                <a:tc>
                  <a:txBody>
                    <a:bodyPr/>
                    <a:lstStyle/>
                    <a:p>
                      <a:pPr algn="ctr"/>
                      <a:r>
                        <a:rPr lang="he-IL" sz="1100" b="1" dirty="0">
                          <a:effectLst/>
                        </a:rPr>
                        <a:t>3. מערכת למניעת נעילת גלגלים</a:t>
                      </a:r>
                      <a:br>
                        <a:rPr lang="he-IL" sz="1100" b="1" dirty="0">
                          <a:effectLst/>
                        </a:rPr>
                      </a:br>
                      <a:r>
                        <a:rPr lang="he-IL" sz="1100" b="0" dirty="0">
                          <a:effectLst/>
                        </a:rPr>
                        <a:t>שימוש במקדמי הדבקה גבוהים</a:t>
                      </a:r>
                    </a:p>
                  </a:txBody>
                  <a:tcPr anchor="ctr"/>
                </a:tc>
                <a:tc>
                  <a:txBody>
                    <a:bodyPr/>
                    <a:lstStyle/>
                    <a:p>
                      <a:pPr algn="ctr"/>
                      <a:r>
                        <a:rPr lang="he-IL" sz="1100" b="1" dirty="0"/>
                        <a:t>7. היגוי:</a:t>
                      </a:r>
                      <a:br>
                        <a:rPr lang="he-IL" sz="1100" b="1" dirty="0"/>
                      </a:br>
                      <a:r>
                        <a:rPr lang="he-IL" sz="1100" b="0" dirty="0"/>
                        <a:t>היגוי סופרפוזיציה: זווית ההגה וחיבורי ההיגוי ניתנים לכיול בנפרד זה מזה. </a:t>
                      </a:r>
                      <a:br>
                        <a:rPr lang="he-IL" sz="1100" b="0" dirty="0"/>
                      </a:br>
                      <a:r>
                        <a:rPr lang="he-IL" sz="1100" b="0" dirty="0"/>
                        <a:t>התאמה דינמית של מערכת ההיגוי למצב הנהיגה הנוכחי</a:t>
                      </a:r>
                      <a:r>
                        <a:rPr lang="he-IL" sz="1100" b="1" dirty="0"/>
                        <a:t>.</a:t>
                      </a:r>
                      <a:br>
                        <a:rPr lang="he-IL" sz="1100" b="1" dirty="0"/>
                      </a:br>
                      <a:endParaRPr lang="he-IL" sz="1100" b="1" dirty="0"/>
                    </a:p>
                  </a:txBody>
                  <a:tcPr anchor="ctr"/>
                </a:tc>
              </a:tr>
              <a:tr h="938797">
                <a:tc>
                  <a:txBody>
                    <a:bodyPr/>
                    <a:lstStyle/>
                    <a:p>
                      <a:pPr algn="ctr"/>
                      <a:r>
                        <a:rPr lang="he-IL" sz="1100" b="1" dirty="0">
                          <a:effectLst/>
                        </a:rPr>
                        <a:t>4. בלמים</a:t>
                      </a:r>
                      <a:br>
                        <a:rPr lang="he-IL" sz="1100" b="1" dirty="0">
                          <a:effectLst/>
                        </a:rPr>
                      </a:br>
                      <a:endParaRPr lang="he-IL" sz="1100" b="1" dirty="0">
                        <a:effectLst/>
                      </a:endParaRPr>
                    </a:p>
                  </a:txBody>
                  <a:tcPr anchor="ctr"/>
                </a:tc>
                <a:tc>
                  <a:txBody>
                    <a:bodyPr/>
                    <a:lstStyle/>
                    <a:p>
                      <a:pPr algn="ctr"/>
                      <a:r>
                        <a:rPr lang="he-IL" sz="1100" b="1" dirty="0"/>
                        <a:t>8. חיישן כוח אינטגרלי פנימי בדופן הצמיג</a:t>
                      </a:r>
                      <a:r>
                        <a:rPr lang="he-IL" sz="1100" b="0" dirty="0"/>
                        <a:t> (</a:t>
                      </a:r>
                      <a:r>
                        <a:rPr lang="en-US" sz="1100" b="0" dirty="0"/>
                        <a:t>SWD):</a:t>
                      </a:r>
                      <a:br>
                        <a:rPr lang="en-US" sz="1100" b="0" dirty="0"/>
                      </a:br>
                      <a:r>
                        <a:rPr lang="he-IL" sz="1100" b="0" dirty="0"/>
                        <a:t>מדידה של הדפורמציה בצמיגים עקב כוחות אורכיים ורוחביים. מספקת מידע שימושי ל</a:t>
                      </a:r>
                      <a:r>
                        <a:rPr lang="en-US" sz="1100" b="0" dirty="0"/>
                        <a:t>ABS </a:t>
                      </a:r>
                      <a:r>
                        <a:rPr lang="he-IL" sz="1100" b="0" dirty="0"/>
                        <a:t>ומערכות בקרת היציבות על המצב הנוכחי של היצמדות.</a:t>
                      </a:r>
                    </a:p>
                  </a:txBody>
                  <a:tcPr anchor="ctr"/>
                </a:tc>
              </a:tr>
            </a:tbl>
          </a:graphicData>
        </a:graphic>
      </p:graphicFrame>
    </p:spTree>
    <p:extLst>
      <p:ext uri="{BB962C8B-B14F-4D97-AF65-F5344CB8AC3E}">
        <p14:creationId xmlns:p14="http://schemas.microsoft.com/office/powerpoint/2010/main" val="16091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72856" y="1724025"/>
            <a:ext cx="10998200" cy="2447925"/>
          </a:xfrm>
        </p:spPr>
        <p:txBody>
          <a:bodyPr>
            <a:noAutofit/>
          </a:bodyPr>
          <a:lstStyle/>
          <a:p>
            <a:pPr algn="r"/>
            <a:r>
              <a:rPr lang="he-IL" sz="2800" dirty="0">
                <a:latin typeface="+mn-lt"/>
                <a:ea typeface="+mn-ea"/>
                <a:cs typeface="+mn-cs"/>
              </a:rPr>
              <a:t/>
            </a:r>
            <a:br>
              <a:rPr lang="he-IL" sz="2800" dirty="0">
                <a:latin typeface="+mn-lt"/>
                <a:ea typeface="+mn-ea"/>
                <a:cs typeface="+mn-cs"/>
              </a:rPr>
            </a:br>
            <a:r>
              <a:rPr lang="he-IL" sz="2800" dirty="0">
                <a:latin typeface="+mn-lt"/>
                <a:ea typeface="+mn-ea"/>
                <a:cs typeface="+mn-cs"/>
              </a:rPr>
              <a:t>בעוד שעד עכשיו דברנו רק על מערכות שנמצאות בתוך הרכב, ניתן גם להרחיב זאת לגבולות של הפרדיגמה ברשת ולכלול גם את כל טווח האירועים של התעבורה (מחוץ לרכב). זה כולל שחקנים רבים כמו הנהג של עצמו, משתמשים אחרים בכביש וכלי רכב, כמו גם מערכות עבור הכוונת התנועה והשליטה. רשת אינטליגנטית של כל הפריטים הללו יכולה למלא מגוון צרכים חברתיים כגון מזעור תאונות, פליטת רעילים וצריכת דלק.</a:t>
            </a:r>
          </a:p>
        </p:txBody>
      </p:sp>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sp>
        <p:nvSpPr>
          <p:cNvPr id="3" name="מלבן 2"/>
          <p:cNvSpPr/>
          <p:nvPr/>
        </p:nvSpPr>
        <p:spPr>
          <a:xfrm>
            <a:off x="8008862" y="1035971"/>
            <a:ext cx="3562194" cy="584775"/>
          </a:xfrm>
          <a:prstGeom prst="rect">
            <a:avLst/>
          </a:prstGeom>
        </p:spPr>
        <p:txBody>
          <a:bodyPr wrap="none">
            <a:spAutoFit/>
          </a:bodyPr>
          <a:lstStyle/>
          <a:p>
            <a:r>
              <a:rPr lang="he-IL" sz="3200" b="1" u="sng" dirty="0"/>
              <a:t>רשתות שמחוץ לרכב</a:t>
            </a:r>
          </a:p>
        </p:txBody>
      </p:sp>
      <p:sp>
        <p:nvSpPr>
          <p:cNvPr id="10" name="כותרת 1"/>
          <p:cNvSpPr txBox="1">
            <a:spLocks/>
          </p:cNvSpPr>
          <p:nvPr/>
        </p:nvSpPr>
        <p:spPr>
          <a:xfrm>
            <a:off x="572856" y="4171950"/>
            <a:ext cx="10998200" cy="2447925"/>
          </a:xfrm>
          <a:prstGeom prst="rect">
            <a:avLst/>
          </a:prstGeom>
        </p:spPr>
        <p:txBody>
          <a:bodyPr vert="horz" lIns="91440" tIns="45720" rIns="91440" bIns="45720" rtlCol="1"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r"/>
            <a:r>
              <a:rPr lang="he-IL" sz="3200" b="1" dirty="0" smtClean="0">
                <a:latin typeface="+mn-lt"/>
                <a:ea typeface="+mn-ea"/>
                <a:cs typeface="+mn-cs"/>
              </a:rPr>
              <a:t/>
            </a:r>
            <a:br>
              <a:rPr lang="he-IL" sz="3200" b="1" dirty="0" smtClean="0">
                <a:latin typeface="+mn-lt"/>
                <a:ea typeface="+mn-ea"/>
                <a:cs typeface="+mn-cs"/>
              </a:rPr>
            </a:br>
            <a:r>
              <a:rPr lang="he-IL" sz="3200" b="1" dirty="0" smtClean="0">
                <a:latin typeface="+mn-lt"/>
                <a:ea typeface="+mn-ea"/>
                <a:cs typeface="+mn-cs"/>
              </a:rPr>
              <a:t>המערכת יכולה לבצע לבד את הדברים הבאים:</a:t>
            </a:r>
          </a:p>
          <a:p>
            <a:pPr algn="r"/>
            <a:r>
              <a:rPr lang="he-IL" sz="3200" b="1" dirty="0" smtClean="0">
                <a:latin typeface="+mn-lt"/>
                <a:ea typeface="+mn-ea"/>
                <a:cs typeface="+mn-cs"/>
              </a:rPr>
              <a:t>להתריע על תאונה, להתריע על תקלה ברכב, להזמין רכב חילוץ, להתריע על מחסור בדלק ולהזמין חילוץ, להזהיר רכבים אחרים על תאונה בכביש ועוד.</a:t>
            </a:r>
            <a:endParaRPr lang="he-IL" sz="3200" b="1" dirty="0">
              <a:latin typeface="+mn-lt"/>
              <a:ea typeface="+mn-ea"/>
              <a:cs typeface="+mn-cs"/>
            </a:endParaRPr>
          </a:p>
        </p:txBody>
      </p:sp>
    </p:spTree>
    <p:extLst>
      <p:ext uri="{BB962C8B-B14F-4D97-AF65-F5344CB8AC3E}">
        <p14:creationId xmlns:p14="http://schemas.microsoft.com/office/powerpoint/2010/main" val="37178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61633" y="2707814"/>
            <a:ext cx="10998200" cy="662939"/>
          </a:xfrm>
        </p:spPr>
        <p:txBody>
          <a:bodyPr>
            <a:normAutofit fontScale="90000"/>
          </a:bodyPr>
          <a:lstStyle/>
          <a:p>
            <a:pPr algn="r"/>
            <a:r>
              <a:rPr lang="he-IL" sz="4000" dirty="0"/>
              <a:t/>
            </a:r>
            <a:br>
              <a:rPr lang="he-IL" sz="4000" dirty="0"/>
            </a:br>
            <a:r>
              <a:rPr lang="he-IL" sz="3100" dirty="0" smtClean="0">
                <a:latin typeface="+mn-lt"/>
                <a:ea typeface="+mn-ea"/>
                <a:cs typeface="+mn-cs"/>
              </a:rPr>
              <a:t>כל המערכות עוזרות לנהג לנסוע בבטחה, ו"לראות" את הסביבה שלו בצורה טובה יותר, יש מספר של חיישנים שכל אחד אחראי על אזור </a:t>
            </a:r>
            <a:r>
              <a:rPr lang="he-IL" sz="3100" dirty="0" err="1" smtClean="0">
                <a:latin typeface="+mn-lt"/>
                <a:ea typeface="+mn-ea"/>
                <a:cs typeface="+mn-cs"/>
              </a:rPr>
              <a:t>מסויים</a:t>
            </a:r>
            <a:r>
              <a:rPr lang="he-IL" sz="3100" dirty="0" smtClean="0">
                <a:latin typeface="+mn-lt"/>
                <a:ea typeface="+mn-ea"/>
                <a:cs typeface="+mn-cs"/>
              </a:rPr>
              <a:t>.</a:t>
            </a:r>
            <a:r>
              <a:rPr lang="he-IL" sz="4000" dirty="0"/>
              <a:t/>
            </a:r>
            <a:br>
              <a:rPr lang="he-IL" sz="4000" dirty="0"/>
            </a:br>
            <a:endParaRPr lang="he-IL" sz="4000" dirty="0"/>
          </a:p>
        </p:txBody>
      </p:sp>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pic>
        <p:nvPicPr>
          <p:cNvPr id="3" name="תמונה 2"/>
          <p:cNvPicPr>
            <a:picLocks noChangeAspect="1"/>
          </p:cNvPicPr>
          <p:nvPr/>
        </p:nvPicPr>
        <p:blipFill>
          <a:blip r:embed="rId3">
            <a:clrChange>
              <a:clrFrom>
                <a:srgbClr val="FFFFFF"/>
              </a:clrFrom>
              <a:clrTo>
                <a:srgbClr val="FFFFFF">
                  <a:alpha val="0"/>
                </a:srgbClr>
              </a:clrTo>
            </a:clrChange>
          </a:blip>
          <a:stretch>
            <a:fillRect/>
          </a:stretch>
        </p:blipFill>
        <p:spPr>
          <a:xfrm>
            <a:off x="355600" y="2788428"/>
            <a:ext cx="7019925" cy="3333750"/>
          </a:xfrm>
          <a:prstGeom prst="rect">
            <a:avLst/>
          </a:prstGeom>
        </p:spPr>
      </p:pic>
      <p:pic>
        <p:nvPicPr>
          <p:cNvPr id="10" name="תמונה 9"/>
          <p:cNvPicPr>
            <a:picLocks noChangeAspect="1"/>
          </p:cNvPicPr>
          <p:nvPr/>
        </p:nvPicPr>
        <p:blipFill>
          <a:blip r:embed="rId4"/>
          <a:stretch>
            <a:fillRect/>
          </a:stretch>
        </p:blipFill>
        <p:spPr>
          <a:xfrm>
            <a:off x="6825079" y="3623702"/>
            <a:ext cx="3886200" cy="2638425"/>
          </a:xfrm>
          <a:prstGeom prst="rect">
            <a:avLst/>
          </a:prstGeom>
        </p:spPr>
      </p:pic>
      <p:sp>
        <p:nvSpPr>
          <p:cNvPr id="11" name="מלבן 10"/>
          <p:cNvSpPr/>
          <p:nvPr/>
        </p:nvSpPr>
        <p:spPr>
          <a:xfrm>
            <a:off x="8099242" y="961292"/>
            <a:ext cx="3560591" cy="584775"/>
          </a:xfrm>
          <a:prstGeom prst="rect">
            <a:avLst/>
          </a:prstGeom>
        </p:spPr>
        <p:txBody>
          <a:bodyPr wrap="none">
            <a:spAutoFit/>
          </a:bodyPr>
          <a:lstStyle/>
          <a:p>
            <a:r>
              <a:rPr lang="he-IL" sz="3200" b="1" u="sng" dirty="0"/>
              <a:t>מערכות סיוע לנהגים</a:t>
            </a:r>
            <a:endParaRPr lang="he-IL" sz="3200" dirty="0"/>
          </a:p>
        </p:txBody>
      </p:sp>
    </p:spTree>
    <p:extLst>
      <p:ext uri="{BB962C8B-B14F-4D97-AF65-F5344CB8AC3E}">
        <p14:creationId xmlns:p14="http://schemas.microsoft.com/office/powerpoint/2010/main" val="231798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46223" y="708344"/>
            <a:ext cx="10998200" cy="3908044"/>
          </a:xfrm>
        </p:spPr>
        <p:txBody>
          <a:bodyPr>
            <a:normAutofit/>
          </a:bodyPr>
          <a:lstStyle/>
          <a:p>
            <a:r>
              <a:rPr lang="he-IL" sz="3600" dirty="0">
                <a:latin typeface="+mn-lt"/>
                <a:ea typeface="+mn-ea"/>
                <a:cs typeface="+mn-cs"/>
              </a:rPr>
              <a:t>ברוך הבא לקורס </a:t>
            </a:r>
            <a:r>
              <a:rPr lang="en-US" sz="4000" dirty="0" err="1"/>
              <a:t>UniTrain</a:t>
            </a:r>
            <a:r>
              <a:rPr lang="en-US" sz="4000" dirty="0"/>
              <a:t> </a:t>
            </a:r>
            <a:r>
              <a:rPr lang="en-US" sz="4000" dirty="0"/>
              <a:t>CAN bus. </a:t>
            </a:r>
            <a:r>
              <a:rPr lang="en-US" sz="4000" dirty="0" smtClean="0"/>
              <a:t/>
            </a:r>
            <a:br>
              <a:rPr lang="en-US" sz="4000" dirty="0" smtClean="0"/>
            </a:br>
            <a:r>
              <a:rPr lang="he-IL" sz="3600" dirty="0">
                <a:latin typeface="+mn-lt"/>
                <a:ea typeface="+mn-ea"/>
                <a:cs typeface="+mn-cs"/>
              </a:rPr>
              <a:t>מאת חברת איטק, נציגת לוקאס נולאה בישראל  </a:t>
            </a:r>
            <a:r>
              <a:rPr lang="he-IL" sz="4000" dirty="0" smtClean="0"/>
              <a:t/>
            </a:r>
            <a:br>
              <a:rPr lang="he-IL" sz="4000" dirty="0" smtClean="0"/>
            </a:br>
            <a:r>
              <a:rPr lang="en-US" sz="4000" dirty="0" smtClean="0"/>
              <a:t> </a:t>
            </a:r>
            <a:r>
              <a:rPr lang="en-US" sz="4900" b="1" dirty="0" smtClean="0">
                <a:solidFill>
                  <a:srgbClr val="00B050"/>
                </a:solidFill>
                <a:effectLst>
                  <a:outerShdw blurRad="38100" dist="38100" dir="2700000" algn="tl">
                    <a:srgbClr val="000000">
                      <a:alpha val="43137"/>
                    </a:srgbClr>
                  </a:outerShdw>
                </a:effectLst>
              </a:rPr>
              <a:t>LUCAS-NÜLLE</a:t>
            </a:r>
            <a:r>
              <a:rPr lang="en-US" sz="4900" dirty="0" smtClean="0">
                <a:effectLst>
                  <a:outerShdw blurRad="38100" dist="38100" dir="2700000" algn="tl">
                    <a:srgbClr val="000000">
                      <a:alpha val="43137"/>
                    </a:srgbClr>
                  </a:outerShdw>
                </a:effectLst>
              </a:rPr>
              <a:t> </a:t>
            </a:r>
            <a:r>
              <a:rPr lang="he-IL" sz="4000" dirty="0" smtClean="0"/>
              <a:t/>
            </a:r>
            <a:br>
              <a:rPr lang="he-IL" sz="4000" dirty="0" smtClean="0"/>
            </a:br>
            <a:r>
              <a:rPr lang="he-IL" sz="3200" dirty="0">
                <a:latin typeface="+mn-lt"/>
                <a:ea typeface="+mn-ea"/>
                <a:cs typeface="+mn-cs"/>
              </a:rPr>
              <a:t>מקווה </a:t>
            </a:r>
            <a:r>
              <a:rPr lang="he-IL" sz="3200" dirty="0">
                <a:latin typeface="+mn-lt"/>
                <a:ea typeface="+mn-ea"/>
                <a:cs typeface="+mn-cs"/>
              </a:rPr>
              <a:t>שיהיה לך כיף ותהנה </a:t>
            </a:r>
            <a:r>
              <a:rPr lang="he-IL" sz="3200" dirty="0">
                <a:latin typeface="+mn-lt"/>
                <a:ea typeface="+mn-ea"/>
                <a:cs typeface="+mn-cs"/>
              </a:rPr>
              <a:t>מהלימוד דרך קריאה, </a:t>
            </a:r>
            <a:r>
              <a:rPr lang="he-IL" sz="3200" dirty="0" err="1">
                <a:latin typeface="+mn-lt"/>
                <a:ea typeface="+mn-ea"/>
                <a:cs typeface="+mn-cs"/>
              </a:rPr>
              <a:t>צפיה</a:t>
            </a:r>
            <a:r>
              <a:rPr lang="he-IL" sz="3200" dirty="0">
                <a:latin typeface="+mn-lt"/>
                <a:ea typeface="+mn-ea"/>
                <a:cs typeface="+mn-cs"/>
              </a:rPr>
              <a:t> </a:t>
            </a:r>
            <a:r>
              <a:rPr lang="he-IL" sz="3200" dirty="0" err="1">
                <a:latin typeface="+mn-lt"/>
                <a:ea typeface="+mn-ea"/>
                <a:cs typeface="+mn-cs"/>
              </a:rPr>
              <a:t>באנמציות</a:t>
            </a:r>
            <a:r>
              <a:rPr lang="he-IL" sz="3200" dirty="0">
                <a:latin typeface="+mn-lt"/>
                <a:ea typeface="+mn-ea"/>
                <a:cs typeface="+mn-cs"/>
              </a:rPr>
              <a:t> ,סרטוני הווידאו </a:t>
            </a:r>
            <a:r>
              <a:rPr lang="he-IL" sz="3200" dirty="0">
                <a:latin typeface="+mn-lt"/>
                <a:ea typeface="+mn-ea"/>
                <a:cs typeface="+mn-cs"/>
              </a:rPr>
              <a:t>וביצוע הניסויים. הדפים הבאים מספקים לך </a:t>
            </a:r>
            <a:r>
              <a:rPr lang="he-IL" sz="3200" dirty="0">
                <a:latin typeface="+mn-lt"/>
                <a:ea typeface="+mn-ea"/>
                <a:cs typeface="+mn-cs"/>
              </a:rPr>
              <a:t>ליווי ותמיכה בקורס ובציוד </a:t>
            </a:r>
            <a:r>
              <a:rPr lang="he-IL" sz="3200" dirty="0">
                <a:latin typeface="+mn-lt"/>
                <a:ea typeface="+mn-ea"/>
                <a:cs typeface="+mn-cs"/>
              </a:rPr>
              <a:t>הנדרש.</a:t>
            </a:r>
            <a:r>
              <a:rPr lang="he-IL" sz="4000" dirty="0"/>
              <a:t/>
            </a:r>
            <a:br>
              <a:rPr lang="he-IL" sz="4000" dirty="0"/>
            </a:br>
            <a:endParaRPr lang="he-IL" sz="4000" dirty="0"/>
          </a:p>
        </p:txBody>
      </p:sp>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pic>
        <p:nvPicPr>
          <p:cNvPr id="10" name="תמונה 9"/>
          <p:cNvPicPr>
            <a:picLocks noChangeAspect="1"/>
          </p:cNvPicPr>
          <p:nvPr/>
        </p:nvPicPr>
        <p:blipFill>
          <a:blip r:embed="rId3"/>
          <a:stretch>
            <a:fillRect/>
          </a:stretch>
        </p:blipFill>
        <p:spPr>
          <a:xfrm>
            <a:off x="1758888" y="4697003"/>
            <a:ext cx="8765039" cy="1786353"/>
          </a:xfrm>
          <a:prstGeom prst="rect">
            <a:avLst/>
          </a:prstGeom>
        </p:spPr>
      </p:pic>
    </p:spTree>
    <p:extLst>
      <p:ext uri="{BB962C8B-B14F-4D97-AF65-F5344CB8AC3E}">
        <p14:creationId xmlns:p14="http://schemas.microsoft.com/office/powerpoint/2010/main" val="362591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46223" y="1640367"/>
            <a:ext cx="10998200" cy="1907939"/>
          </a:xfrm>
        </p:spPr>
        <p:txBody>
          <a:bodyPr>
            <a:normAutofit fontScale="90000"/>
          </a:bodyPr>
          <a:lstStyle/>
          <a:p>
            <a:pPr algn="r"/>
            <a:r>
              <a:rPr lang="he-IL" sz="4000" dirty="0"/>
              <a:t/>
            </a:r>
            <a:br>
              <a:rPr lang="he-IL" sz="4000" dirty="0"/>
            </a:br>
            <a:r>
              <a:rPr lang="he-IL" sz="3100" dirty="0" smtClean="0">
                <a:latin typeface="+mn-lt"/>
                <a:ea typeface="+mn-ea"/>
                <a:cs typeface="+mn-cs"/>
              </a:rPr>
              <a:t>מדוע לא להעביר חוט מכל הרכיבים ישירות למחשב? התשובה היא, שרכב </a:t>
            </a:r>
            <a:r>
              <a:rPr lang="he-IL" sz="3100" dirty="0">
                <a:latin typeface="+mn-lt"/>
                <a:ea typeface="+mn-ea"/>
                <a:cs typeface="+mn-cs"/>
              </a:rPr>
              <a:t>מנועי מודרני, מספר הרכיבים החשמליים והאלקטרוניים המחוברים ביניהם עבר את הגבול </a:t>
            </a:r>
            <a:r>
              <a:rPr lang="he-IL" sz="3100" dirty="0" err="1">
                <a:latin typeface="+mn-lt"/>
                <a:ea typeface="+mn-ea"/>
                <a:cs typeface="+mn-cs"/>
              </a:rPr>
              <a:t>שאיתו</a:t>
            </a:r>
            <a:r>
              <a:rPr lang="he-IL" sz="3100" dirty="0">
                <a:latin typeface="+mn-lt"/>
                <a:ea typeface="+mn-ea"/>
                <a:cs typeface="+mn-cs"/>
              </a:rPr>
              <a:t> החיווט </a:t>
            </a:r>
            <a:r>
              <a:rPr lang="he-IL" sz="3100" dirty="0" smtClean="0">
                <a:latin typeface="+mn-lt"/>
                <a:ea typeface="+mn-ea"/>
                <a:cs typeface="+mn-cs"/>
              </a:rPr>
              <a:t>הרגיל </a:t>
            </a:r>
            <a:r>
              <a:rPr lang="he-IL" sz="3100" dirty="0">
                <a:latin typeface="+mn-lt"/>
                <a:ea typeface="+mn-ea"/>
                <a:cs typeface="+mn-cs"/>
              </a:rPr>
              <a:t>יכול להתמודד. עם כבלים </a:t>
            </a:r>
            <a:r>
              <a:rPr lang="he-IL" sz="3100" dirty="0" smtClean="0">
                <a:latin typeface="+mn-lt"/>
                <a:ea typeface="+mn-ea"/>
                <a:cs typeface="+mn-cs"/>
              </a:rPr>
              <a:t>הרגילים (כמו בתמונה) </a:t>
            </a:r>
            <a:r>
              <a:rPr lang="he-IL" sz="3100" dirty="0">
                <a:latin typeface="+mn-lt"/>
                <a:ea typeface="+mn-ea"/>
                <a:cs typeface="+mn-cs"/>
              </a:rPr>
              <a:t>עבור כל סוג וכיוון של חילופי מידע ישנו צורך בהתקנה של כבל נפרד. </a:t>
            </a:r>
            <a:r>
              <a:rPr lang="he-IL" sz="3100" dirty="0" smtClean="0">
                <a:latin typeface="+mn-lt"/>
                <a:ea typeface="+mn-ea"/>
                <a:cs typeface="+mn-cs"/>
              </a:rPr>
              <a:t>ולא יהיה אפשרי להכניס את כל החוטים הללו לרכב </a:t>
            </a:r>
            <a:endParaRPr lang="he-IL" sz="3100" dirty="0">
              <a:latin typeface="+mn-lt"/>
              <a:ea typeface="+mn-ea"/>
              <a:cs typeface="+mn-cs"/>
            </a:endParaRPr>
          </a:p>
        </p:txBody>
      </p:sp>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pic>
        <p:nvPicPr>
          <p:cNvPr id="3" name="תמונה 2"/>
          <p:cNvPicPr>
            <a:picLocks noChangeAspect="1"/>
          </p:cNvPicPr>
          <p:nvPr/>
        </p:nvPicPr>
        <p:blipFill>
          <a:blip r:embed="rId3"/>
          <a:stretch>
            <a:fillRect/>
          </a:stretch>
        </p:blipFill>
        <p:spPr>
          <a:xfrm>
            <a:off x="4507960" y="3548306"/>
            <a:ext cx="3495675" cy="1181100"/>
          </a:xfrm>
          <a:prstGeom prst="rect">
            <a:avLst/>
          </a:prstGeom>
        </p:spPr>
      </p:pic>
      <p:pic>
        <p:nvPicPr>
          <p:cNvPr id="10" name="תמונה 9"/>
          <p:cNvPicPr>
            <a:picLocks noChangeAspect="1"/>
          </p:cNvPicPr>
          <p:nvPr/>
        </p:nvPicPr>
        <p:blipFill>
          <a:blip r:embed="rId4"/>
          <a:stretch>
            <a:fillRect/>
          </a:stretch>
        </p:blipFill>
        <p:spPr>
          <a:xfrm>
            <a:off x="2357021" y="4810581"/>
            <a:ext cx="7620000" cy="1762125"/>
          </a:xfrm>
          <a:prstGeom prst="rect">
            <a:avLst/>
          </a:prstGeom>
        </p:spPr>
      </p:pic>
      <p:sp>
        <p:nvSpPr>
          <p:cNvPr id="11" name="מלבן 10"/>
          <p:cNvSpPr/>
          <p:nvPr/>
        </p:nvSpPr>
        <p:spPr>
          <a:xfrm>
            <a:off x="6255797" y="974417"/>
            <a:ext cx="5363968" cy="584775"/>
          </a:xfrm>
          <a:prstGeom prst="rect">
            <a:avLst/>
          </a:prstGeom>
        </p:spPr>
        <p:txBody>
          <a:bodyPr wrap="none">
            <a:spAutoFit/>
          </a:bodyPr>
          <a:lstStyle/>
          <a:p>
            <a:r>
              <a:rPr lang="he-IL" sz="3200" b="1" u="sng" dirty="0"/>
              <a:t>מגבלות הכבלים הקונבנציונליים</a:t>
            </a:r>
            <a:endParaRPr lang="he-IL" sz="3200" dirty="0"/>
          </a:p>
        </p:txBody>
      </p:sp>
    </p:spTree>
    <p:extLst>
      <p:ext uri="{BB962C8B-B14F-4D97-AF65-F5344CB8AC3E}">
        <p14:creationId xmlns:p14="http://schemas.microsoft.com/office/powerpoint/2010/main" val="29781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4796058" y="2120460"/>
            <a:ext cx="6528540" cy="4064791"/>
          </a:xfrm>
        </p:spPr>
        <p:txBody>
          <a:bodyPr>
            <a:normAutofit/>
          </a:bodyPr>
          <a:lstStyle/>
          <a:p>
            <a:pPr algn="r"/>
            <a:r>
              <a:rPr lang="he-IL" sz="2800" dirty="0">
                <a:latin typeface="+mn-lt"/>
                <a:ea typeface="+mn-ea"/>
                <a:cs typeface="+mn-cs"/>
              </a:rPr>
              <a:t>הפתרון לבעיה היא להשתמש ברשת רבת עוצמה וזולה המתאימה לכלי רכב. </a:t>
            </a:r>
            <a:r>
              <a:rPr lang="he-IL" sz="2800" dirty="0" smtClean="0">
                <a:latin typeface="+mn-lt"/>
                <a:ea typeface="+mn-ea"/>
                <a:cs typeface="+mn-cs"/>
              </a:rPr>
              <a:t/>
            </a:r>
            <a:br>
              <a:rPr lang="he-IL" sz="2800" dirty="0" smtClean="0">
                <a:latin typeface="+mn-lt"/>
                <a:ea typeface="+mn-ea"/>
                <a:cs typeface="+mn-cs"/>
              </a:rPr>
            </a:br>
            <a:r>
              <a:rPr lang="he-IL" sz="2800" dirty="0" smtClean="0">
                <a:latin typeface="+mn-lt"/>
                <a:ea typeface="+mn-ea"/>
                <a:cs typeface="+mn-cs"/>
              </a:rPr>
              <a:t/>
            </a:r>
            <a:br>
              <a:rPr lang="he-IL" sz="2800" dirty="0" smtClean="0">
                <a:latin typeface="+mn-lt"/>
                <a:ea typeface="+mn-ea"/>
                <a:cs typeface="+mn-cs"/>
              </a:rPr>
            </a:br>
            <a:r>
              <a:rPr lang="he-IL" sz="2800" dirty="0" smtClean="0">
                <a:latin typeface="+mn-lt"/>
                <a:ea typeface="+mn-ea"/>
                <a:cs typeface="+mn-cs"/>
              </a:rPr>
              <a:t>הרשת היא </a:t>
            </a:r>
            <a:r>
              <a:rPr lang="he-IL" sz="2800" dirty="0">
                <a:latin typeface="+mn-lt"/>
                <a:ea typeface="+mn-ea"/>
                <a:cs typeface="+mn-cs"/>
              </a:rPr>
              <a:t>חייבת להבטיח מהירות ואמינות בחילופי הנתונים, גם על פני מרחקים ארוכים ובנוכחותם של הפרעות אלקטרומגנטיות</a:t>
            </a:r>
            <a:r>
              <a:rPr lang="he-IL" sz="2800" dirty="0" smtClean="0">
                <a:latin typeface="+mn-lt"/>
                <a:ea typeface="+mn-ea"/>
                <a:cs typeface="+mn-cs"/>
              </a:rPr>
              <a:t>.</a:t>
            </a:r>
            <a:br>
              <a:rPr lang="he-IL" sz="2800" dirty="0" smtClean="0">
                <a:latin typeface="+mn-lt"/>
                <a:ea typeface="+mn-ea"/>
                <a:cs typeface="+mn-cs"/>
              </a:rPr>
            </a:br>
            <a:r>
              <a:rPr lang="he-IL" sz="2800" dirty="0" smtClean="0">
                <a:latin typeface="+mn-lt"/>
                <a:ea typeface="+mn-ea"/>
                <a:cs typeface="+mn-cs"/>
              </a:rPr>
              <a:t/>
            </a:r>
            <a:br>
              <a:rPr lang="he-IL" sz="2800" dirty="0" smtClean="0">
                <a:latin typeface="+mn-lt"/>
                <a:ea typeface="+mn-ea"/>
                <a:cs typeface="+mn-cs"/>
              </a:rPr>
            </a:br>
            <a:r>
              <a:rPr lang="he-IL" sz="2800" dirty="0" smtClean="0">
                <a:latin typeface="+mn-lt"/>
                <a:ea typeface="+mn-ea"/>
                <a:cs typeface="+mn-cs"/>
              </a:rPr>
              <a:t>ברשת </a:t>
            </a:r>
            <a:r>
              <a:rPr lang="he-IL" sz="2800" dirty="0">
                <a:latin typeface="+mn-lt"/>
                <a:ea typeface="+mn-ea"/>
                <a:cs typeface="+mn-cs"/>
              </a:rPr>
              <a:t>כזו, למשל CAN, כל המערכות המחוברות צריכות להיות מסוגלות לשתף מידע על ידי שורה לוגית אחת.</a:t>
            </a:r>
          </a:p>
        </p:txBody>
      </p:sp>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pic>
        <p:nvPicPr>
          <p:cNvPr id="11" name="תמונה 10"/>
          <p:cNvPicPr>
            <a:picLocks noChangeAspect="1"/>
          </p:cNvPicPr>
          <p:nvPr/>
        </p:nvPicPr>
        <p:blipFill>
          <a:blip r:embed="rId3"/>
          <a:stretch>
            <a:fillRect/>
          </a:stretch>
        </p:blipFill>
        <p:spPr>
          <a:xfrm>
            <a:off x="676783" y="1161129"/>
            <a:ext cx="4162425" cy="5457825"/>
          </a:xfrm>
          <a:prstGeom prst="rect">
            <a:avLst/>
          </a:prstGeom>
        </p:spPr>
      </p:pic>
      <p:sp>
        <p:nvSpPr>
          <p:cNvPr id="12" name="מלבן 11"/>
          <p:cNvSpPr/>
          <p:nvPr/>
        </p:nvSpPr>
        <p:spPr>
          <a:xfrm>
            <a:off x="9932870" y="1122014"/>
            <a:ext cx="1391728" cy="584775"/>
          </a:xfrm>
          <a:prstGeom prst="rect">
            <a:avLst/>
          </a:prstGeom>
        </p:spPr>
        <p:txBody>
          <a:bodyPr wrap="none">
            <a:spAutoFit/>
          </a:bodyPr>
          <a:lstStyle/>
          <a:p>
            <a:r>
              <a:rPr lang="he-IL" sz="3200" b="1" u="sng" dirty="0" smtClean="0"/>
              <a:t>הפתרון</a:t>
            </a:r>
            <a:endParaRPr lang="he-IL" sz="3200" dirty="0"/>
          </a:p>
        </p:txBody>
      </p:sp>
    </p:spTree>
    <p:extLst>
      <p:ext uri="{BB962C8B-B14F-4D97-AF65-F5344CB8AC3E}">
        <p14:creationId xmlns:p14="http://schemas.microsoft.com/office/powerpoint/2010/main" val="217384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457446" y="1620747"/>
            <a:ext cx="11486904" cy="3285844"/>
          </a:xfrm>
        </p:spPr>
        <p:txBody>
          <a:bodyPr>
            <a:noAutofit/>
          </a:bodyPr>
          <a:lstStyle/>
          <a:p>
            <a:pPr algn="r"/>
            <a:r>
              <a:rPr lang="he-IL" sz="2000" dirty="0" smtClean="0"/>
              <a:t>היתרונות </a:t>
            </a:r>
            <a:r>
              <a:rPr lang="he-IL" sz="2000" dirty="0"/>
              <a:t>הבאים נוצרים בשימושים בכלי רכב:</a:t>
            </a:r>
            <a:br>
              <a:rPr lang="he-IL" sz="2000" dirty="0"/>
            </a:br>
            <a:r>
              <a:rPr lang="he-IL" sz="2000" dirty="0"/>
              <a:t>הכבלים עבור כל ציוד הבקרה המחוברים מצויים ב</a:t>
            </a:r>
            <a:r>
              <a:rPr lang="en-US" sz="2000" dirty="0"/>
              <a:t>bus </a:t>
            </a:r>
            <a:r>
              <a:rPr lang="he-IL" sz="2000" dirty="0"/>
              <a:t>אחד (בדרך כלל כבל </a:t>
            </a:r>
            <a:r>
              <a:rPr lang="en-US" sz="2000" dirty="0"/>
              <a:t>twisted-pair).</a:t>
            </a:r>
            <a:br>
              <a:rPr lang="en-US" sz="2000" dirty="0"/>
            </a:br>
            <a:r>
              <a:rPr lang="he-IL" sz="2000" dirty="0"/>
              <a:t>מספר </a:t>
            </a:r>
            <a:r>
              <a:rPr lang="he-IL" sz="2000" dirty="0" smtClean="0"/>
              <a:t>הכבלים הנדרשים </a:t>
            </a:r>
            <a:r>
              <a:rPr lang="he-IL" sz="2000" dirty="0"/>
              <a:t>מצטמצם מאוד.</a:t>
            </a:r>
            <a:br>
              <a:rPr lang="he-IL" sz="2000" dirty="0"/>
            </a:br>
            <a:r>
              <a:rPr lang="he-IL" sz="2000" dirty="0"/>
              <a:t>גם אם יחידות הבקרה צריכות להיות מרושתות במידה רבה, אין צורך בחיווט נוסף.</a:t>
            </a:r>
            <a:br>
              <a:rPr lang="he-IL" sz="2000" dirty="0"/>
            </a:br>
            <a:r>
              <a:rPr lang="he-IL" sz="2000" dirty="0"/>
              <a:t>הרישות מאפשר יישום של פונקציות בקרה מורכבות שלא היו כלכליות לביצוע באמצעות הכבלים הרגילים.</a:t>
            </a:r>
            <a:br>
              <a:rPr lang="he-IL" sz="2000" dirty="0"/>
            </a:br>
            <a:r>
              <a:rPr lang="he-IL" sz="2000" dirty="0"/>
              <a:t>מידע יכול להיות מועבר דיגיטלית, כלומר בצורת בינארי, דרך ה</a:t>
            </a:r>
            <a:r>
              <a:rPr lang="en-US" sz="2000" dirty="0"/>
              <a:t>bus.</a:t>
            </a:r>
            <a:br>
              <a:rPr lang="en-US" sz="2000" dirty="0"/>
            </a:br>
            <a:r>
              <a:rPr lang="en-US" sz="2000" dirty="0"/>
              <a:t> </a:t>
            </a:r>
            <a:r>
              <a:rPr lang="he-IL" sz="2000" dirty="0" err="1"/>
              <a:t>מודולי</a:t>
            </a:r>
            <a:r>
              <a:rPr lang="he-IL" sz="2000" dirty="0"/>
              <a:t> בקרה רבים משתמשים במיקרו-מעבדים המקבלים משתני קלט דיגיטליים. חילופי נתונים דיגיטליים ישירים חוסכים את הצורך בממיר אנלוגי לממירים דיגיטליים. דבר המבטל טעויות שעלולות להתרחש במהלך ההמרה של אותות דיגיטליים לאותות אנלוגיים.</a:t>
            </a:r>
            <a:br>
              <a:rPr lang="he-IL" sz="2000" dirty="0"/>
            </a:br>
            <a:r>
              <a:rPr lang="he-IL" sz="2000" dirty="0"/>
              <a:t>שיטות השידור הדיגיטלית מאפשרת לזהות ולתקן שגיאות בשידור. נתונים שגויים מושלכים באופן אוטומטי.</a:t>
            </a:r>
            <a:br>
              <a:rPr lang="he-IL" sz="2000" dirty="0"/>
            </a:br>
            <a:r>
              <a:rPr lang="he-IL" sz="2000" dirty="0"/>
              <a:t>ניתן להוסיף בקלות ציוד נוסף ל</a:t>
            </a:r>
            <a:r>
              <a:rPr lang="en-US" sz="2000" dirty="0"/>
              <a:t>bus. </a:t>
            </a:r>
            <a:r>
              <a:rPr lang="he-IL" sz="2000" dirty="0"/>
              <a:t>אם למשל ישנו צורך לשלב בשלב מאוחר יותר את מודול הגרירה, בדרך כלל רק יחידת שליטה אחת צריכה להתווסף ולהירשם ברשת הרכב. דבר זה גם מבטל את הצורך לשליחת אותות להפעלתם של האורות האחוריים ברכב.</a:t>
            </a:r>
          </a:p>
        </p:txBody>
      </p:sp>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pic>
        <p:nvPicPr>
          <p:cNvPr id="3" name="תמונה 2"/>
          <p:cNvPicPr>
            <a:picLocks noChangeAspect="1"/>
          </p:cNvPicPr>
          <p:nvPr/>
        </p:nvPicPr>
        <p:blipFill>
          <a:blip r:embed="rId3"/>
          <a:stretch>
            <a:fillRect/>
          </a:stretch>
        </p:blipFill>
        <p:spPr>
          <a:xfrm>
            <a:off x="2919922" y="4828974"/>
            <a:ext cx="6179690" cy="2029026"/>
          </a:xfrm>
          <a:prstGeom prst="rect">
            <a:avLst/>
          </a:prstGeom>
        </p:spPr>
      </p:pic>
      <p:sp>
        <p:nvSpPr>
          <p:cNvPr id="10" name="מלבן 9"/>
          <p:cNvSpPr/>
          <p:nvPr/>
        </p:nvSpPr>
        <p:spPr>
          <a:xfrm>
            <a:off x="7674825" y="1035971"/>
            <a:ext cx="4172937" cy="584775"/>
          </a:xfrm>
          <a:prstGeom prst="rect">
            <a:avLst/>
          </a:prstGeom>
        </p:spPr>
        <p:txBody>
          <a:bodyPr wrap="none">
            <a:spAutoFit/>
          </a:bodyPr>
          <a:lstStyle/>
          <a:p>
            <a:r>
              <a:rPr lang="he-IL" sz="3200" b="1" u="sng" dirty="0" smtClean="0"/>
              <a:t>יתרונות </a:t>
            </a:r>
            <a:r>
              <a:rPr lang="he-IL" sz="3200" b="1" u="sng" dirty="0"/>
              <a:t>של מערכות </a:t>
            </a:r>
            <a:r>
              <a:rPr lang="en-US" sz="3200" b="1" u="sng" dirty="0"/>
              <a:t>bus</a:t>
            </a:r>
            <a:endParaRPr lang="he-IL" sz="3200" b="1" u="sng" dirty="0"/>
          </a:p>
        </p:txBody>
      </p:sp>
    </p:spTree>
    <p:extLst>
      <p:ext uri="{BB962C8B-B14F-4D97-AF65-F5344CB8AC3E}">
        <p14:creationId xmlns:p14="http://schemas.microsoft.com/office/powerpoint/2010/main" val="311937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pic>
        <p:nvPicPr>
          <p:cNvPr id="3" name="תמונה 2"/>
          <p:cNvPicPr>
            <a:picLocks noChangeAspect="1"/>
          </p:cNvPicPr>
          <p:nvPr/>
        </p:nvPicPr>
        <p:blipFill>
          <a:blip r:embed="rId3"/>
          <a:stretch>
            <a:fillRect/>
          </a:stretch>
        </p:blipFill>
        <p:spPr>
          <a:xfrm>
            <a:off x="355600" y="844595"/>
            <a:ext cx="6601288" cy="6013405"/>
          </a:xfrm>
          <a:prstGeom prst="rect">
            <a:avLst/>
          </a:prstGeom>
        </p:spPr>
      </p:pic>
      <p:sp>
        <p:nvSpPr>
          <p:cNvPr id="11" name="מלבן 10"/>
          <p:cNvSpPr/>
          <p:nvPr/>
        </p:nvSpPr>
        <p:spPr>
          <a:xfrm>
            <a:off x="7054463" y="1035971"/>
            <a:ext cx="4793299" cy="1077218"/>
          </a:xfrm>
          <a:prstGeom prst="rect">
            <a:avLst/>
          </a:prstGeom>
        </p:spPr>
        <p:txBody>
          <a:bodyPr wrap="none">
            <a:spAutoFit/>
          </a:bodyPr>
          <a:lstStyle/>
          <a:p>
            <a:r>
              <a:rPr lang="he-IL" sz="3200" b="1" u="sng" dirty="0" smtClean="0"/>
              <a:t>ההיסטוריה של התפתחות </a:t>
            </a:r>
          </a:p>
          <a:p>
            <a:r>
              <a:rPr lang="he-IL" sz="3200" b="1" u="sng" dirty="0" smtClean="0"/>
              <a:t>התקשורת בתחום התחבורה</a:t>
            </a:r>
            <a:endParaRPr lang="he-IL" sz="3200" b="1" u="sng" dirty="0"/>
          </a:p>
        </p:txBody>
      </p:sp>
    </p:spTree>
    <p:extLst>
      <p:ext uri="{BB962C8B-B14F-4D97-AF65-F5344CB8AC3E}">
        <p14:creationId xmlns:p14="http://schemas.microsoft.com/office/powerpoint/2010/main" val="6994025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sp>
        <p:nvSpPr>
          <p:cNvPr id="3" name="מלבן 2"/>
          <p:cNvSpPr/>
          <p:nvPr/>
        </p:nvSpPr>
        <p:spPr>
          <a:xfrm>
            <a:off x="5831224" y="1458379"/>
            <a:ext cx="6096000" cy="1754326"/>
          </a:xfrm>
          <a:prstGeom prst="rect">
            <a:avLst/>
          </a:prstGeom>
        </p:spPr>
        <p:txBody>
          <a:bodyPr>
            <a:spAutoFit/>
          </a:bodyPr>
          <a:lstStyle/>
          <a:p>
            <a:r>
              <a:rPr lang="he-IL" dirty="0"/>
              <a:t>בתחום טכנולוגיות תקשורת, רכב יכול להיות מחולק למספר קטעים, כל קטע מוקדש למשימות מיוחדות לשם דרישה בודדות אחת ברשת. מסיבה זו, הרכב מורכב ממספר רשתות במקום רק מרשת אחת המחברת את כל יחידות הבקרה יחדיו. מגוון מערכות </a:t>
            </a:r>
            <a:r>
              <a:rPr lang="en-US" dirty="0"/>
              <a:t>bus </a:t>
            </a:r>
            <a:r>
              <a:rPr lang="he-IL" dirty="0"/>
              <a:t>זמינות למטרה זו, בהתאם לקצבי השידור והאמינות הנדרשים וכן לעלויות המותרות:</a:t>
            </a:r>
          </a:p>
        </p:txBody>
      </p:sp>
      <p:pic>
        <p:nvPicPr>
          <p:cNvPr id="11" name="תמונה 10"/>
          <p:cNvPicPr>
            <a:picLocks noChangeAspect="1"/>
          </p:cNvPicPr>
          <p:nvPr/>
        </p:nvPicPr>
        <p:blipFill rotWithShape="1">
          <a:blip r:embed="rId3">
            <a:clrChange>
              <a:clrFrom>
                <a:srgbClr val="FFFFFF"/>
              </a:clrFrom>
              <a:clrTo>
                <a:srgbClr val="FFFFFF">
                  <a:alpha val="0"/>
                </a:srgbClr>
              </a:clrTo>
            </a:clrChange>
          </a:blip>
          <a:srcRect t="1" b="761"/>
          <a:stretch/>
        </p:blipFill>
        <p:spPr>
          <a:xfrm>
            <a:off x="-351778" y="2254928"/>
            <a:ext cx="8278502" cy="4603072"/>
          </a:xfrm>
          <a:prstGeom prst="rect">
            <a:avLst/>
          </a:prstGeom>
        </p:spPr>
      </p:pic>
      <p:sp>
        <p:nvSpPr>
          <p:cNvPr id="12" name="מלבן 11"/>
          <p:cNvSpPr/>
          <p:nvPr/>
        </p:nvSpPr>
        <p:spPr>
          <a:xfrm>
            <a:off x="4009532" y="851305"/>
            <a:ext cx="4172937" cy="584775"/>
          </a:xfrm>
          <a:prstGeom prst="rect">
            <a:avLst/>
          </a:prstGeom>
        </p:spPr>
        <p:txBody>
          <a:bodyPr wrap="none">
            <a:spAutoFit/>
          </a:bodyPr>
          <a:lstStyle/>
          <a:p>
            <a:r>
              <a:rPr lang="he-IL" sz="3200" b="1" u="sng" dirty="0"/>
              <a:t>יתרונות של מערכות </a:t>
            </a:r>
            <a:r>
              <a:rPr lang="en-US" sz="3200" b="1" u="sng" dirty="0"/>
              <a:t>bus</a:t>
            </a:r>
            <a:endParaRPr lang="he-IL" sz="3200" b="1" u="sng" dirty="0"/>
          </a:p>
        </p:txBody>
      </p:sp>
    </p:spTree>
    <p:extLst>
      <p:ext uri="{BB962C8B-B14F-4D97-AF65-F5344CB8AC3E}">
        <p14:creationId xmlns:p14="http://schemas.microsoft.com/office/powerpoint/2010/main" val="283651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46223" y="6125717"/>
            <a:ext cx="10998200" cy="662939"/>
          </a:xfrm>
        </p:spPr>
        <p:txBody>
          <a:bodyPr>
            <a:noAutofit/>
          </a:bodyPr>
          <a:lstStyle/>
          <a:p>
            <a:r>
              <a:rPr lang="he-IL" sz="2400" dirty="0"/>
              <a:t>אגודת מהנדסי הרכב </a:t>
            </a:r>
            <a:r>
              <a:rPr lang="en-US" sz="2400" dirty="0" smtClean="0"/>
              <a:t>SAE</a:t>
            </a:r>
            <a:r>
              <a:rPr lang="he-IL" sz="2400" dirty="0" smtClean="0"/>
              <a:t> חילקו לאחרונה את תחום הרכב ל בתחום </a:t>
            </a:r>
            <a:r>
              <a:rPr lang="he-IL" sz="2400" dirty="0"/>
              <a:t>טכנולוגיות תקשורת, רכב יכול להיות מחולק למספר קטעים, כל קטע מוקדש למשימות מיוחדות לשם דרישה בודדות אחת ברשת. מסיבה זו, הרכב מורכב ממספר רשתות במקום רק מרשת אחת המחברת את כל יחידות הבקרה יחדיו. מגוון מערכות </a:t>
            </a:r>
            <a:r>
              <a:rPr lang="en-US" sz="2400" dirty="0"/>
              <a:t>bus </a:t>
            </a:r>
            <a:r>
              <a:rPr lang="he-IL" sz="2400" dirty="0" err="1"/>
              <a:t>זימנות</a:t>
            </a:r>
            <a:r>
              <a:rPr lang="he-IL" sz="2400" dirty="0"/>
              <a:t> למטרה זו, בהתאם לקצבי השידור והאמינות הנדרשים וכן לעלויות המותרות</a:t>
            </a:r>
            <a:endParaRPr lang="he-IL" sz="2400" dirty="0"/>
          </a:p>
        </p:txBody>
      </p:sp>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pic>
        <p:nvPicPr>
          <p:cNvPr id="10" name="תמונה 9"/>
          <p:cNvPicPr>
            <a:picLocks noChangeAspect="1"/>
          </p:cNvPicPr>
          <p:nvPr/>
        </p:nvPicPr>
        <p:blipFill>
          <a:blip r:embed="rId3">
            <a:clrChange>
              <a:clrFrom>
                <a:srgbClr val="FFFFFF"/>
              </a:clrFrom>
              <a:clrTo>
                <a:srgbClr val="FFFFFF">
                  <a:alpha val="0"/>
                </a:srgbClr>
              </a:clrTo>
            </a:clrChange>
          </a:blip>
          <a:stretch>
            <a:fillRect/>
          </a:stretch>
        </p:blipFill>
        <p:spPr>
          <a:xfrm>
            <a:off x="1925168" y="664035"/>
            <a:ext cx="8621056" cy="4627055"/>
          </a:xfrm>
          <a:prstGeom prst="rect">
            <a:avLst/>
          </a:prstGeom>
        </p:spPr>
      </p:pic>
      <p:sp>
        <p:nvSpPr>
          <p:cNvPr id="11" name="מלבן 10"/>
          <p:cNvSpPr/>
          <p:nvPr/>
        </p:nvSpPr>
        <p:spPr>
          <a:xfrm>
            <a:off x="2315959" y="851305"/>
            <a:ext cx="7560083" cy="584775"/>
          </a:xfrm>
          <a:prstGeom prst="rect">
            <a:avLst/>
          </a:prstGeom>
        </p:spPr>
        <p:txBody>
          <a:bodyPr wrap="none">
            <a:spAutoFit/>
          </a:bodyPr>
          <a:lstStyle/>
          <a:p>
            <a:r>
              <a:rPr lang="he-IL" sz="3200" b="1" u="sng" dirty="0" smtClean="0"/>
              <a:t>סוגי מערכות תקשורת שונות ברכבים </a:t>
            </a:r>
            <a:r>
              <a:rPr lang="he-IL" sz="3200" b="1" u="sng" dirty="0" err="1" smtClean="0"/>
              <a:t>חדשיים</a:t>
            </a:r>
            <a:endParaRPr lang="he-IL" sz="3200" b="1" u="sng" dirty="0"/>
          </a:p>
        </p:txBody>
      </p:sp>
    </p:spTree>
    <p:extLst>
      <p:ext uri="{BB962C8B-B14F-4D97-AF65-F5344CB8AC3E}">
        <p14:creationId xmlns:p14="http://schemas.microsoft.com/office/powerpoint/2010/main" val="15557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pic>
        <p:nvPicPr>
          <p:cNvPr id="10" name="תמונה 9"/>
          <p:cNvPicPr>
            <a:picLocks noChangeAspect="1"/>
          </p:cNvPicPr>
          <p:nvPr/>
        </p:nvPicPr>
        <p:blipFill>
          <a:blip r:embed="rId3">
            <a:clrChange>
              <a:clrFrom>
                <a:srgbClr val="FFFFFF"/>
              </a:clrFrom>
              <a:clrTo>
                <a:srgbClr val="FFFFFF">
                  <a:alpha val="0"/>
                </a:srgbClr>
              </a:clrTo>
            </a:clrChange>
          </a:blip>
          <a:stretch>
            <a:fillRect/>
          </a:stretch>
        </p:blipFill>
        <p:spPr>
          <a:xfrm>
            <a:off x="1839237" y="3734186"/>
            <a:ext cx="5467085" cy="2934270"/>
          </a:xfrm>
          <a:prstGeom prst="rect">
            <a:avLst/>
          </a:prstGeom>
        </p:spPr>
      </p:pic>
      <p:pic>
        <p:nvPicPr>
          <p:cNvPr id="3" name="תמונה 2"/>
          <p:cNvPicPr>
            <a:picLocks noChangeAspect="1"/>
          </p:cNvPicPr>
          <p:nvPr/>
        </p:nvPicPr>
        <p:blipFill>
          <a:blip r:embed="rId4"/>
          <a:stretch>
            <a:fillRect/>
          </a:stretch>
        </p:blipFill>
        <p:spPr>
          <a:xfrm>
            <a:off x="1406924" y="1304975"/>
            <a:ext cx="10357514" cy="2035391"/>
          </a:xfrm>
          <a:prstGeom prst="rect">
            <a:avLst/>
          </a:prstGeom>
        </p:spPr>
      </p:pic>
      <p:sp>
        <p:nvSpPr>
          <p:cNvPr id="12" name="אליפסה 11"/>
          <p:cNvSpPr/>
          <p:nvPr/>
        </p:nvSpPr>
        <p:spPr>
          <a:xfrm>
            <a:off x="2902998" y="5717219"/>
            <a:ext cx="1109709" cy="727969"/>
          </a:xfrm>
          <a:prstGeom prst="ellipse">
            <a:avLst/>
          </a:prstGeom>
          <a:noFill/>
          <a:ln w="57150">
            <a:solidFill>
              <a:srgbClr val="880E1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p:cNvSpPr/>
          <p:nvPr/>
        </p:nvSpPr>
        <p:spPr>
          <a:xfrm>
            <a:off x="4737295" y="851305"/>
            <a:ext cx="2717411" cy="584775"/>
          </a:xfrm>
          <a:prstGeom prst="rect">
            <a:avLst/>
          </a:prstGeom>
        </p:spPr>
        <p:txBody>
          <a:bodyPr wrap="none">
            <a:spAutoFit/>
          </a:bodyPr>
          <a:lstStyle/>
          <a:p>
            <a:r>
              <a:rPr lang="he-IL" sz="3200" b="1" u="sng" dirty="0" smtClean="0"/>
              <a:t>מערכת </a:t>
            </a:r>
            <a:r>
              <a:rPr lang="en-US" sz="3200" b="1" u="sng" dirty="0" smtClean="0"/>
              <a:t>LINBUS</a:t>
            </a:r>
            <a:endParaRPr lang="he-IL" sz="3200" b="1" u="sng" dirty="0"/>
          </a:p>
        </p:txBody>
      </p:sp>
    </p:spTree>
    <p:extLst>
      <p:ext uri="{BB962C8B-B14F-4D97-AF65-F5344CB8AC3E}">
        <p14:creationId xmlns:p14="http://schemas.microsoft.com/office/powerpoint/2010/main" val="3868820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pic>
        <p:nvPicPr>
          <p:cNvPr id="10" name="תמונה 9"/>
          <p:cNvPicPr>
            <a:picLocks noChangeAspect="1"/>
          </p:cNvPicPr>
          <p:nvPr/>
        </p:nvPicPr>
        <p:blipFill>
          <a:blip r:embed="rId3">
            <a:clrChange>
              <a:clrFrom>
                <a:srgbClr val="FFFFFF"/>
              </a:clrFrom>
              <a:clrTo>
                <a:srgbClr val="FFFFFF">
                  <a:alpha val="0"/>
                </a:srgbClr>
              </a:clrTo>
            </a:clrChange>
          </a:blip>
          <a:stretch>
            <a:fillRect/>
          </a:stretch>
        </p:blipFill>
        <p:spPr>
          <a:xfrm>
            <a:off x="1839237" y="3734186"/>
            <a:ext cx="5467085" cy="2934270"/>
          </a:xfrm>
          <a:prstGeom prst="rect">
            <a:avLst/>
          </a:prstGeom>
        </p:spPr>
      </p:pic>
      <p:sp>
        <p:nvSpPr>
          <p:cNvPr id="12" name="אליפסה 11"/>
          <p:cNvSpPr/>
          <p:nvPr/>
        </p:nvSpPr>
        <p:spPr>
          <a:xfrm>
            <a:off x="3639844" y="5308846"/>
            <a:ext cx="1109709" cy="727969"/>
          </a:xfrm>
          <a:prstGeom prst="ellipse">
            <a:avLst/>
          </a:prstGeom>
          <a:noFill/>
          <a:ln w="57150">
            <a:solidFill>
              <a:srgbClr val="880E1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p:cNvSpPr/>
          <p:nvPr/>
        </p:nvSpPr>
        <p:spPr>
          <a:xfrm>
            <a:off x="3370735" y="851305"/>
            <a:ext cx="5450531" cy="584775"/>
          </a:xfrm>
          <a:prstGeom prst="rect">
            <a:avLst/>
          </a:prstGeom>
        </p:spPr>
        <p:txBody>
          <a:bodyPr wrap="none">
            <a:spAutoFit/>
          </a:bodyPr>
          <a:lstStyle/>
          <a:p>
            <a:r>
              <a:rPr lang="he-IL" sz="3200" b="1" u="sng" dirty="0" smtClean="0"/>
              <a:t>מערכת </a:t>
            </a:r>
            <a:r>
              <a:rPr lang="en-US" sz="3200" b="1" u="sng" dirty="0" smtClean="0"/>
              <a:t>CANBUS</a:t>
            </a:r>
            <a:r>
              <a:rPr lang="he-IL" sz="3200" b="1" u="sng" dirty="0" smtClean="0"/>
              <a:t> מהירות נמוכה </a:t>
            </a:r>
            <a:endParaRPr lang="he-IL" sz="3200" b="1" u="sng" dirty="0"/>
          </a:p>
        </p:txBody>
      </p:sp>
      <p:pic>
        <p:nvPicPr>
          <p:cNvPr id="14" name="תמונה 13"/>
          <p:cNvPicPr>
            <a:picLocks noChangeAspect="1"/>
          </p:cNvPicPr>
          <p:nvPr/>
        </p:nvPicPr>
        <p:blipFill>
          <a:blip r:embed="rId4"/>
          <a:stretch>
            <a:fillRect/>
          </a:stretch>
        </p:blipFill>
        <p:spPr>
          <a:xfrm>
            <a:off x="1257300" y="1375782"/>
            <a:ext cx="10442858" cy="1756896"/>
          </a:xfrm>
          <a:prstGeom prst="rect">
            <a:avLst/>
          </a:prstGeom>
        </p:spPr>
      </p:pic>
    </p:spTree>
    <p:extLst>
      <p:ext uri="{BB962C8B-B14F-4D97-AF65-F5344CB8AC3E}">
        <p14:creationId xmlns:p14="http://schemas.microsoft.com/office/powerpoint/2010/main" val="572880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pic>
        <p:nvPicPr>
          <p:cNvPr id="10" name="תמונה 9"/>
          <p:cNvPicPr>
            <a:picLocks noChangeAspect="1"/>
          </p:cNvPicPr>
          <p:nvPr/>
        </p:nvPicPr>
        <p:blipFill>
          <a:blip r:embed="rId3">
            <a:clrChange>
              <a:clrFrom>
                <a:srgbClr val="FFFFFF"/>
              </a:clrFrom>
              <a:clrTo>
                <a:srgbClr val="FFFFFF">
                  <a:alpha val="0"/>
                </a:srgbClr>
              </a:clrTo>
            </a:clrChange>
          </a:blip>
          <a:stretch>
            <a:fillRect/>
          </a:stretch>
        </p:blipFill>
        <p:spPr>
          <a:xfrm>
            <a:off x="1839237" y="3734186"/>
            <a:ext cx="5467085" cy="2934270"/>
          </a:xfrm>
          <a:prstGeom prst="rect">
            <a:avLst/>
          </a:prstGeom>
        </p:spPr>
      </p:pic>
      <p:sp>
        <p:nvSpPr>
          <p:cNvPr id="12" name="אליפסה 11"/>
          <p:cNvSpPr/>
          <p:nvPr/>
        </p:nvSpPr>
        <p:spPr>
          <a:xfrm>
            <a:off x="4332302" y="4918229"/>
            <a:ext cx="1109709" cy="727969"/>
          </a:xfrm>
          <a:prstGeom prst="ellipse">
            <a:avLst/>
          </a:prstGeom>
          <a:noFill/>
          <a:ln w="57150">
            <a:solidFill>
              <a:srgbClr val="880E1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p:cNvSpPr/>
          <p:nvPr/>
        </p:nvSpPr>
        <p:spPr>
          <a:xfrm>
            <a:off x="3428443" y="851305"/>
            <a:ext cx="5392823" cy="584775"/>
          </a:xfrm>
          <a:prstGeom prst="rect">
            <a:avLst/>
          </a:prstGeom>
        </p:spPr>
        <p:txBody>
          <a:bodyPr wrap="none">
            <a:spAutoFit/>
          </a:bodyPr>
          <a:lstStyle/>
          <a:p>
            <a:r>
              <a:rPr lang="he-IL" sz="3200" b="1" u="sng" dirty="0" smtClean="0"/>
              <a:t>מערכת </a:t>
            </a:r>
            <a:r>
              <a:rPr lang="en-US" sz="3200" b="1" u="sng" dirty="0" smtClean="0"/>
              <a:t>CANBUS</a:t>
            </a:r>
            <a:r>
              <a:rPr lang="he-IL" sz="3200" b="1" u="sng" dirty="0" smtClean="0"/>
              <a:t> מהירות גבוהה</a:t>
            </a:r>
            <a:endParaRPr lang="he-IL" sz="3200" b="1" u="sng" dirty="0"/>
          </a:p>
        </p:txBody>
      </p:sp>
      <p:pic>
        <p:nvPicPr>
          <p:cNvPr id="15" name="תמונה 14"/>
          <p:cNvPicPr>
            <a:picLocks noChangeAspect="1"/>
          </p:cNvPicPr>
          <p:nvPr/>
        </p:nvPicPr>
        <p:blipFill>
          <a:blip r:embed="rId4"/>
          <a:stretch>
            <a:fillRect/>
          </a:stretch>
        </p:blipFill>
        <p:spPr>
          <a:xfrm>
            <a:off x="400211" y="1428247"/>
            <a:ext cx="11391577" cy="2256652"/>
          </a:xfrm>
          <a:prstGeom prst="rect">
            <a:avLst/>
          </a:prstGeom>
        </p:spPr>
      </p:pic>
    </p:spTree>
    <p:extLst>
      <p:ext uri="{BB962C8B-B14F-4D97-AF65-F5344CB8AC3E}">
        <p14:creationId xmlns:p14="http://schemas.microsoft.com/office/powerpoint/2010/main" val="22858263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pic>
        <p:nvPicPr>
          <p:cNvPr id="10" name="תמונה 9"/>
          <p:cNvPicPr>
            <a:picLocks noChangeAspect="1"/>
          </p:cNvPicPr>
          <p:nvPr/>
        </p:nvPicPr>
        <p:blipFill>
          <a:blip r:embed="rId3">
            <a:clrChange>
              <a:clrFrom>
                <a:srgbClr val="FFFFFF"/>
              </a:clrFrom>
              <a:clrTo>
                <a:srgbClr val="FFFFFF">
                  <a:alpha val="0"/>
                </a:srgbClr>
              </a:clrTo>
            </a:clrChange>
          </a:blip>
          <a:stretch>
            <a:fillRect/>
          </a:stretch>
        </p:blipFill>
        <p:spPr>
          <a:xfrm>
            <a:off x="1839237" y="3734186"/>
            <a:ext cx="5467085" cy="2934270"/>
          </a:xfrm>
          <a:prstGeom prst="rect">
            <a:avLst/>
          </a:prstGeom>
        </p:spPr>
      </p:pic>
      <p:sp>
        <p:nvSpPr>
          <p:cNvPr id="12" name="אליפסה 11"/>
          <p:cNvSpPr/>
          <p:nvPr/>
        </p:nvSpPr>
        <p:spPr>
          <a:xfrm>
            <a:off x="5060271" y="4479601"/>
            <a:ext cx="1109709" cy="727969"/>
          </a:xfrm>
          <a:prstGeom prst="ellipse">
            <a:avLst/>
          </a:prstGeom>
          <a:noFill/>
          <a:ln w="57150">
            <a:solidFill>
              <a:srgbClr val="880E1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p:cNvSpPr/>
          <p:nvPr/>
        </p:nvSpPr>
        <p:spPr>
          <a:xfrm>
            <a:off x="4612165" y="851305"/>
            <a:ext cx="2967671" cy="584775"/>
          </a:xfrm>
          <a:prstGeom prst="rect">
            <a:avLst/>
          </a:prstGeom>
        </p:spPr>
        <p:txBody>
          <a:bodyPr wrap="none">
            <a:spAutoFit/>
          </a:bodyPr>
          <a:lstStyle/>
          <a:p>
            <a:r>
              <a:rPr lang="he-IL" sz="3200" b="1" u="sng" dirty="0" smtClean="0"/>
              <a:t>מערכת </a:t>
            </a:r>
            <a:r>
              <a:rPr lang="en-US" sz="3200" b="1" u="sng" dirty="0" smtClean="0"/>
              <a:t>FLAXRAY</a:t>
            </a:r>
            <a:endParaRPr lang="he-IL" sz="3200" b="1" u="sng" dirty="0"/>
          </a:p>
        </p:txBody>
      </p:sp>
      <p:pic>
        <p:nvPicPr>
          <p:cNvPr id="14" name="תמונה 13"/>
          <p:cNvPicPr>
            <a:picLocks noChangeAspect="1"/>
          </p:cNvPicPr>
          <p:nvPr/>
        </p:nvPicPr>
        <p:blipFill>
          <a:blip r:embed="rId4"/>
          <a:stretch>
            <a:fillRect/>
          </a:stretch>
        </p:blipFill>
        <p:spPr>
          <a:xfrm>
            <a:off x="569462" y="1432901"/>
            <a:ext cx="10897275" cy="2241528"/>
          </a:xfrm>
          <a:prstGeom prst="rect">
            <a:avLst/>
          </a:prstGeom>
        </p:spPr>
      </p:pic>
    </p:spTree>
    <p:extLst>
      <p:ext uri="{BB962C8B-B14F-4D97-AF65-F5344CB8AC3E}">
        <p14:creationId xmlns:p14="http://schemas.microsoft.com/office/powerpoint/2010/main" val="1702415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08367" y="1035971"/>
            <a:ext cx="11163424" cy="5883134"/>
          </a:xfrm>
        </p:spPr>
        <p:txBody>
          <a:bodyPr>
            <a:normAutofit fontScale="90000"/>
          </a:bodyPr>
          <a:lstStyle/>
          <a:p>
            <a:pPr algn="r"/>
            <a:r>
              <a:rPr lang="he-IL" sz="4000" dirty="0"/>
              <a:t/>
            </a:r>
            <a:br>
              <a:rPr lang="he-IL" sz="4000" dirty="0"/>
            </a:br>
            <a:r>
              <a:rPr lang="he-IL" sz="4000" dirty="0">
                <a:latin typeface="+mn-lt"/>
                <a:ea typeface="+mn-ea"/>
                <a:cs typeface="+mn-cs"/>
              </a:rPr>
              <a:t>בכלי רכב מודרניים, התקשורת בין יחידות </a:t>
            </a:r>
            <a:r>
              <a:rPr lang="he-IL" sz="4000" dirty="0">
                <a:latin typeface="+mn-lt"/>
                <a:ea typeface="+mn-ea"/>
                <a:cs typeface="+mn-cs"/>
              </a:rPr>
              <a:t>השונות ממלאת </a:t>
            </a:r>
            <a:r>
              <a:rPr lang="he-IL" sz="4000" dirty="0">
                <a:latin typeface="+mn-lt"/>
                <a:ea typeface="+mn-ea"/>
                <a:cs typeface="+mn-cs"/>
              </a:rPr>
              <a:t>תפקיד מרכזי. </a:t>
            </a:r>
            <a:r>
              <a:rPr lang="he-IL" sz="4000" dirty="0">
                <a:latin typeface="+mn-lt"/>
                <a:ea typeface="+mn-ea"/>
                <a:cs typeface="+mn-cs"/>
              </a:rPr>
              <a:t/>
            </a:r>
            <a:br>
              <a:rPr lang="he-IL" sz="4000" dirty="0">
                <a:latin typeface="+mn-lt"/>
                <a:ea typeface="+mn-ea"/>
                <a:cs typeface="+mn-cs"/>
              </a:rPr>
            </a:br>
            <a:r>
              <a:rPr lang="he-IL" sz="4000" dirty="0">
                <a:latin typeface="+mn-lt"/>
                <a:ea typeface="+mn-ea"/>
                <a:cs typeface="+mn-cs"/>
              </a:rPr>
              <a:t/>
            </a:r>
            <a:br>
              <a:rPr lang="he-IL" sz="4000" dirty="0">
                <a:latin typeface="+mn-lt"/>
                <a:ea typeface="+mn-ea"/>
                <a:cs typeface="+mn-cs"/>
              </a:rPr>
            </a:br>
            <a:r>
              <a:rPr lang="he-IL" sz="4000" dirty="0">
                <a:latin typeface="+mn-lt"/>
                <a:ea typeface="+mn-ea"/>
                <a:cs typeface="+mn-cs"/>
              </a:rPr>
              <a:t>השימוש </a:t>
            </a:r>
            <a:r>
              <a:rPr lang="he-IL" sz="4000" dirty="0">
                <a:latin typeface="+mn-lt"/>
                <a:ea typeface="+mn-ea"/>
                <a:cs typeface="+mn-cs"/>
              </a:rPr>
              <a:t>ההולך וגדל של האלקטרוניקה ברכבים לא רק מגביר את הדרישה לחיווט, אלא גם התרחבות בכל תחומי היישום החדשים. בדגש את ההיבטים הקשורים </a:t>
            </a:r>
            <a:r>
              <a:rPr lang="he-IL" sz="4000" b="1" dirty="0">
                <a:latin typeface="+mn-lt"/>
                <a:ea typeface="+mn-ea"/>
                <a:cs typeface="+mn-cs"/>
              </a:rPr>
              <a:t>לבטיחות</a:t>
            </a:r>
            <a:r>
              <a:rPr lang="he-IL" sz="4000" dirty="0">
                <a:latin typeface="+mn-lt"/>
                <a:ea typeface="+mn-ea"/>
                <a:cs typeface="+mn-cs"/>
              </a:rPr>
              <a:t>, כמו גם </a:t>
            </a:r>
            <a:r>
              <a:rPr lang="he-IL" sz="4000" b="1" dirty="0">
                <a:latin typeface="+mn-lt"/>
                <a:ea typeface="+mn-ea"/>
                <a:cs typeface="+mn-cs"/>
              </a:rPr>
              <a:t>בתחום המולטימדיה</a:t>
            </a:r>
            <a:r>
              <a:rPr lang="he-IL" sz="4000" dirty="0">
                <a:latin typeface="+mn-lt"/>
                <a:ea typeface="+mn-ea"/>
                <a:cs typeface="+mn-cs"/>
              </a:rPr>
              <a:t>. </a:t>
            </a:r>
            <a:r>
              <a:rPr lang="he-IL" sz="4000" dirty="0">
                <a:latin typeface="+mn-lt"/>
                <a:ea typeface="+mn-ea"/>
                <a:cs typeface="+mn-cs"/>
              </a:rPr>
              <a:t/>
            </a:r>
            <a:br>
              <a:rPr lang="he-IL" sz="4000" dirty="0">
                <a:latin typeface="+mn-lt"/>
                <a:ea typeface="+mn-ea"/>
                <a:cs typeface="+mn-cs"/>
              </a:rPr>
            </a:br>
            <a:r>
              <a:rPr lang="he-IL" sz="4000" dirty="0">
                <a:latin typeface="+mn-lt"/>
                <a:ea typeface="+mn-ea"/>
                <a:cs typeface="+mn-cs"/>
              </a:rPr>
              <a:t/>
            </a:r>
            <a:br>
              <a:rPr lang="he-IL" sz="4000" dirty="0">
                <a:latin typeface="+mn-lt"/>
                <a:ea typeface="+mn-ea"/>
                <a:cs typeface="+mn-cs"/>
              </a:rPr>
            </a:br>
            <a:r>
              <a:rPr lang="he-IL" sz="4000" dirty="0">
                <a:latin typeface="+mn-lt"/>
                <a:ea typeface="+mn-ea"/>
                <a:cs typeface="+mn-cs"/>
              </a:rPr>
              <a:t>על </a:t>
            </a:r>
            <a:r>
              <a:rPr lang="he-IL" sz="4000" dirty="0">
                <a:latin typeface="+mn-lt"/>
                <a:ea typeface="+mn-ea"/>
                <a:cs typeface="+mn-cs"/>
              </a:rPr>
              <a:t>מנת לענות על הדרישות, באזורים אלה בפרט, פותחו מגוון של מערכות שונות </a:t>
            </a:r>
            <a:r>
              <a:rPr lang="he-IL" sz="4000" dirty="0">
                <a:latin typeface="+mn-lt"/>
                <a:ea typeface="+mn-ea"/>
                <a:cs typeface="+mn-cs"/>
              </a:rPr>
              <a:t>של תקשורת. בולטת מכולם זו </a:t>
            </a:r>
            <a:r>
              <a:rPr lang="en-US" sz="4400" b="1" dirty="0" smtClean="0">
                <a:solidFill>
                  <a:srgbClr val="00B050"/>
                </a:solidFill>
                <a:effectLst>
                  <a:outerShdw blurRad="38100" dist="38100" dir="2700000" algn="tl">
                    <a:srgbClr val="000000">
                      <a:alpha val="43137"/>
                    </a:srgbClr>
                  </a:outerShdw>
                </a:effectLst>
              </a:rPr>
              <a:t>CANBUS</a:t>
            </a:r>
            <a:r>
              <a:rPr lang="he-IL" sz="4000" dirty="0" smtClean="0"/>
              <a:t> </a:t>
            </a:r>
            <a:br>
              <a:rPr lang="he-IL" sz="4000" dirty="0" smtClean="0"/>
            </a:br>
            <a:r>
              <a:rPr lang="he-IL" sz="4000" dirty="0"/>
              <a:t> </a:t>
            </a:r>
            <a:r>
              <a:rPr lang="he-IL" sz="4000" dirty="0" smtClean="0"/>
              <a:t/>
            </a:r>
            <a:br>
              <a:rPr lang="he-IL" sz="4000" dirty="0" smtClean="0"/>
            </a:br>
            <a:endParaRPr lang="he-IL" sz="4000" dirty="0"/>
          </a:p>
        </p:txBody>
      </p:sp>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sp>
        <p:nvSpPr>
          <p:cNvPr id="11" name="מלבן 10"/>
          <p:cNvSpPr/>
          <p:nvPr/>
        </p:nvSpPr>
        <p:spPr>
          <a:xfrm>
            <a:off x="2924606" y="5907634"/>
            <a:ext cx="6755760" cy="769441"/>
          </a:xfrm>
          <a:prstGeom prst="rect">
            <a:avLst/>
          </a:prstGeom>
        </p:spPr>
        <p:txBody>
          <a:bodyPr wrap="none">
            <a:spAutoFit/>
          </a:bodyPr>
          <a:lstStyle/>
          <a:p>
            <a:r>
              <a:rPr lang="en-US" sz="4400" b="1" dirty="0"/>
              <a:t>C</a:t>
            </a:r>
            <a:r>
              <a:rPr lang="en-US" sz="4400" dirty="0"/>
              <a:t>ontroller </a:t>
            </a:r>
            <a:r>
              <a:rPr lang="en-US" sz="4400" b="1" dirty="0"/>
              <a:t>A</a:t>
            </a:r>
            <a:r>
              <a:rPr lang="en-US" sz="4400" dirty="0"/>
              <a:t>rea </a:t>
            </a:r>
            <a:r>
              <a:rPr lang="en-US" sz="4400" b="1" dirty="0"/>
              <a:t>N</a:t>
            </a:r>
            <a:r>
              <a:rPr lang="en-US" sz="4400" dirty="0"/>
              <a:t>etwork bus</a:t>
            </a:r>
            <a:endParaRPr lang="he-IL" sz="4400" dirty="0"/>
          </a:p>
        </p:txBody>
      </p:sp>
    </p:spTree>
    <p:extLst>
      <p:ext uri="{BB962C8B-B14F-4D97-AF65-F5344CB8AC3E}">
        <p14:creationId xmlns:p14="http://schemas.microsoft.com/office/powerpoint/2010/main" val="285817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pic>
        <p:nvPicPr>
          <p:cNvPr id="10" name="תמונה 9"/>
          <p:cNvPicPr>
            <a:picLocks noChangeAspect="1"/>
          </p:cNvPicPr>
          <p:nvPr/>
        </p:nvPicPr>
        <p:blipFill>
          <a:blip r:embed="rId3">
            <a:clrChange>
              <a:clrFrom>
                <a:srgbClr val="FFFFFF"/>
              </a:clrFrom>
              <a:clrTo>
                <a:srgbClr val="FFFFFF">
                  <a:alpha val="0"/>
                </a:srgbClr>
              </a:clrTo>
            </a:clrChange>
          </a:blip>
          <a:stretch>
            <a:fillRect/>
          </a:stretch>
        </p:blipFill>
        <p:spPr>
          <a:xfrm>
            <a:off x="1839237" y="3734186"/>
            <a:ext cx="5467085" cy="2934270"/>
          </a:xfrm>
          <a:prstGeom prst="rect">
            <a:avLst/>
          </a:prstGeom>
        </p:spPr>
      </p:pic>
      <p:sp>
        <p:nvSpPr>
          <p:cNvPr id="12" name="אליפסה 11"/>
          <p:cNvSpPr/>
          <p:nvPr/>
        </p:nvSpPr>
        <p:spPr>
          <a:xfrm>
            <a:off x="4341180" y="4092606"/>
            <a:ext cx="2459115" cy="590978"/>
          </a:xfrm>
          <a:prstGeom prst="ellipse">
            <a:avLst/>
          </a:prstGeom>
          <a:noFill/>
          <a:ln w="57150">
            <a:solidFill>
              <a:srgbClr val="880E1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p:cNvSpPr/>
          <p:nvPr/>
        </p:nvSpPr>
        <p:spPr>
          <a:xfrm>
            <a:off x="3919603" y="851305"/>
            <a:ext cx="4352795" cy="584775"/>
          </a:xfrm>
          <a:prstGeom prst="rect">
            <a:avLst/>
          </a:prstGeom>
        </p:spPr>
        <p:txBody>
          <a:bodyPr wrap="none">
            <a:spAutoFit/>
          </a:bodyPr>
          <a:lstStyle/>
          <a:p>
            <a:r>
              <a:rPr lang="he-IL" sz="3200" b="1" u="sng" dirty="0" smtClean="0"/>
              <a:t>מערכת </a:t>
            </a:r>
            <a:r>
              <a:rPr lang="en-US" sz="3200" b="1" u="sng" dirty="0" smtClean="0"/>
              <a:t>MOST/Bluetooth</a:t>
            </a:r>
            <a:endParaRPr lang="he-IL" sz="3200" b="1" u="sng" dirty="0"/>
          </a:p>
        </p:txBody>
      </p:sp>
      <p:pic>
        <p:nvPicPr>
          <p:cNvPr id="15" name="תמונה 14"/>
          <p:cNvPicPr>
            <a:picLocks noChangeAspect="1"/>
          </p:cNvPicPr>
          <p:nvPr/>
        </p:nvPicPr>
        <p:blipFill>
          <a:blip r:embed="rId4">
            <a:clrChange>
              <a:clrFrom>
                <a:srgbClr val="FFFFFF"/>
              </a:clrFrom>
              <a:clrTo>
                <a:srgbClr val="FFFFFF">
                  <a:alpha val="0"/>
                </a:srgbClr>
              </a:clrTo>
            </a:clrChange>
          </a:blip>
          <a:stretch>
            <a:fillRect/>
          </a:stretch>
        </p:blipFill>
        <p:spPr>
          <a:xfrm>
            <a:off x="499230" y="1500457"/>
            <a:ext cx="11401830" cy="2592149"/>
          </a:xfrm>
          <a:prstGeom prst="rect">
            <a:avLst/>
          </a:prstGeom>
        </p:spPr>
      </p:pic>
    </p:spTree>
    <p:extLst>
      <p:ext uri="{BB962C8B-B14F-4D97-AF65-F5344CB8AC3E}">
        <p14:creationId xmlns:p14="http://schemas.microsoft.com/office/powerpoint/2010/main" val="42278731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pic>
        <p:nvPicPr>
          <p:cNvPr id="3" name="תמונה 2"/>
          <p:cNvPicPr>
            <a:picLocks noChangeAspect="1"/>
          </p:cNvPicPr>
          <p:nvPr/>
        </p:nvPicPr>
        <p:blipFill>
          <a:blip r:embed="rId3">
            <a:clrChange>
              <a:clrFrom>
                <a:srgbClr val="FFFFFF"/>
              </a:clrFrom>
              <a:clrTo>
                <a:srgbClr val="FFFFFF">
                  <a:alpha val="0"/>
                </a:srgbClr>
              </a:clrTo>
            </a:clrChange>
          </a:blip>
          <a:stretch>
            <a:fillRect/>
          </a:stretch>
        </p:blipFill>
        <p:spPr>
          <a:xfrm>
            <a:off x="355600" y="763794"/>
            <a:ext cx="7544848" cy="6012053"/>
          </a:xfrm>
          <a:prstGeom prst="rect">
            <a:avLst/>
          </a:prstGeom>
        </p:spPr>
      </p:pic>
      <p:sp>
        <p:nvSpPr>
          <p:cNvPr id="11" name="מלבן 10"/>
          <p:cNvSpPr/>
          <p:nvPr/>
        </p:nvSpPr>
        <p:spPr>
          <a:xfrm>
            <a:off x="4026825" y="6351973"/>
            <a:ext cx="6312023" cy="506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p:cNvSpPr/>
          <p:nvPr/>
        </p:nvSpPr>
        <p:spPr>
          <a:xfrm>
            <a:off x="7714590" y="829626"/>
            <a:ext cx="3993466" cy="1569660"/>
          </a:xfrm>
          <a:prstGeom prst="rect">
            <a:avLst/>
          </a:prstGeom>
        </p:spPr>
        <p:txBody>
          <a:bodyPr wrap="none">
            <a:spAutoFit/>
          </a:bodyPr>
          <a:lstStyle/>
          <a:p>
            <a:r>
              <a:rPr lang="he-IL" sz="3200" b="1" u="sng" dirty="0" smtClean="0"/>
              <a:t>מפת מערכות תקשורת </a:t>
            </a:r>
          </a:p>
          <a:p>
            <a:r>
              <a:rPr lang="he-IL" sz="3200" b="1" u="sng" dirty="0" smtClean="0"/>
              <a:t>ברכב חדיש.</a:t>
            </a:r>
          </a:p>
          <a:p>
            <a:endParaRPr lang="he-IL" sz="3200" b="1" u="sng" dirty="0"/>
          </a:p>
        </p:txBody>
      </p:sp>
    </p:spTree>
    <p:extLst>
      <p:ext uri="{BB962C8B-B14F-4D97-AF65-F5344CB8AC3E}">
        <p14:creationId xmlns:p14="http://schemas.microsoft.com/office/powerpoint/2010/main" val="17361446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pic>
        <p:nvPicPr>
          <p:cNvPr id="3" name="תמונה 2"/>
          <p:cNvPicPr>
            <a:picLocks noChangeAspect="1"/>
          </p:cNvPicPr>
          <p:nvPr/>
        </p:nvPicPr>
        <p:blipFill>
          <a:blip r:embed="rId3"/>
          <a:stretch>
            <a:fillRect/>
          </a:stretch>
        </p:blipFill>
        <p:spPr>
          <a:xfrm>
            <a:off x="843008" y="3247100"/>
            <a:ext cx="7248525" cy="3524250"/>
          </a:xfrm>
          <a:prstGeom prst="rect">
            <a:avLst/>
          </a:prstGeom>
        </p:spPr>
      </p:pic>
      <p:sp>
        <p:nvSpPr>
          <p:cNvPr id="10" name="מלבן 9"/>
          <p:cNvSpPr/>
          <p:nvPr/>
        </p:nvSpPr>
        <p:spPr>
          <a:xfrm>
            <a:off x="4876800" y="2243335"/>
            <a:ext cx="6096000" cy="1200329"/>
          </a:xfrm>
          <a:prstGeom prst="rect">
            <a:avLst/>
          </a:prstGeom>
        </p:spPr>
        <p:txBody>
          <a:bodyPr>
            <a:spAutoFit/>
          </a:bodyPr>
          <a:lstStyle/>
          <a:p>
            <a:r>
              <a:rPr lang="en-US" dirty="0"/>
              <a:t>CAN bus </a:t>
            </a:r>
            <a:r>
              <a:rPr lang="he-IL" dirty="0"/>
              <a:t>נמצא בשימוש בטכנולוגית האוטומציה למשל, ברשת נרחבת של חלקים מפוזרים במפעל תעשייתי. נעשה כאן שימוש </a:t>
            </a:r>
            <a:r>
              <a:rPr lang="he-IL" dirty="0" smtClean="0"/>
              <a:t>ב</a:t>
            </a:r>
            <a:r>
              <a:rPr lang="he-IL" dirty="0"/>
              <a:t>טופולוגיה ליניארית </a:t>
            </a:r>
            <a:r>
              <a:rPr lang="he-IL" dirty="0" smtClean="0"/>
              <a:t>שבה </a:t>
            </a:r>
            <a:r>
              <a:rPr lang="he-IL" dirty="0"/>
              <a:t>כל צמתים ה</a:t>
            </a:r>
            <a:r>
              <a:rPr lang="en-US" dirty="0"/>
              <a:t>CAN </a:t>
            </a:r>
            <a:r>
              <a:rPr lang="he-IL" dirty="0"/>
              <a:t>מקושרים לקו הראשי באמצעות חיבור קצר בקצה</a:t>
            </a:r>
          </a:p>
        </p:txBody>
      </p:sp>
      <p:sp>
        <p:nvSpPr>
          <p:cNvPr id="11" name="מלבן 10"/>
          <p:cNvSpPr/>
          <p:nvPr/>
        </p:nvSpPr>
        <p:spPr>
          <a:xfrm>
            <a:off x="3470075" y="1352639"/>
            <a:ext cx="8050602" cy="584775"/>
          </a:xfrm>
          <a:prstGeom prst="rect">
            <a:avLst/>
          </a:prstGeom>
        </p:spPr>
        <p:txBody>
          <a:bodyPr wrap="none">
            <a:spAutoFit/>
          </a:bodyPr>
          <a:lstStyle/>
          <a:p>
            <a:r>
              <a:rPr lang="he-IL" sz="3200" b="1" u="sng" dirty="0"/>
              <a:t>טופולוגיה ליניארית </a:t>
            </a:r>
            <a:r>
              <a:rPr lang="he-IL" sz="3200" b="1" u="sng" dirty="0" smtClean="0"/>
              <a:t>– צורת החיבור של הרכיבים </a:t>
            </a:r>
            <a:endParaRPr lang="he-IL" sz="3200" b="1" u="sng" dirty="0"/>
          </a:p>
        </p:txBody>
      </p:sp>
    </p:spTree>
    <p:extLst>
      <p:ext uri="{BB962C8B-B14F-4D97-AF65-F5344CB8AC3E}">
        <p14:creationId xmlns:p14="http://schemas.microsoft.com/office/powerpoint/2010/main" val="1482170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516173" y="856486"/>
            <a:ext cx="4967916" cy="5206964"/>
          </a:xfrm>
        </p:spPr>
        <p:txBody>
          <a:bodyPr>
            <a:normAutofit/>
          </a:bodyPr>
          <a:lstStyle/>
          <a:p>
            <a:pPr algn="r"/>
            <a:r>
              <a:rPr lang="he-IL" sz="1800" dirty="0" smtClean="0"/>
              <a:t>1.</a:t>
            </a:r>
            <a:br>
              <a:rPr lang="he-IL" sz="1800" dirty="0" smtClean="0"/>
            </a:br>
            <a:r>
              <a:rPr lang="he-IL" sz="1800" dirty="0" smtClean="0"/>
              <a:t>2.</a:t>
            </a:r>
            <a:br>
              <a:rPr lang="he-IL" sz="1800" dirty="0" smtClean="0"/>
            </a:br>
            <a:r>
              <a:rPr lang="he-IL" sz="1800" dirty="0" smtClean="0"/>
              <a:t>3.</a:t>
            </a:r>
            <a:endParaRPr lang="he-IL" sz="1800" dirty="0"/>
          </a:p>
        </p:txBody>
      </p:sp>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pic>
        <p:nvPicPr>
          <p:cNvPr id="3" name="תמונה 2"/>
          <p:cNvPicPr>
            <a:picLocks noChangeAspect="1"/>
          </p:cNvPicPr>
          <p:nvPr/>
        </p:nvPicPr>
        <p:blipFill>
          <a:blip r:embed="rId3"/>
          <a:stretch>
            <a:fillRect/>
          </a:stretch>
        </p:blipFill>
        <p:spPr>
          <a:xfrm>
            <a:off x="165101" y="748470"/>
            <a:ext cx="3351072" cy="5708716"/>
          </a:xfrm>
          <a:prstGeom prst="rect">
            <a:avLst/>
          </a:prstGeom>
        </p:spPr>
      </p:pic>
      <p:pic>
        <p:nvPicPr>
          <p:cNvPr id="10" name="תמונה 9"/>
          <p:cNvPicPr>
            <a:picLocks noChangeAspect="1"/>
          </p:cNvPicPr>
          <p:nvPr/>
        </p:nvPicPr>
        <p:blipFill>
          <a:blip r:embed="rId4"/>
          <a:stretch>
            <a:fillRect/>
          </a:stretch>
        </p:blipFill>
        <p:spPr>
          <a:xfrm>
            <a:off x="8484089" y="735744"/>
            <a:ext cx="3580911" cy="5660378"/>
          </a:xfrm>
          <a:prstGeom prst="rect">
            <a:avLst/>
          </a:prstGeom>
        </p:spPr>
      </p:pic>
    </p:spTree>
    <p:extLst>
      <p:ext uri="{BB962C8B-B14F-4D97-AF65-F5344CB8AC3E}">
        <p14:creationId xmlns:p14="http://schemas.microsoft.com/office/powerpoint/2010/main" val="360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492957" y="3222719"/>
            <a:ext cx="10998200" cy="662939"/>
          </a:xfrm>
        </p:spPr>
        <p:txBody>
          <a:bodyPr>
            <a:noAutofit/>
          </a:bodyPr>
          <a:lstStyle/>
          <a:p>
            <a:r>
              <a:rPr lang="he-IL" sz="3200" b="1" u="sng" dirty="0">
                <a:latin typeface="+mn-lt"/>
                <a:ea typeface="+mn-ea"/>
                <a:cs typeface="+mn-cs"/>
              </a:rPr>
              <a:t>חוטי ה</a:t>
            </a:r>
            <a:r>
              <a:rPr lang="en-US" sz="3200" b="1" u="sng" dirty="0">
                <a:latin typeface="+mn-lt"/>
                <a:ea typeface="+mn-ea"/>
                <a:cs typeface="+mn-cs"/>
              </a:rPr>
              <a:t>Bus</a:t>
            </a:r>
            <a:r>
              <a:rPr lang="en-US" sz="2400" dirty="0" smtClean="0"/>
              <a:t/>
            </a:r>
            <a:br>
              <a:rPr lang="en-US" sz="2400" dirty="0" smtClean="0"/>
            </a:br>
            <a:r>
              <a:rPr lang="he-IL" sz="2400" dirty="0" smtClean="0"/>
              <a:t>כל הנתונים מועברים דרך </a:t>
            </a:r>
            <a:r>
              <a:rPr lang="he-IL" sz="2400" dirty="0" err="1" smtClean="0"/>
              <a:t>קוי</a:t>
            </a:r>
            <a:r>
              <a:rPr lang="he-IL" sz="2400" dirty="0" smtClean="0"/>
              <a:t> ה</a:t>
            </a:r>
            <a:r>
              <a:rPr lang="en-US" sz="2400" dirty="0" smtClean="0"/>
              <a:t>bus, </a:t>
            </a:r>
            <a:r>
              <a:rPr lang="he-IL" sz="2400" dirty="0" smtClean="0"/>
              <a:t>יש צורך בשני כבלים לשם כך. </a:t>
            </a:r>
            <a:r>
              <a:rPr lang="he-IL" sz="2400" dirty="0"/>
              <a:t/>
            </a:r>
            <a:br>
              <a:rPr lang="he-IL" sz="2400" dirty="0"/>
            </a:br>
            <a:r>
              <a:rPr lang="he-IL" sz="2400" dirty="0" smtClean="0"/>
              <a:t>למרות שקיימים גם חוטי יחיד ל</a:t>
            </a:r>
            <a:r>
              <a:rPr lang="en-US" sz="2400" dirty="0" smtClean="0"/>
              <a:t>Bus, </a:t>
            </a:r>
            <a:r>
              <a:rPr lang="he-IL" sz="2400" dirty="0" smtClean="0"/>
              <a:t>הם עושים שימוש באדמה המשותפת של הרכב כמו חוט שני. חוט </a:t>
            </a:r>
            <a:r>
              <a:rPr lang="en-US" sz="2400" dirty="0" smtClean="0"/>
              <a:t>bus </a:t>
            </a:r>
            <a:r>
              <a:rPr lang="he-IL" sz="2400" dirty="0" smtClean="0"/>
              <a:t>יחיד מסוג זה הוא בעל קצבי שידור נמוכים מאוד. מסיבה זו, חוטים בודדים משמשים בתת-</a:t>
            </a:r>
            <a:r>
              <a:rPr lang="en-US" sz="2400" dirty="0" smtClean="0"/>
              <a:t>bus </a:t>
            </a:r>
            <a:r>
              <a:rPr lang="he-IL" sz="2400" dirty="0" smtClean="0"/>
              <a:t>עבור יישומי "אי" ברמת היררכיה נמוכה יותר (למשל מיזוג אוויר). </a:t>
            </a:r>
            <a:r>
              <a:rPr lang="en-US" sz="2400" dirty="0" smtClean="0"/>
              <a:t>LIN bus </a:t>
            </a:r>
            <a:r>
              <a:rPr lang="he-IL" sz="2400" dirty="0" smtClean="0"/>
              <a:t>משמש לעתים קרובות כ</a:t>
            </a:r>
            <a:r>
              <a:rPr lang="en-US" sz="2400" dirty="0" smtClean="0"/>
              <a:t>bus </a:t>
            </a:r>
            <a:r>
              <a:rPr lang="he-IL" sz="2400" dirty="0" smtClean="0"/>
              <a:t>חוט יחיד. יצרנים מסוימים (למשל אופל), משתמשים ב</a:t>
            </a:r>
            <a:r>
              <a:rPr lang="en-US" sz="2400" dirty="0" smtClean="0"/>
              <a:t>bus </a:t>
            </a:r>
            <a:r>
              <a:rPr lang="he-IL" sz="2400" dirty="0" smtClean="0"/>
              <a:t>מסוג </a:t>
            </a:r>
            <a:r>
              <a:rPr lang="en-US" sz="2400" dirty="0" smtClean="0"/>
              <a:t>CAN </a:t>
            </a:r>
            <a:r>
              <a:rPr lang="he-IL" sz="2400" dirty="0" smtClean="0"/>
              <a:t>יחיד ,לעומת זאת. אנחנו לא נתייחס ל</a:t>
            </a:r>
            <a:r>
              <a:rPr lang="en-US" sz="2400" dirty="0" smtClean="0"/>
              <a:t>bus </a:t>
            </a:r>
            <a:r>
              <a:rPr lang="he-IL" sz="2400" dirty="0" smtClean="0"/>
              <a:t>חד-כיווני בפירוט רב.</a:t>
            </a:r>
            <a:br>
              <a:rPr lang="he-IL" sz="2400" dirty="0" smtClean="0"/>
            </a:br>
            <a:r>
              <a:rPr lang="he-IL" sz="2400" dirty="0" smtClean="0"/>
              <a:t>זה הרבה יותר נפוץ להשתמש ב</a:t>
            </a:r>
            <a:r>
              <a:rPr lang="en-US" sz="2400" dirty="0" smtClean="0"/>
              <a:t>bus </a:t>
            </a:r>
            <a:r>
              <a:rPr lang="he-IL" sz="2400" dirty="0" smtClean="0"/>
              <a:t>דו חוטי עם שני חוטים כרוכים יחדיו. זה עושה את ה</a:t>
            </a:r>
            <a:r>
              <a:rPr lang="en-US" sz="2400" dirty="0" smtClean="0"/>
              <a:t>bus </a:t>
            </a:r>
            <a:r>
              <a:rPr lang="he-IL" sz="2400" dirty="0" smtClean="0"/>
              <a:t>פחות רגיש להפרעות חשמליות.</a:t>
            </a:r>
            <a:endParaRPr lang="he-IL" sz="2400" dirty="0"/>
          </a:p>
        </p:txBody>
      </p:sp>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sp>
        <p:nvSpPr>
          <p:cNvPr id="3" name="מלבן 2"/>
          <p:cNvSpPr/>
          <p:nvPr/>
        </p:nvSpPr>
        <p:spPr>
          <a:xfrm>
            <a:off x="1618695" y="5380672"/>
            <a:ext cx="6096000" cy="1477328"/>
          </a:xfrm>
          <a:prstGeom prst="rect">
            <a:avLst/>
          </a:prstGeom>
        </p:spPr>
        <p:txBody>
          <a:bodyPr>
            <a:spAutoFit/>
          </a:bodyPr>
          <a:lstStyle/>
          <a:p>
            <a:r>
              <a:rPr lang="he-IL" dirty="0"/>
              <a:t>החוטים נקראים </a:t>
            </a:r>
            <a:r>
              <a:rPr lang="en-US" dirty="0"/>
              <a:t>CAN-H  (</a:t>
            </a:r>
            <a:r>
              <a:rPr lang="he-IL" dirty="0"/>
              <a:t>גבוה) ו- </a:t>
            </a:r>
            <a:r>
              <a:rPr lang="en-US" dirty="0"/>
              <a:t>CAN-L (</a:t>
            </a:r>
            <a:r>
              <a:rPr lang="he-IL" dirty="0"/>
              <a:t>נמוך). מציינים את רמות המתח על קווי ה</a:t>
            </a:r>
            <a:r>
              <a:rPr lang="en-US" dirty="0"/>
              <a:t>bus, </a:t>
            </a:r>
            <a:r>
              <a:rPr lang="he-IL" dirty="0"/>
              <a:t>אין לטעות בין ה"גבוה" ו "נמוך" עבור </a:t>
            </a:r>
            <a:r>
              <a:rPr lang="en-US" dirty="0"/>
              <a:t>CAN </a:t>
            </a:r>
            <a:r>
              <a:rPr lang="he-IL" dirty="0"/>
              <a:t>במהירות גבוהה ו-</a:t>
            </a:r>
            <a:r>
              <a:rPr lang="en-US" dirty="0"/>
              <a:t>CAN </a:t>
            </a:r>
            <a:r>
              <a:rPr lang="he-IL" dirty="0"/>
              <a:t>במהירות נמוכה. למרבה הצער אין סטנדרט צבעים אלה זה משתנה בין יצרן ליצרן. כאשר ה</a:t>
            </a:r>
            <a:r>
              <a:rPr lang="en-US" dirty="0"/>
              <a:t>bus </a:t>
            </a:r>
            <a:r>
              <a:rPr lang="he-IL" dirty="0"/>
              <a:t>אינו פעיל, שתי הקווים שלו נמצאים ברמות מתח שונות.</a:t>
            </a:r>
          </a:p>
        </p:txBody>
      </p:sp>
      <p:pic>
        <p:nvPicPr>
          <p:cNvPr id="10" name="תמונה 9"/>
          <p:cNvPicPr>
            <a:picLocks noChangeAspect="1"/>
          </p:cNvPicPr>
          <p:nvPr/>
        </p:nvPicPr>
        <p:blipFill>
          <a:blip r:embed="rId4"/>
          <a:stretch>
            <a:fillRect/>
          </a:stretch>
        </p:blipFill>
        <p:spPr>
          <a:xfrm>
            <a:off x="7936637" y="3885657"/>
            <a:ext cx="3944113" cy="2899091"/>
          </a:xfrm>
          <a:prstGeom prst="rect">
            <a:avLst/>
          </a:prstGeom>
        </p:spPr>
      </p:pic>
      <p:sp>
        <p:nvSpPr>
          <p:cNvPr id="11" name="מלבן 10"/>
          <p:cNvSpPr/>
          <p:nvPr/>
        </p:nvSpPr>
        <p:spPr>
          <a:xfrm>
            <a:off x="8103813" y="3885658"/>
            <a:ext cx="2396971" cy="1200329"/>
          </a:xfrm>
          <a:prstGeom prst="rect">
            <a:avLst/>
          </a:prstGeom>
        </p:spPr>
        <p:txBody>
          <a:bodyPr wrap="square">
            <a:spAutoFit/>
          </a:bodyPr>
          <a:lstStyle/>
          <a:p>
            <a:r>
              <a:rPr lang="he-IL" dirty="0"/>
              <a:t>סיבוב החוטים יחדיו מפחית את הרגישות להפרעות חשמליות מבחוץ.</a:t>
            </a:r>
          </a:p>
        </p:txBody>
      </p:sp>
    </p:spTree>
    <p:extLst>
      <p:ext uri="{BB962C8B-B14F-4D97-AF65-F5344CB8AC3E}">
        <p14:creationId xmlns:p14="http://schemas.microsoft.com/office/powerpoint/2010/main" val="6789069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326602" y="4421205"/>
            <a:ext cx="6279963" cy="2281436"/>
          </a:xfrm>
        </p:spPr>
        <p:txBody>
          <a:bodyPr>
            <a:noAutofit/>
          </a:bodyPr>
          <a:lstStyle/>
          <a:p>
            <a:r>
              <a:rPr lang="en-US" sz="1800" dirty="0"/>
              <a:t/>
            </a:r>
            <a:br>
              <a:rPr lang="en-US" sz="1800" dirty="0"/>
            </a:br>
            <a:r>
              <a:rPr lang="he-IL" sz="1800" dirty="0"/>
              <a:t/>
            </a:r>
            <a:br>
              <a:rPr lang="he-IL" sz="1800" dirty="0"/>
            </a:br>
            <a:r>
              <a:rPr lang="he-IL" sz="1800" b="1" dirty="0"/>
              <a:t>שני סיומות (נדרש עבור </a:t>
            </a:r>
            <a:r>
              <a:rPr lang="en-US" sz="1800" b="1" dirty="0"/>
              <a:t>CAN </a:t>
            </a:r>
            <a:r>
              <a:rPr lang="he-IL" sz="1800" b="1" dirty="0"/>
              <a:t>במהירות גבוהה)</a:t>
            </a:r>
            <a:r>
              <a:rPr lang="he-IL" sz="1800" dirty="0"/>
              <a:t/>
            </a:r>
            <a:br>
              <a:rPr lang="he-IL" sz="1800" dirty="0"/>
            </a:br>
            <a:r>
              <a:rPr lang="he-IL" sz="1800" dirty="0"/>
              <a:t>כל קצה של </a:t>
            </a:r>
            <a:r>
              <a:rPr lang="en-US" sz="1800" dirty="0"/>
              <a:t>CAN bus </a:t>
            </a:r>
            <a:r>
              <a:rPr lang="he-IL" sz="1800" dirty="0"/>
              <a:t>במהירות גבוהה חייב להסתיים עם נגד 120 </a:t>
            </a:r>
            <a:r>
              <a:rPr lang="he-IL" sz="1800" dirty="0" err="1"/>
              <a:t>אוהם</a:t>
            </a:r>
            <a:r>
              <a:rPr lang="he-IL" sz="1800" dirty="0"/>
              <a:t>. הנגדים מבטיחים אותות "נקיים" במיוחד בקצבי שידור גבוהים. בכלי רכב מנועים, נגדים אלה יכולים להיות משולבים גם ביחידות הבקרה הפרטניות. </a:t>
            </a:r>
            <a:r>
              <a:rPr lang="en-US" sz="1800" dirty="0"/>
              <a:t>CAN bus </a:t>
            </a:r>
            <a:r>
              <a:rPr lang="he-IL" sz="1800" dirty="0"/>
              <a:t>במהירות נמוכה לא צריך בעל סיומת כזו. </a:t>
            </a:r>
            <a:r>
              <a:rPr lang="he-IL" sz="1800" dirty="0" smtClean="0"/>
              <a:t/>
            </a:r>
            <a:br>
              <a:rPr lang="he-IL" sz="1800" dirty="0" smtClean="0"/>
            </a:br>
            <a:r>
              <a:rPr lang="he-IL" sz="1800" dirty="0"/>
              <a:t/>
            </a:r>
            <a:br>
              <a:rPr lang="he-IL" sz="1800" dirty="0"/>
            </a:br>
            <a:r>
              <a:rPr lang="he-IL" sz="1800" b="1" dirty="0"/>
              <a:t>לפחות שתי צומתי </a:t>
            </a:r>
            <a:r>
              <a:rPr lang="en-US" sz="1800" b="1" dirty="0"/>
              <a:t>CAN</a:t>
            </a:r>
            <a:r>
              <a:rPr lang="en-US" sz="1800" dirty="0"/>
              <a:t/>
            </a:r>
            <a:br>
              <a:rPr lang="en-US" sz="1800" dirty="0"/>
            </a:br>
            <a:r>
              <a:rPr lang="he-IL" sz="1800" dirty="0"/>
              <a:t>כל צומת מכילה לפחות את הרכיבים הבאים: </a:t>
            </a:r>
            <a:r>
              <a:rPr lang="he-IL" sz="1800" dirty="0" smtClean="0"/>
              <a:t/>
            </a:r>
            <a:br>
              <a:rPr lang="he-IL" sz="1800" dirty="0" smtClean="0"/>
            </a:br>
            <a:r>
              <a:rPr lang="he-IL" sz="1800" dirty="0"/>
              <a:t/>
            </a:r>
            <a:br>
              <a:rPr lang="he-IL" sz="1800" dirty="0"/>
            </a:br>
            <a:r>
              <a:rPr lang="he-IL" sz="1800" b="1" dirty="0"/>
              <a:t>מקלט משדר (מקמ"ש)</a:t>
            </a:r>
            <a:r>
              <a:rPr lang="he-IL" sz="1800" dirty="0"/>
              <a:t/>
            </a:r>
            <a:br>
              <a:rPr lang="he-IL" sz="1800" dirty="0"/>
            </a:br>
            <a:r>
              <a:rPr lang="he-IL" sz="1800" dirty="0" err="1"/>
              <a:t>המקמ"ש</a:t>
            </a:r>
            <a:r>
              <a:rPr lang="he-IL" sz="1800" dirty="0"/>
              <a:t> מחובר ישירות לקווי ה</a:t>
            </a:r>
            <a:r>
              <a:rPr lang="en-US" sz="1800" dirty="0"/>
              <a:t>bus </a:t>
            </a:r>
            <a:r>
              <a:rPr lang="he-IL" sz="1800" dirty="0"/>
              <a:t>והוא אחראי על כל התקשורת. לדוגמה, הוא מגביר אותות קלט ופלט ומגן על הרכיבים המחוברים ממתח עודף.</a:t>
            </a:r>
            <a:br>
              <a:rPr lang="he-IL" sz="1800" dirty="0"/>
            </a:br>
            <a:r>
              <a:rPr lang="he-IL" sz="1800" dirty="0" smtClean="0"/>
              <a:t/>
            </a:r>
            <a:br>
              <a:rPr lang="he-IL" sz="1800" dirty="0" smtClean="0"/>
            </a:br>
            <a:r>
              <a:rPr lang="he-IL" sz="1800" b="1" dirty="0" smtClean="0"/>
              <a:t>בקר </a:t>
            </a:r>
            <a:r>
              <a:rPr lang="en-US" sz="1800" b="1" dirty="0" smtClean="0"/>
              <a:t>CAN</a:t>
            </a:r>
            <a:r>
              <a:rPr lang="en-US" sz="1800" dirty="0"/>
              <a:t/>
            </a:r>
            <a:br>
              <a:rPr lang="en-US" sz="1800" dirty="0"/>
            </a:br>
            <a:r>
              <a:rPr lang="he-IL" sz="1800" dirty="0"/>
              <a:t>בקר </a:t>
            </a:r>
            <a:r>
              <a:rPr lang="en-US" sz="1800" dirty="0"/>
              <a:t>CAN </a:t>
            </a:r>
            <a:r>
              <a:rPr lang="he-IL" sz="1800" dirty="0"/>
              <a:t>מבטיח כי חוקי התקשורת עבור ה</a:t>
            </a:r>
            <a:r>
              <a:rPr lang="en-US" sz="1800" dirty="0"/>
              <a:t>Bus </a:t>
            </a:r>
            <a:r>
              <a:rPr lang="he-IL" sz="1800" dirty="0"/>
              <a:t>מתקיימים. הוא שולט בגישה ל</a:t>
            </a:r>
            <a:r>
              <a:rPr lang="en-US" sz="1800" dirty="0"/>
              <a:t>bus, </a:t>
            </a:r>
            <a:r>
              <a:rPr lang="he-IL" sz="1800" dirty="0"/>
              <a:t>מזהה שגיאות ומסנן אותות נכנסים. </a:t>
            </a:r>
            <a:br>
              <a:rPr lang="he-IL" sz="1800" dirty="0"/>
            </a:br>
            <a:r>
              <a:rPr lang="he-IL" sz="1800" dirty="0" smtClean="0"/>
              <a:t/>
            </a:r>
            <a:br>
              <a:rPr lang="he-IL" sz="1800" dirty="0" smtClean="0"/>
            </a:br>
            <a:r>
              <a:rPr lang="he-IL" sz="1800" b="1" dirty="0" smtClean="0"/>
              <a:t>מיקרו-בקר</a:t>
            </a:r>
            <a:r>
              <a:rPr lang="he-IL" sz="1800" dirty="0"/>
              <a:t/>
            </a:r>
            <a:br>
              <a:rPr lang="he-IL" sz="1800" dirty="0"/>
            </a:br>
            <a:r>
              <a:rPr lang="he-IL" sz="1800" dirty="0"/>
              <a:t>המיקרו-בקר מבצע אומדן להודעות שהתקבלו מבקר ה</a:t>
            </a:r>
            <a:r>
              <a:rPr lang="en-US" sz="1800" dirty="0"/>
              <a:t>CAN. </a:t>
            </a:r>
            <a:r>
              <a:rPr lang="he-IL" sz="1800" dirty="0"/>
              <a:t>הוא שולט ביישומים על ידי סקירת החיישנים בהתאמה והפעלת </a:t>
            </a:r>
            <a:r>
              <a:rPr lang="he-IL" sz="1800" dirty="0" smtClean="0"/>
              <a:t>אמצי פלט המתאימים</a:t>
            </a:r>
            <a:r>
              <a:rPr lang="he-IL" sz="1800" dirty="0"/>
              <a:t>. יישום מסוג זה כולל בדרך כלל יחידת בקרה אחת (למשל עבור מיזוג אוויר) המחוברת לחיישנים </a:t>
            </a:r>
            <a:r>
              <a:rPr lang="he-IL" sz="1800" dirty="0" smtClean="0"/>
              <a:t>ולאמצעי הפלט.</a:t>
            </a:r>
            <a:endParaRPr lang="he-IL" sz="1800" dirty="0"/>
          </a:p>
        </p:txBody>
      </p:sp>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pic>
        <p:nvPicPr>
          <p:cNvPr id="3" name="תמונה 2"/>
          <p:cNvPicPr>
            <a:picLocks noChangeAspect="1"/>
          </p:cNvPicPr>
          <p:nvPr/>
        </p:nvPicPr>
        <p:blipFill>
          <a:blip r:embed="rId3"/>
          <a:stretch>
            <a:fillRect/>
          </a:stretch>
        </p:blipFill>
        <p:spPr>
          <a:xfrm>
            <a:off x="0" y="2430071"/>
            <a:ext cx="5246538" cy="4427929"/>
          </a:xfrm>
          <a:prstGeom prst="rect">
            <a:avLst/>
          </a:prstGeom>
        </p:spPr>
      </p:pic>
    </p:spTree>
    <p:extLst>
      <p:ext uri="{BB962C8B-B14F-4D97-AF65-F5344CB8AC3E}">
        <p14:creationId xmlns:p14="http://schemas.microsoft.com/office/powerpoint/2010/main" val="273381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77042" y="1793414"/>
            <a:ext cx="10998200" cy="662939"/>
          </a:xfrm>
        </p:spPr>
        <p:txBody>
          <a:bodyPr>
            <a:normAutofit fontScale="90000"/>
          </a:bodyPr>
          <a:lstStyle/>
          <a:p>
            <a:r>
              <a:rPr lang="he-IL" sz="3600" b="1" u="sng" dirty="0" smtClean="0">
                <a:latin typeface="+mn-lt"/>
                <a:ea typeface="+mn-ea"/>
                <a:cs typeface="+mn-cs"/>
              </a:rPr>
              <a:t>רכיבים </a:t>
            </a:r>
            <a:r>
              <a:rPr lang="he-IL" sz="3600" b="1" u="sng" dirty="0" err="1">
                <a:latin typeface="+mn-lt"/>
                <a:ea typeface="+mn-ea"/>
                <a:cs typeface="+mn-cs"/>
              </a:rPr>
              <a:t>אמיתיים</a:t>
            </a:r>
            <a:r>
              <a:rPr lang="he-IL" sz="3600" b="1" u="sng" dirty="0">
                <a:latin typeface="+mn-lt"/>
                <a:ea typeface="+mn-ea"/>
                <a:cs typeface="+mn-cs"/>
              </a:rPr>
              <a:t> ע</a:t>
            </a:r>
            <a:r>
              <a:rPr lang="he-IL" sz="3600" b="1" u="sng" dirty="0" smtClean="0">
                <a:latin typeface="+mn-lt"/>
                <a:ea typeface="+mn-ea"/>
                <a:cs typeface="+mn-cs"/>
              </a:rPr>
              <a:t>ל כרטיסי </a:t>
            </a:r>
            <a:r>
              <a:rPr lang="en-US" sz="4000" dirty="0" err="1" smtClean="0"/>
              <a:t>UniTrain</a:t>
            </a:r>
            <a:r>
              <a:rPr lang="en-US" sz="4000" dirty="0"/>
              <a:t/>
            </a:r>
            <a:br>
              <a:rPr lang="en-US" sz="4000" dirty="0"/>
            </a:br>
            <a:r>
              <a:rPr lang="he-IL" sz="4000" dirty="0"/>
              <a:t>כיוון שבמערכת ה</a:t>
            </a:r>
            <a:r>
              <a:rPr lang="en-US" sz="4000" dirty="0" err="1"/>
              <a:t>Unitrain</a:t>
            </a:r>
            <a:r>
              <a:rPr lang="en-US" sz="4000" dirty="0"/>
              <a:t> </a:t>
            </a:r>
            <a:r>
              <a:rPr lang="he-IL" sz="4000" dirty="0"/>
              <a:t>יש </a:t>
            </a:r>
            <a:r>
              <a:rPr lang="en-US" sz="4000" dirty="0"/>
              <a:t>CAN bus </a:t>
            </a:r>
            <a:r>
              <a:rPr lang="he-IL" sz="4000" dirty="0" err="1"/>
              <a:t>אמיתי</a:t>
            </a:r>
            <a:r>
              <a:rPr lang="he-IL" sz="4000" dirty="0"/>
              <a:t>, כל רכיביו משוכפלים על </a:t>
            </a:r>
            <a:r>
              <a:rPr lang="he-IL" sz="4000" dirty="0" err="1"/>
              <a:t>הכרטסים</a:t>
            </a:r>
            <a:r>
              <a:rPr lang="he-IL" sz="4000" dirty="0"/>
              <a:t>:</a:t>
            </a:r>
          </a:p>
        </p:txBody>
      </p:sp>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pic>
        <p:nvPicPr>
          <p:cNvPr id="3" name="תמונה 2"/>
          <p:cNvPicPr>
            <a:picLocks noChangeAspect="1"/>
          </p:cNvPicPr>
          <p:nvPr/>
        </p:nvPicPr>
        <p:blipFill>
          <a:blip r:embed="rId3"/>
          <a:stretch>
            <a:fillRect/>
          </a:stretch>
        </p:blipFill>
        <p:spPr>
          <a:xfrm>
            <a:off x="2975729" y="2368303"/>
            <a:ext cx="6600825" cy="4305300"/>
          </a:xfrm>
          <a:prstGeom prst="rect">
            <a:avLst/>
          </a:prstGeom>
        </p:spPr>
      </p:pic>
    </p:spTree>
    <p:extLst>
      <p:ext uri="{BB962C8B-B14F-4D97-AF65-F5344CB8AC3E}">
        <p14:creationId xmlns:p14="http://schemas.microsoft.com/office/powerpoint/2010/main" val="59480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57060" y="1699969"/>
            <a:ext cx="10998200" cy="662939"/>
          </a:xfrm>
        </p:spPr>
        <p:txBody>
          <a:bodyPr>
            <a:normAutofit fontScale="90000"/>
          </a:bodyPr>
          <a:lstStyle/>
          <a:p>
            <a:r>
              <a:rPr lang="en-US" sz="3600" b="1" u="sng" dirty="0" smtClean="0">
                <a:latin typeface="+mn-lt"/>
                <a:ea typeface="+mn-ea"/>
                <a:cs typeface="+mn-cs"/>
              </a:rPr>
              <a:t> CAN </a:t>
            </a:r>
            <a:r>
              <a:rPr lang="he-IL" sz="3600" b="1" u="sng" dirty="0">
                <a:latin typeface="+mn-lt"/>
                <a:ea typeface="+mn-ea"/>
                <a:cs typeface="+mn-cs"/>
              </a:rPr>
              <a:t>מהירות-נמוכה</a:t>
            </a:r>
            <a:r>
              <a:rPr lang="en-US" sz="3600" b="1" u="sng" dirty="0">
                <a:latin typeface="+mn-lt"/>
                <a:ea typeface="+mn-ea"/>
                <a:cs typeface="+mn-cs"/>
              </a:rPr>
              <a:t/>
            </a:r>
            <a:br>
              <a:rPr lang="en-US" sz="3600" b="1" u="sng" dirty="0">
                <a:latin typeface="+mn-lt"/>
                <a:ea typeface="+mn-ea"/>
                <a:cs typeface="+mn-cs"/>
              </a:rPr>
            </a:br>
            <a:r>
              <a:rPr lang="he-IL" sz="3600" b="1" u="sng" dirty="0">
                <a:latin typeface="+mn-lt"/>
                <a:ea typeface="+mn-ea"/>
                <a:cs typeface="+mn-cs"/>
              </a:rPr>
              <a:t>לוגיקה </a:t>
            </a:r>
            <a:r>
              <a:rPr lang="he-IL" sz="3600" b="1" u="sng" dirty="0">
                <a:latin typeface="+mn-lt"/>
                <a:ea typeface="+mn-ea"/>
                <a:cs typeface="+mn-cs"/>
              </a:rPr>
              <a:t>שלילית</a:t>
            </a:r>
            <a:r>
              <a:rPr lang="en-US" sz="3600" dirty="0" smtClean="0"/>
              <a:t/>
            </a:r>
            <a:br>
              <a:rPr lang="en-US" sz="3600" dirty="0" smtClean="0"/>
            </a:br>
            <a:endParaRPr lang="he-IL" sz="4000" dirty="0"/>
          </a:p>
        </p:txBody>
      </p:sp>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graphicFrame>
        <p:nvGraphicFramePr>
          <p:cNvPr id="3" name="טבלה 2"/>
          <p:cNvGraphicFramePr>
            <a:graphicFrameLocks noGrp="1"/>
          </p:cNvGraphicFramePr>
          <p:nvPr>
            <p:extLst>
              <p:ext uri="{D42A27DB-BD31-4B8C-83A1-F6EECF244321}">
                <p14:modId xmlns:p14="http://schemas.microsoft.com/office/powerpoint/2010/main" val="851625791"/>
              </p:ext>
            </p:extLst>
          </p:nvPr>
        </p:nvGraphicFramePr>
        <p:xfrm>
          <a:off x="3879273" y="3325424"/>
          <a:ext cx="3493654" cy="320040"/>
        </p:xfrm>
        <a:graphic>
          <a:graphicData uri="http://schemas.openxmlformats.org/drawingml/2006/table">
            <a:tbl>
              <a:tblPr/>
              <a:tblGrid>
                <a:gridCol w="3493654"/>
              </a:tblGrid>
              <a:tr h="0">
                <a:tc>
                  <a:txBody>
                    <a:bodyPr/>
                    <a:lstStyle/>
                    <a:p>
                      <a:pPr algn="ctr"/>
                      <a:endParaRPr lang="he-IL" dirty="0"/>
                    </a:p>
                  </a:txBody>
                  <a:tcPr marL="22860" marR="22860" marT="22860" marB="22860" anchor="ctr">
                    <a:lnL>
                      <a:noFill/>
                    </a:lnL>
                    <a:lnR>
                      <a:noFill/>
                    </a:lnR>
                    <a:lnT>
                      <a:noFill/>
                    </a:lnT>
                    <a:lnB>
                      <a:noFill/>
                    </a:lnB>
                  </a:tcPr>
                </a:tc>
              </a:tr>
            </a:tbl>
          </a:graphicData>
        </a:graphic>
      </p:graphicFrame>
      <p:sp>
        <p:nvSpPr>
          <p:cNvPr id="11" name="מלבן 10"/>
          <p:cNvSpPr/>
          <p:nvPr/>
        </p:nvSpPr>
        <p:spPr>
          <a:xfrm>
            <a:off x="480010" y="2804931"/>
            <a:ext cx="4615772" cy="646331"/>
          </a:xfrm>
          <a:prstGeom prst="rect">
            <a:avLst/>
          </a:prstGeom>
        </p:spPr>
        <p:txBody>
          <a:bodyPr wrap="square">
            <a:spAutoFit/>
          </a:bodyPr>
          <a:lstStyle/>
          <a:p>
            <a:pPr algn="ctr"/>
            <a:r>
              <a:rPr lang="he-IL" dirty="0"/>
              <a:t>מצב ביט "0": דומיננטי </a:t>
            </a:r>
            <a:br>
              <a:rPr lang="he-IL" dirty="0"/>
            </a:br>
            <a:r>
              <a:rPr lang="he-IL" dirty="0"/>
              <a:t>מצב ביט "1": רצסיבי</a:t>
            </a:r>
            <a:endParaRPr lang="he-IL" dirty="0"/>
          </a:p>
        </p:txBody>
      </p:sp>
      <p:sp>
        <p:nvSpPr>
          <p:cNvPr id="12" name="מלבן 11"/>
          <p:cNvSpPr/>
          <p:nvPr/>
        </p:nvSpPr>
        <p:spPr>
          <a:xfrm>
            <a:off x="5794742" y="1780583"/>
            <a:ext cx="6096000" cy="4801314"/>
          </a:xfrm>
          <a:prstGeom prst="rect">
            <a:avLst/>
          </a:prstGeom>
        </p:spPr>
        <p:txBody>
          <a:bodyPr>
            <a:spAutoFit/>
          </a:bodyPr>
          <a:lstStyle/>
          <a:p>
            <a:pPr lvl="0" algn="r" eaLnBrk="0" fontAlgn="base" hangingPunct="0">
              <a:spcBef>
                <a:spcPct val="0"/>
              </a:spcBef>
              <a:spcAft>
                <a:spcPct val="0"/>
              </a:spcAft>
            </a:pPr>
            <a:r>
              <a:rPr lang="he-IL" altLang="he-IL" dirty="0">
                <a:latin typeface="Arial" panose="020B0604020202020204" pitchFamily="34" charset="0"/>
              </a:rPr>
              <a:t>בניסוי האחרון, מדדנו את רמות המתח הישיר בשני קווי </a:t>
            </a:r>
            <a:r>
              <a:rPr lang="he-IL" altLang="he-IL" dirty="0" err="1">
                <a:latin typeface="Arial" panose="020B0604020202020204" pitchFamily="34" charset="0"/>
              </a:rPr>
              <a:t>הbus</a:t>
            </a:r>
            <a:r>
              <a:rPr lang="he-IL" altLang="he-IL" dirty="0">
                <a:latin typeface="Arial" panose="020B0604020202020204" pitchFamily="34" charset="0"/>
              </a:rPr>
              <a:t>. רמות אלה תואמות את "1", המצב השורר כאשר אין הודעות מועברות </a:t>
            </a:r>
            <a:r>
              <a:rPr lang="he-IL" altLang="he-IL" dirty="0" err="1">
                <a:latin typeface="Arial" panose="020B0604020202020204" pitchFamily="34" charset="0"/>
              </a:rPr>
              <a:t>בbus</a:t>
            </a:r>
            <a:r>
              <a:rPr lang="he-IL" altLang="he-IL" dirty="0">
                <a:latin typeface="Arial" panose="020B0604020202020204" pitchFamily="34" charset="0"/>
              </a:rPr>
              <a:t>. כל הודעה מורכבת מרצף של "0" (אפסים). הודעת CAN תמיד מתחילה עם "0" כדי שהיחידות המחוברות ומקושרות יכירו את תחילת השידור. "0" זה נשלח על ידי יחידת בקרה אחת, בעוד כל השאר נשארים ב "1". למרות רמות שונות שקיימות כעת על קווי </a:t>
            </a:r>
            <a:r>
              <a:rPr lang="he-IL" altLang="he-IL" dirty="0" err="1">
                <a:latin typeface="Arial" panose="020B0604020202020204" pitchFamily="34" charset="0"/>
              </a:rPr>
              <a:t>הbus</a:t>
            </a:r>
            <a:r>
              <a:rPr lang="he-IL" altLang="he-IL" dirty="0">
                <a:latin typeface="Arial" panose="020B0604020202020204" pitchFamily="34" charset="0"/>
              </a:rPr>
              <a:t> ,ל-"0" תמיד יש עדיפות, </a:t>
            </a:r>
            <a:endParaRPr lang="he-IL" altLang="he-IL" dirty="0" smtClean="0">
              <a:latin typeface="Arial" panose="020B0604020202020204" pitchFamily="34" charset="0"/>
            </a:endParaRPr>
          </a:p>
          <a:p>
            <a:pPr lvl="0" algn="r" eaLnBrk="0" fontAlgn="base" hangingPunct="0">
              <a:spcBef>
                <a:spcPct val="0"/>
              </a:spcBef>
              <a:spcAft>
                <a:spcPct val="0"/>
              </a:spcAft>
            </a:pPr>
            <a:endParaRPr lang="he-IL" altLang="he-IL" dirty="0">
              <a:latin typeface="Arial" panose="020B0604020202020204" pitchFamily="34" charset="0"/>
            </a:endParaRPr>
          </a:p>
          <a:p>
            <a:pPr lvl="0" algn="r" eaLnBrk="0" fontAlgn="base" hangingPunct="0">
              <a:spcBef>
                <a:spcPct val="0"/>
              </a:spcBef>
              <a:spcAft>
                <a:spcPct val="0"/>
              </a:spcAft>
            </a:pPr>
            <a:r>
              <a:rPr lang="he-IL" altLang="he-IL" dirty="0">
                <a:latin typeface="Arial" panose="020B0604020202020204" pitchFamily="34" charset="0"/>
              </a:rPr>
              <a:t> כיוון של-"0" יש קדימות על "1" כאן, "0" נקרא דומיננטי ו "1" נקרא רצסיבי. התנהגות זו נקראת </a:t>
            </a:r>
            <a:r>
              <a:rPr lang="he-IL" altLang="he-IL" b="1" dirty="0">
                <a:latin typeface="Arial" panose="020B0604020202020204" pitchFamily="34" charset="0"/>
              </a:rPr>
              <a:t>"לוגיקה שלילית</a:t>
            </a:r>
            <a:r>
              <a:rPr lang="he-IL" altLang="he-IL" b="1" dirty="0" smtClean="0">
                <a:latin typeface="Arial" panose="020B0604020202020204" pitchFamily="34" charset="0"/>
              </a:rPr>
              <a:t>"</a:t>
            </a:r>
            <a:r>
              <a:rPr lang="he-IL" altLang="he-IL" dirty="0" smtClean="0">
                <a:latin typeface="Arial" panose="020B0604020202020204" pitchFamily="34" charset="0"/>
              </a:rPr>
              <a:t>.</a:t>
            </a:r>
          </a:p>
          <a:p>
            <a:pPr lvl="0" algn="r" eaLnBrk="0" fontAlgn="base" hangingPunct="0">
              <a:spcBef>
                <a:spcPct val="0"/>
              </a:spcBef>
              <a:spcAft>
                <a:spcPct val="0"/>
              </a:spcAft>
            </a:pPr>
            <a:endParaRPr lang="he-IL" altLang="he-IL" dirty="0">
              <a:latin typeface="Arial" panose="020B0604020202020204" pitchFamily="34" charset="0"/>
            </a:endParaRPr>
          </a:p>
          <a:p>
            <a:pPr lvl="0" algn="r" eaLnBrk="0" fontAlgn="base" hangingPunct="0">
              <a:spcBef>
                <a:spcPct val="0"/>
              </a:spcBef>
              <a:spcAft>
                <a:spcPct val="0"/>
              </a:spcAft>
            </a:pPr>
            <a:r>
              <a:rPr lang="he-IL" altLang="he-IL" dirty="0">
                <a:latin typeface="Arial" panose="020B0604020202020204" pitchFamily="34" charset="0"/>
              </a:rPr>
              <a:t>כיוון שלעיתים קרובות כאשר מדברים על "0" או "1" זה מוביל לאי הבנה, ההתייחסות </a:t>
            </a:r>
            <a:r>
              <a:rPr lang="he-IL" altLang="he-IL" dirty="0" err="1">
                <a:latin typeface="Arial" panose="020B0604020202020204" pitchFamily="34" charset="0"/>
              </a:rPr>
              <a:t>נעשת</a:t>
            </a:r>
            <a:r>
              <a:rPr lang="he-IL" altLang="he-IL" dirty="0">
                <a:latin typeface="Arial" panose="020B0604020202020204" pitchFamily="34" charset="0"/>
              </a:rPr>
              <a:t>  בדרך כלל נעשה על פי ביטים </a:t>
            </a:r>
            <a:r>
              <a:rPr lang="he-IL" altLang="he-IL" b="1" dirty="0">
                <a:latin typeface="Arial" panose="020B0604020202020204" pitchFamily="34" charset="0"/>
              </a:rPr>
              <a:t>"דומיננטיים"</a:t>
            </a:r>
            <a:r>
              <a:rPr lang="he-IL" altLang="he-IL" dirty="0">
                <a:latin typeface="Arial" panose="020B0604020202020204" pitchFamily="34" charset="0"/>
              </a:rPr>
              <a:t> ו </a:t>
            </a:r>
            <a:r>
              <a:rPr lang="he-IL" altLang="he-IL" b="1" dirty="0">
                <a:latin typeface="Arial" panose="020B0604020202020204" pitchFamily="34" charset="0"/>
              </a:rPr>
              <a:t>"רצסיביים"</a:t>
            </a:r>
            <a:r>
              <a:rPr lang="he-IL" altLang="he-IL" dirty="0">
                <a:latin typeface="Arial" panose="020B0604020202020204" pitchFamily="34" charset="0"/>
              </a:rPr>
              <a:t> כאשר מדובר </a:t>
            </a:r>
            <a:r>
              <a:rPr lang="he-IL" altLang="he-IL" dirty="0" err="1">
                <a:latin typeface="Arial" panose="020B0604020202020204" pitchFamily="34" charset="0"/>
              </a:rPr>
              <a:t>בCAN</a:t>
            </a:r>
            <a:r>
              <a:rPr lang="he-IL" altLang="he-IL" dirty="0">
                <a:latin typeface="Arial" panose="020B0604020202020204" pitchFamily="34" charset="0"/>
              </a:rPr>
              <a:t> </a:t>
            </a:r>
            <a:r>
              <a:rPr lang="he-IL" altLang="he-IL" dirty="0" err="1">
                <a:latin typeface="Arial" panose="020B0604020202020204" pitchFamily="34" charset="0"/>
              </a:rPr>
              <a:t>bus</a:t>
            </a:r>
            <a:r>
              <a:rPr lang="he-IL" altLang="he-IL" dirty="0" smtClean="0">
                <a:latin typeface="Arial" panose="020B0604020202020204" pitchFamily="34" charset="0"/>
              </a:rPr>
              <a:t>.</a:t>
            </a:r>
          </a:p>
          <a:p>
            <a:pPr lvl="0" algn="r" eaLnBrk="0" fontAlgn="base" hangingPunct="0">
              <a:spcBef>
                <a:spcPct val="0"/>
              </a:spcBef>
              <a:spcAft>
                <a:spcPct val="0"/>
              </a:spcAft>
            </a:pPr>
            <a:endParaRPr lang="he-IL" altLang="he-IL" dirty="0">
              <a:latin typeface="Arial" panose="020B0604020202020204" pitchFamily="34" charset="0"/>
            </a:endParaRPr>
          </a:p>
          <a:p>
            <a:pPr lvl="0" algn="r" eaLnBrk="0" fontAlgn="base" hangingPunct="0">
              <a:spcBef>
                <a:spcPct val="0"/>
              </a:spcBef>
              <a:spcAft>
                <a:spcPct val="0"/>
              </a:spcAft>
            </a:pPr>
            <a:r>
              <a:rPr lang="he-IL" altLang="he-IL" dirty="0">
                <a:latin typeface="Arial" panose="020B0604020202020204" pitchFamily="34" charset="0"/>
              </a:rPr>
              <a:t>ביטים בודדים מיוצגים באמצעות שתי רמות מתח על כל קו של CAN </a:t>
            </a:r>
            <a:r>
              <a:rPr lang="he-IL" altLang="he-IL" dirty="0" err="1">
                <a:latin typeface="Arial" panose="020B0604020202020204" pitchFamily="34" charset="0"/>
              </a:rPr>
              <a:t>bus</a:t>
            </a:r>
            <a:r>
              <a:rPr lang="he-IL" altLang="he-IL" dirty="0">
                <a:latin typeface="Arial" panose="020B0604020202020204" pitchFamily="34" charset="0"/>
              </a:rPr>
              <a:t> שני-חוטים.</a:t>
            </a:r>
            <a:endParaRPr lang="he-IL" altLang="he-IL" sz="4800" dirty="0">
              <a:latin typeface="Arial" panose="020B0604020202020204" pitchFamily="34" charset="0"/>
            </a:endParaRPr>
          </a:p>
        </p:txBody>
      </p:sp>
      <p:pic>
        <p:nvPicPr>
          <p:cNvPr id="13" name="תמונה 12"/>
          <p:cNvPicPr>
            <a:picLocks noChangeAspect="1"/>
          </p:cNvPicPr>
          <p:nvPr/>
        </p:nvPicPr>
        <p:blipFill rotWithShape="1">
          <a:blip r:embed="rId3">
            <a:clrChange>
              <a:clrFrom>
                <a:srgbClr val="FFFFFF"/>
              </a:clrFrom>
              <a:clrTo>
                <a:srgbClr val="FFFFFF">
                  <a:alpha val="0"/>
                </a:srgbClr>
              </a:clrTo>
            </a:clrChange>
          </a:blip>
          <a:srcRect r="1766"/>
          <a:stretch/>
        </p:blipFill>
        <p:spPr>
          <a:xfrm>
            <a:off x="397410" y="4359406"/>
            <a:ext cx="5630350" cy="2408360"/>
          </a:xfrm>
          <a:prstGeom prst="rect">
            <a:avLst/>
          </a:prstGeom>
        </p:spPr>
      </p:pic>
    </p:spTree>
    <p:extLst>
      <p:ext uri="{BB962C8B-B14F-4D97-AF65-F5344CB8AC3E}">
        <p14:creationId xmlns:p14="http://schemas.microsoft.com/office/powerpoint/2010/main" val="399115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sp>
        <p:nvSpPr>
          <p:cNvPr id="11" name="מלבן 10"/>
          <p:cNvSpPr/>
          <p:nvPr/>
        </p:nvSpPr>
        <p:spPr>
          <a:xfrm>
            <a:off x="5862220" y="1711129"/>
            <a:ext cx="6096000" cy="2862322"/>
          </a:xfrm>
          <a:prstGeom prst="rect">
            <a:avLst/>
          </a:prstGeom>
        </p:spPr>
        <p:txBody>
          <a:bodyPr>
            <a:spAutoFit/>
          </a:bodyPr>
          <a:lstStyle/>
          <a:p>
            <a:r>
              <a:rPr lang="he-IL" dirty="0" smtClean="0"/>
              <a:t>קצב העברת הביטים לאורך ה</a:t>
            </a:r>
            <a:r>
              <a:rPr lang="en-US" dirty="0" smtClean="0"/>
              <a:t>bus </a:t>
            </a:r>
            <a:r>
              <a:rPr lang="he-IL" dirty="0" smtClean="0"/>
              <a:t>מוגבל ותלוי באיכות ובאורך קווי ה</a:t>
            </a:r>
            <a:r>
              <a:rPr lang="en-US" dirty="0" smtClean="0"/>
              <a:t>bus </a:t>
            </a:r>
            <a:r>
              <a:rPr lang="he-IL" dirty="0" smtClean="0"/>
              <a:t>המחוברים וכן במפרט של </a:t>
            </a:r>
            <a:r>
              <a:rPr lang="he-IL" dirty="0" err="1" smtClean="0"/>
              <a:t>המקמ"שים</a:t>
            </a:r>
            <a:r>
              <a:rPr lang="he-IL" dirty="0" smtClean="0"/>
              <a:t> המחוברים.</a:t>
            </a:r>
          </a:p>
          <a:p>
            <a:r>
              <a:rPr lang="he-IL" dirty="0" smtClean="0"/>
              <a:t/>
            </a:r>
            <a:br>
              <a:rPr lang="he-IL" dirty="0" smtClean="0"/>
            </a:br>
            <a:r>
              <a:rPr lang="he-IL" dirty="0" smtClean="0"/>
              <a:t>קצב שידור הוא מאפיין חיוני של כל </a:t>
            </a:r>
            <a:r>
              <a:rPr lang="en-US" dirty="0" smtClean="0"/>
              <a:t>CAN bus.</a:t>
            </a:r>
            <a:r>
              <a:rPr lang="he-IL" dirty="0" smtClean="0"/>
              <a:t>הוא מציין כמה ביטים הוא יכול להעביר בכל שנייה, הקצב מוגדר כ"ביטים לשנייה".</a:t>
            </a:r>
          </a:p>
          <a:p>
            <a:r>
              <a:rPr lang="he-IL" dirty="0" smtClean="0"/>
              <a:t/>
            </a:r>
            <a:br>
              <a:rPr lang="he-IL" dirty="0" smtClean="0"/>
            </a:br>
            <a:r>
              <a:rPr lang="he-IL" dirty="0" smtClean="0"/>
              <a:t>הזמן שנדרש כדי להעביר ביט אחד נקרא משך ביט. זוהי תקופה קצרה מאוד של זמן הנמדדת לעתים קרובות </a:t>
            </a:r>
            <a:r>
              <a:rPr lang="el-GR" dirty="0" smtClean="0"/>
              <a:t>μ</a:t>
            </a:r>
            <a:r>
              <a:rPr lang="en-US" dirty="0" smtClean="0"/>
              <a:t>s (</a:t>
            </a:r>
            <a:r>
              <a:rPr lang="he-IL" dirty="0" smtClean="0"/>
              <a:t>מיקרו שניות). מיקרו-שנייה אחת היא מיליונית השנייה.</a:t>
            </a:r>
          </a:p>
          <a:p>
            <a:r>
              <a:rPr lang="he-IL" dirty="0" smtClean="0"/>
              <a:t>אם משך הביט ידוע, קצב ההעברה ניתן על ידי הנוסחה הבאה:</a:t>
            </a:r>
            <a:endParaRPr lang="he-IL" dirty="0"/>
          </a:p>
        </p:txBody>
      </p:sp>
      <p:sp>
        <p:nvSpPr>
          <p:cNvPr id="12" name="מלבן 11"/>
          <p:cNvSpPr/>
          <p:nvPr/>
        </p:nvSpPr>
        <p:spPr>
          <a:xfrm>
            <a:off x="5907636" y="5419363"/>
            <a:ext cx="6005169" cy="369332"/>
          </a:xfrm>
          <a:prstGeom prst="rect">
            <a:avLst/>
          </a:prstGeom>
        </p:spPr>
        <p:txBody>
          <a:bodyPr wrap="none">
            <a:spAutoFit/>
          </a:bodyPr>
          <a:lstStyle/>
          <a:p>
            <a:r>
              <a:rPr lang="he-IL" dirty="0"/>
              <a:t>הניסוי הבא נועד לקבוע את משך הביט וקצב השידור של </a:t>
            </a:r>
            <a:r>
              <a:rPr lang="en-US" dirty="0"/>
              <a:t>CAN bus.</a:t>
            </a:r>
          </a:p>
        </p:txBody>
      </p:sp>
      <p:pic>
        <p:nvPicPr>
          <p:cNvPr id="13" name="תמונה 12"/>
          <p:cNvPicPr>
            <a:picLocks noChangeAspect="1"/>
          </p:cNvPicPr>
          <p:nvPr/>
        </p:nvPicPr>
        <p:blipFill>
          <a:blip r:embed="rId3"/>
          <a:stretch>
            <a:fillRect/>
          </a:stretch>
        </p:blipFill>
        <p:spPr>
          <a:xfrm>
            <a:off x="631609" y="4677714"/>
            <a:ext cx="5079970" cy="1758451"/>
          </a:xfrm>
          <a:prstGeom prst="rect">
            <a:avLst/>
          </a:prstGeom>
        </p:spPr>
      </p:pic>
      <p:sp>
        <p:nvSpPr>
          <p:cNvPr id="14" name="מלבן 13"/>
          <p:cNvSpPr/>
          <p:nvPr/>
        </p:nvSpPr>
        <p:spPr>
          <a:xfrm>
            <a:off x="7753844" y="969480"/>
            <a:ext cx="3626314" cy="584775"/>
          </a:xfrm>
          <a:prstGeom prst="rect">
            <a:avLst/>
          </a:prstGeom>
        </p:spPr>
        <p:txBody>
          <a:bodyPr wrap="none">
            <a:spAutoFit/>
          </a:bodyPr>
          <a:lstStyle/>
          <a:p>
            <a:r>
              <a:rPr lang="he-IL" sz="3200" b="1" u="sng" dirty="0"/>
              <a:t>קצב העברת הביטים </a:t>
            </a:r>
          </a:p>
        </p:txBody>
      </p:sp>
    </p:spTree>
    <p:extLst>
      <p:ext uri="{BB962C8B-B14F-4D97-AF65-F5344CB8AC3E}">
        <p14:creationId xmlns:p14="http://schemas.microsoft.com/office/powerpoint/2010/main" val="28423728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sp>
        <p:nvSpPr>
          <p:cNvPr id="13" name="מלבן 12"/>
          <p:cNvSpPr/>
          <p:nvPr/>
        </p:nvSpPr>
        <p:spPr>
          <a:xfrm>
            <a:off x="5826712" y="3110706"/>
            <a:ext cx="6096000" cy="646331"/>
          </a:xfrm>
          <a:prstGeom prst="rect">
            <a:avLst/>
          </a:prstGeom>
        </p:spPr>
        <p:txBody>
          <a:bodyPr>
            <a:spAutoFit/>
          </a:bodyPr>
          <a:lstStyle/>
          <a:p>
            <a:r>
              <a:rPr lang="he-IL" dirty="0" smtClean="0">
                <a:latin typeface="Arial" panose="020B0604020202020204" pitchFamily="34" charset="0"/>
                <a:ea typeface="Arial Unicode MS" panose="020B0604020202020204" pitchFamily="34" charset="-128"/>
              </a:rPr>
              <a:t>עיבוד נתונים מתבצע באופן דיגיטלי. מאז שמערכות ה</a:t>
            </a:r>
            <a:r>
              <a:rPr lang="en-GB" dirty="0" smtClean="0">
                <a:latin typeface="Arial" panose="020B0604020202020204" pitchFamily="34" charset="0"/>
                <a:ea typeface="Arial Unicode MS" panose="020B0604020202020204" pitchFamily="34" charset="-128"/>
              </a:rPr>
              <a:t>bus </a:t>
            </a:r>
            <a:r>
              <a:rPr lang="he-IL" dirty="0" smtClean="0">
                <a:latin typeface="Arial" panose="020B0604020202020204" pitchFamily="34" charset="0"/>
                <a:ea typeface="Arial Unicode MS" panose="020B0604020202020204" pitchFamily="34" charset="-128"/>
              </a:rPr>
              <a:t>הן גם יחידות עיבוד נתונים, ה</a:t>
            </a:r>
            <a:r>
              <a:rPr lang="en-GB" dirty="0" smtClean="0">
                <a:latin typeface="Arial" panose="020B0604020202020204" pitchFamily="34" charset="0"/>
                <a:ea typeface="Arial Unicode MS" panose="020B0604020202020204" pitchFamily="34" charset="-128"/>
              </a:rPr>
              <a:t>CAN bus </a:t>
            </a:r>
            <a:r>
              <a:rPr lang="he-IL" dirty="0" smtClean="0">
                <a:latin typeface="Arial" panose="020B0604020202020204" pitchFamily="34" charset="0"/>
                <a:ea typeface="Arial Unicode MS" panose="020B0604020202020204" pitchFamily="34" charset="-128"/>
              </a:rPr>
              <a:t>יכול לקבל רק שתי מצבים:</a:t>
            </a:r>
            <a:endParaRPr lang="he-IL" dirty="0"/>
          </a:p>
        </p:txBody>
      </p:sp>
      <p:sp>
        <p:nvSpPr>
          <p:cNvPr id="14" name="מלבן 13"/>
          <p:cNvSpPr/>
          <p:nvPr/>
        </p:nvSpPr>
        <p:spPr>
          <a:xfrm>
            <a:off x="6096000" y="4389514"/>
            <a:ext cx="6096000" cy="1754326"/>
          </a:xfrm>
          <a:prstGeom prst="rect">
            <a:avLst/>
          </a:prstGeom>
        </p:spPr>
        <p:txBody>
          <a:bodyPr>
            <a:spAutoFit/>
          </a:bodyPr>
          <a:lstStyle/>
          <a:p>
            <a:r>
              <a:rPr lang="he-IL" dirty="0">
                <a:latin typeface="Arial" panose="020B0604020202020204" pitchFamily="34" charset="0"/>
              </a:rPr>
              <a:t>כל מצב בודד נקרא</a:t>
            </a:r>
            <a:r>
              <a:rPr lang="he-IL" b="1" dirty="0">
                <a:latin typeface="Arial" panose="020B0604020202020204" pitchFamily="34" charset="0"/>
              </a:rPr>
              <a:t> ביט (</a:t>
            </a:r>
            <a:r>
              <a:rPr lang="en-US" b="1" dirty="0">
                <a:latin typeface="Arial" panose="020B0604020202020204" pitchFamily="34" charset="0"/>
              </a:rPr>
              <a:t>bit)</a:t>
            </a:r>
            <a:r>
              <a:rPr lang="en-US" dirty="0">
                <a:latin typeface="Arial" panose="020B0604020202020204" pitchFamily="34" charset="0"/>
              </a:rPr>
              <a:t>. </a:t>
            </a:r>
            <a:r>
              <a:rPr lang="he-IL" dirty="0">
                <a:latin typeface="Arial" panose="020B0604020202020204" pitchFamily="34" charset="0"/>
              </a:rPr>
              <a:t>הודעה מורכבת מכמה ביטים, המועברים בזה אחר זה תוך זמן קצר (לדוגמה, 1001001101). זה רצף ביט המתקבל ומעובד על ידי כל צמתי ה</a:t>
            </a:r>
            <a:r>
              <a:rPr lang="en-US" dirty="0">
                <a:latin typeface="Arial" panose="020B0604020202020204" pitchFamily="34" charset="0"/>
              </a:rPr>
              <a:t>bus. </a:t>
            </a:r>
            <a:r>
              <a:rPr lang="he-IL" dirty="0">
                <a:latin typeface="Arial" panose="020B0604020202020204" pitchFamily="34" charset="0"/>
              </a:rPr>
              <a:t>רצף של ארבעה בתים נקרא </a:t>
            </a:r>
            <a:r>
              <a:rPr lang="he-IL" b="1" dirty="0" err="1">
                <a:latin typeface="Arial" panose="020B0604020202020204" pitchFamily="34" charset="0"/>
              </a:rPr>
              <a:t>טטראד</a:t>
            </a:r>
            <a:r>
              <a:rPr lang="he-IL" b="1" dirty="0">
                <a:latin typeface="Arial" panose="020B0604020202020204" pitchFamily="34" charset="0"/>
              </a:rPr>
              <a:t> </a:t>
            </a:r>
            <a:r>
              <a:rPr lang="he-IL" b="1" dirty="0" smtClean="0">
                <a:latin typeface="Arial" panose="020B0604020202020204" pitchFamily="34" charset="0"/>
              </a:rPr>
              <a:t>(</a:t>
            </a:r>
            <a:r>
              <a:rPr lang="en-US" b="1" dirty="0" smtClean="0">
                <a:latin typeface="Arial" panose="020B0604020202020204" pitchFamily="34" charset="0"/>
              </a:rPr>
              <a:t> </a:t>
            </a:r>
            <a:r>
              <a:rPr lang="en-US" b="1" dirty="0" err="1" smtClean="0">
                <a:latin typeface="Arial" panose="020B0604020202020204" pitchFamily="34" charset="0"/>
              </a:rPr>
              <a:t>tetrade</a:t>
            </a:r>
            <a:r>
              <a:rPr lang="en-US" b="1" dirty="0">
                <a:latin typeface="Arial" panose="020B0604020202020204" pitchFamily="34" charset="0"/>
              </a:rPr>
              <a:t>)</a:t>
            </a:r>
            <a:r>
              <a:rPr lang="en-US" dirty="0">
                <a:latin typeface="Arial" panose="020B0604020202020204" pitchFamily="34" charset="0"/>
              </a:rPr>
              <a:t> (</a:t>
            </a:r>
            <a:r>
              <a:rPr lang="he-IL" dirty="0">
                <a:latin typeface="Arial" panose="020B0604020202020204" pitchFamily="34" charset="0"/>
              </a:rPr>
              <a:t>המכונה גם חצי בייט או נגיסה (</a:t>
            </a:r>
            <a:r>
              <a:rPr lang="en-US" dirty="0">
                <a:latin typeface="Arial" panose="020B0604020202020204" pitchFamily="34" charset="0"/>
              </a:rPr>
              <a:t>nibble)). </a:t>
            </a:r>
            <a:r>
              <a:rPr lang="he-IL" dirty="0">
                <a:latin typeface="Arial" panose="020B0604020202020204" pitchFamily="34" charset="0"/>
              </a:rPr>
              <a:t>רצף של שמונה סיביות נקרא </a:t>
            </a:r>
            <a:r>
              <a:rPr lang="he-IL" b="1" dirty="0">
                <a:latin typeface="Arial" panose="020B0604020202020204" pitchFamily="34" charset="0"/>
              </a:rPr>
              <a:t>בייט (</a:t>
            </a:r>
            <a:r>
              <a:rPr lang="en-US" b="1" dirty="0">
                <a:latin typeface="Arial" panose="020B0604020202020204" pitchFamily="34" charset="0"/>
              </a:rPr>
              <a:t>byte)</a:t>
            </a:r>
            <a:r>
              <a:rPr lang="en-US" dirty="0">
                <a:latin typeface="Arial" panose="020B0604020202020204" pitchFamily="34" charset="0"/>
              </a:rPr>
              <a:t>. </a:t>
            </a:r>
            <a:r>
              <a:rPr lang="he-IL" dirty="0">
                <a:latin typeface="Arial" panose="020B0604020202020204" pitchFamily="34" charset="0"/>
              </a:rPr>
              <a:t>מונחים אלה משמשים גם במחשוב (לדוגמה, קילובייט, מגה-בייט).</a:t>
            </a:r>
            <a:endParaRPr lang="he-IL" dirty="0"/>
          </a:p>
        </p:txBody>
      </p:sp>
      <p:pic>
        <p:nvPicPr>
          <p:cNvPr id="15" name="תמונה 14"/>
          <p:cNvPicPr>
            <a:picLocks noChangeAspect="1"/>
          </p:cNvPicPr>
          <p:nvPr/>
        </p:nvPicPr>
        <p:blipFill>
          <a:blip r:embed="rId3"/>
          <a:stretch>
            <a:fillRect/>
          </a:stretch>
        </p:blipFill>
        <p:spPr>
          <a:xfrm>
            <a:off x="1209253" y="4805838"/>
            <a:ext cx="4962525" cy="1200150"/>
          </a:xfrm>
          <a:prstGeom prst="rect">
            <a:avLst/>
          </a:prstGeom>
        </p:spPr>
      </p:pic>
      <p:pic>
        <p:nvPicPr>
          <p:cNvPr id="16" name="תמונה 15"/>
          <p:cNvPicPr>
            <a:picLocks noChangeAspect="1"/>
          </p:cNvPicPr>
          <p:nvPr/>
        </p:nvPicPr>
        <p:blipFill>
          <a:blip r:embed="rId4"/>
          <a:stretch>
            <a:fillRect/>
          </a:stretch>
        </p:blipFill>
        <p:spPr>
          <a:xfrm>
            <a:off x="1804340" y="3076685"/>
            <a:ext cx="3114675" cy="714375"/>
          </a:xfrm>
          <a:prstGeom prst="rect">
            <a:avLst/>
          </a:prstGeom>
        </p:spPr>
      </p:pic>
    </p:spTree>
    <p:extLst>
      <p:ext uri="{BB962C8B-B14F-4D97-AF65-F5344CB8AC3E}">
        <p14:creationId xmlns:p14="http://schemas.microsoft.com/office/powerpoint/2010/main" val="594628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sp>
        <p:nvSpPr>
          <p:cNvPr id="3" name="מלבן 2"/>
          <p:cNvSpPr/>
          <p:nvPr/>
        </p:nvSpPr>
        <p:spPr>
          <a:xfrm>
            <a:off x="1589103" y="936256"/>
            <a:ext cx="9889724" cy="5509200"/>
          </a:xfrm>
          <a:prstGeom prst="rect">
            <a:avLst/>
          </a:prstGeom>
        </p:spPr>
        <p:txBody>
          <a:bodyPr wrap="square">
            <a:spAutoFit/>
          </a:bodyPr>
          <a:lstStyle/>
          <a:p>
            <a:r>
              <a:rPr lang="he-IL" sz="3200" b="1" u="sng" dirty="0"/>
              <a:t>תוכן הדרכה</a:t>
            </a:r>
            <a:br>
              <a:rPr lang="he-IL" sz="3200" b="1" u="sng" dirty="0"/>
            </a:br>
            <a:endParaRPr lang="he-IL" sz="3200" b="1" u="sng" dirty="0" smtClean="0"/>
          </a:p>
          <a:p>
            <a:pPr marL="285750" indent="-285750">
              <a:buFont typeface="Arial" panose="020B0604020202020204" pitchFamily="34" charset="0"/>
              <a:buChar char="•"/>
            </a:pPr>
            <a:r>
              <a:rPr lang="he-IL" sz="3200" dirty="0" smtClean="0"/>
              <a:t>מבוא </a:t>
            </a:r>
            <a:r>
              <a:rPr lang="he-IL" sz="3200" dirty="0"/>
              <a:t>לנושא מערכות ה</a:t>
            </a:r>
            <a:r>
              <a:rPr lang="en-US" sz="3200" dirty="0" smtClean="0"/>
              <a:t>bus</a:t>
            </a:r>
            <a:r>
              <a:rPr lang="he-IL" sz="3200" dirty="0" smtClean="0"/>
              <a:t> – רקע כללי והיסטוריה?</a:t>
            </a:r>
          </a:p>
          <a:p>
            <a:pPr marL="285750" indent="-285750">
              <a:buFont typeface="Arial" panose="020B0604020202020204" pitchFamily="34" charset="0"/>
              <a:buChar char="•"/>
            </a:pPr>
            <a:r>
              <a:rPr lang="he-IL" sz="3200" dirty="0" smtClean="0"/>
              <a:t>שימושי </a:t>
            </a:r>
            <a:r>
              <a:rPr lang="he-IL" sz="3200" dirty="0"/>
              <a:t>ה</a:t>
            </a:r>
            <a:r>
              <a:rPr lang="en-US" sz="3200" dirty="0"/>
              <a:t>CAN </a:t>
            </a:r>
            <a:r>
              <a:rPr lang="en-US" sz="3200" dirty="0" smtClean="0"/>
              <a:t>bus </a:t>
            </a:r>
            <a:r>
              <a:rPr lang="he-IL" sz="3200" dirty="0" smtClean="0"/>
              <a:t> - באילו מערכות ומתי ?</a:t>
            </a:r>
          </a:p>
          <a:p>
            <a:pPr marL="285750" indent="-285750">
              <a:buFont typeface="Arial" panose="020B0604020202020204" pitchFamily="34" charset="0"/>
              <a:buChar char="•"/>
            </a:pPr>
            <a:r>
              <a:rPr lang="he-IL" sz="3200" dirty="0" smtClean="0"/>
              <a:t>מבט </a:t>
            </a:r>
            <a:r>
              <a:rPr lang="he-IL" sz="3200" dirty="0"/>
              <a:t>מפורט על תקן ה</a:t>
            </a:r>
            <a:r>
              <a:rPr lang="en-US" sz="3200" dirty="0" smtClean="0"/>
              <a:t>CAN </a:t>
            </a:r>
            <a:r>
              <a:rPr lang="he-IL" sz="3200" dirty="0" smtClean="0"/>
              <a:t> -מבנה חבילה מידע.</a:t>
            </a:r>
          </a:p>
          <a:p>
            <a:pPr marL="285750" indent="-285750">
              <a:buFont typeface="Arial" panose="020B0604020202020204" pitchFamily="34" charset="0"/>
              <a:buChar char="•"/>
            </a:pPr>
            <a:r>
              <a:rPr lang="he-IL" sz="3200" dirty="0" smtClean="0"/>
              <a:t>טופולוגיה </a:t>
            </a:r>
            <a:r>
              <a:rPr lang="he-IL" sz="3200" dirty="0"/>
              <a:t>של </a:t>
            </a:r>
            <a:r>
              <a:rPr lang="en-US" sz="3200" dirty="0"/>
              <a:t>CAN </a:t>
            </a:r>
            <a:r>
              <a:rPr lang="en-US" sz="3200" dirty="0" smtClean="0"/>
              <a:t>bus</a:t>
            </a:r>
            <a:r>
              <a:rPr lang="he-IL" sz="3200" dirty="0" smtClean="0"/>
              <a:t> – רשת מידע ברכב.</a:t>
            </a:r>
          </a:p>
          <a:p>
            <a:pPr marL="285750" indent="-285750">
              <a:buFont typeface="Arial" panose="020B0604020202020204" pitchFamily="34" charset="0"/>
              <a:buChar char="•"/>
            </a:pPr>
            <a:r>
              <a:rPr lang="he-IL" sz="3200" dirty="0"/>
              <a:t>יסודות הטכנולוגיה הדיגיטלית - מערכות </a:t>
            </a:r>
            <a:r>
              <a:rPr lang="he-IL" sz="3200" dirty="0" smtClean="0"/>
              <a:t>מספר</a:t>
            </a:r>
          </a:p>
          <a:p>
            <a:pPr marL="285750" indent="-285750">
              <a:buFont typeface="Arial" panose="020B0604020202020204" pitchFamily="34" charset="0"/>
              <a:buChar char="•"/>
            </a:pPr>
            <a:r>
              <a:rPr lang="he-IL" sz="3200" dirty="0" smtClean="0"/>
              <a:t>המרה של שיטות כתיבת מידע דיגיטאלי.</a:t>
            </a:r>
          </a:p>
          <a:p>
            <a:pPr marL="285750" indent="-285750">
              <a:buFont typeface="Arial" panose="020B0604020202020204" pitchFamily="34" charset="0"/>
              <a:buChar char="•"/>
            </a:pPr>
            <a:r>
              <a:rPr lang="he-IL" sz="3200" dirty="0" smtClean="0"/>
              <a:t>ניסויים </a:t>
            </a:r>
            <a:r>
              <a:rPr lang="he-IL" sz="3200" dirty="0"/>
              <a:t>מעשיים (כולל הדמיה של התקשורת) באמצעות </a:t>
            </a:r>
            <a:r>
              <a:rPr lang="en-US" sz="3200" dirty="0"/>
              <a:t>CAN </a:t>
            </a:r>
            <a:r>
              <a:rPr lang="en-US" sz="3200" dirty="0" smtClean="0"/>
              <a:t>bus</a:t>
            </a:r>
            <a:r>
              <a:rPr lang="he-IL" sz="3200" dirty="0" smtClean="0"/>
              <a:t> מוניטור (כולל אבחון וזיהוי רכיבים)</a:t>
            </a:r>
          </a:p>
          <a:p>
            <a:pPr marL="285750" indent="-285750">
              <a:buFont typeface="Arial" panose="020B0604020202020204" pitchFamily="34" charset="0"/>
              <a:buChar char="•"/>
            </a:pPr>
            <a:r>
              <a:rPr lang="he-IL" sz="3200" dirty="0" smtClean="0"/>
              <a:t>איתור </a:t>
            </a:r>
            <a:r>
              <a:rPr lang="he-IL" sz="3200" dirty="0"/>
              <a:t>תקלות ב</a:t>
            </a:r>
            <a:r>
              <a:rPr lang="en-US" sz="3200" dirty="0"/>
              <a:t>CAN </a:t>
            </a:r>
            <a:r>
              <a:rPr lang="en-US" sz="3200" dirty="0" smtClean="0"/>
              <a:t>bus</a:t>
            </a:r>
            <a:r>
              <a:rPr lang="he-IL" sz="3200" dirty="0" smtClean="0"/>
              <a:t> – ע"י בקר אלקטרוני חכם במערכת </a:t>
            </a:r>
          </a:p>
        </p:txBody>
      </p:sp>
    </p:spTree>
    <p:extLst>
      <p:ext uri="{BB962C8B-B14F-4D97-AF65-F5344CB8AC3E}">
        <p14:creationId xmlns:p14="http://schemas.microsoft.com/office/powerpoint/2010/main" val="34279390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pic>
        <p:nvPicPr>
          <p:cNvPr id="3" name="תמונה 2"/>
          <p:cNvPicPr>
            <a:picLocks noChangeAspect="1"/>
          </p:cNvPicPr>
          <p:nvPr/>
        </p:nvPicPr>
        <p:blipFill>
          <a:blip r:embed="rId3"/>
          <a:stretch>
            <a:fillRect/>
          </a:stretch>
        </p:blipFill>
        <p:spPr>
          <a:xfrm>
            <a:off x="0" y="1343191"/>
            <a:ext cx="12192000" cy="4171618"/>
          </a:xfrm>
          <a:prstGeom prst="rect">
            <a:avLst/>
          </a:prstGeom>
        </p:spPr>
      </p:pic>
      <p:sp>
        <p:nvSpPr>
          <p:cNvPr id="10" name="מלבן 9"/>
          <p:cNvSpPr/>
          <p:nvPr/>
        </p:nvSpPr>
        <p:spPr>
          <a:xfrm>
            <a:off x="2912276" y="755058"/>
            <a:ext cx="6367449" cy="584775"/>
          </a:xfrm>
          <a:prstGeom prst="rect">
            <a:avLst/>
          </a:prstGeom>
        </p:spPr>
        <p:txBody>
          <a:bodyPr wrap="none">
            <a:spAutoFit/>
          </a:bodyPr>
          <a:lstStyle/>
          <a:p>
            <a:r>
              <a:rPr lang="he-IL" sz="3200" b="1" u="sng" dirty="0"/>
              <a:t>דוגמה לעקרון הדיגיטלי: מעגל חשמלי</a:t>
            </a:r>
          </a:p>
        </p:txBody>
      </p:sp>
    </p:spTree>
    <p:extLst>
      <p:ext uri="{BB962C8B-B14F-4D97-AF65-F5344CB8AC3E}">
        <p14:creationId xmlns:p14="http://schemas.microsoft.com/office/powerpoint/2010/main" val="42820782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sp>
        <p:nvSpPr>
          <p:cNvPr id="3" name="מלבן 2"/>
          <p:cNvSpPr/>
          <p:nvPr/>
        </p:nvSpPr>
        <p:spPr>
          <a:xfrm>
            <a:off x="6916531" y="1046720"/>
            <a:ext cx="3060454" cy="584775"/>
          </a:xfrm>
          <a:prstGeom prst="rect">
            <a:avLst/>
          </a:prstGeom>
        </p:spPr>
        <p:txBody>
          <a:bodyPr wrap="none">
            <a:spAutoFit/>
          </a:bodyPr>
          <a:lstStyle/>
          <a:p>
            <a:r>
              <a:rPr lang="he-IL" sz="3200" b="1" u="sng" dirty="0"/>
              <a:t>מספרים בינאריים</a:t>
            </a:r>
            <a:endParaRPr lang="he-IL" sz="3200" b="1" u="sng" dirty="0"/>
          </a:p>
        </p:txBody>
      </p:sp>
      <p:sp>
        <p:nvSpPr>
          <p:cNvPr id="10" name="מלבן 9"/>
          <p:cNvSpPr/>
          <p:nvPr/>
        </p:nvSpPr>
        <p:spPr>
          <a:xfrm>
            <a:off x="5711301" y="1809295"/>
            <a:ext cx="6096000" cy="1477328"/>
          </a:xfrm>
          <a:prstGeom prst="rect">
            <a:avLst/>
          </a:prstGeom>
        </p:spPr>
        <p:txBody>
          <a:bodyPr>
            <a:spAutoFit/>
          </a:bodyPr>
          <a:lstStyle/>
          <a:p>
            <a:r>
              <a:rPr lang="he-IL" dirty="0"/>
              <a:t>משמעות המערכת העשרונית היא 1, 10, 100, 1000 </a:t>
            </a:r>
            <a:r>
              <a:rPr lang="he-IL" dirty="0" err="1"/>
              <a:t>וכו</a:t>
            </a:r>
            <a:r>
              <a:rPr lang="he-IL" dirty="0"/>
              <a:t>'. המספר 10 משמש כאן כמכפיל והוא מכונה "בסיס" של המערכת.</a:t>
            </a:r>
          </a:p>
          <a:p>
            <a:r>
              <a:rPr lang="he-IL" dirty="0"/>
              <a:t>בסיס של מערכת בינארית הוא "2", כלומר הכפלה של הערך ב2 כדי להגיע למשמעות הבאה. יתר על כן, המערכת הבינארית מזהה רק שתי ספרות: "1" ו - "0".</a:t>
            </a:r>
          </a:p>
        </p:txBody>
      </p:sp>
      <p:pic>
        <p:nvPicPr>
          <p:cNvPr id="11" name="תמונה 10"/>
          <p:cNvPicPr>
            <a:picLocks noChangeAspect="1"/>
          </p:cNvPicPr>
          <p:nvPr/>
        </p:nvPicPr>
        <p:blipFill>
          <a:blip r:embed="rId3"/>
          <a:stretch>
            <a:fillRect/>
          </a:stretch>
        </p:blipFill>
        <p:spPr>
          <a:xfrm>
            <a:off x="2253405" y="1809295"/>
            <a:ext cx="3324225" cy="1343025"/>
          </a:xfrm>
          <a:prstGeom prst="rect">
            <a:avLst/>
          </a:prstGeom>
        </p:spPr>
      </p:pic>
      <p:sp>
        <p:nvSpPr>
          <p:cNvPr id="12" name="מלבן 11"/>
          <p:cNvSpPr/>
          <p:nvPr/>
        </p:nvSpPr>
        <p:spPr>
          <a:xfrm>
            <a:off x="5711301" y="3464424"/>
            <a:ext cx="6096000" cy="1200329"/>
          </a:xfrm>
          <a:prstGeom prst="rect">
            <a:avLst/>
          </a:prstGeom>
        </p:spPr>
        <p:txBody>
          <a:bodyPr>
            <a:spAutoFit/>
          </a:bodyPr>
          <a:lstStyle/>
          <a:p>
            <a:r>
              <a:rPr lang="he-IL" dirty="0"/>
              <a:t>את הסכמה המוכרת מהמרת מספרים עשרוניים ניתן גם להחיל על מספרים בינאריים. לשם הבחנה ברורה בין מערכות המספרים השונות, בסיס המופיע מספר לעתים קרובות מתחת לשורה בהקטנה:</a:t>
            </a:r>
            <a:endParaRPr lang="he-IL" dirty="0">
              <a:effectLst/>
            </a:endParaRPr>
          </a:p>
        </p:txBody>
      </p:sp>
      <p:pic>
        <p:nvPicPr>
          <p:cNvPr id="17" name="תמונה 16"/>
          <p:cNvPicPr>
            <a:picLocks noChangeAspect="1"/>
          </p:cNvPicPr>
          <p:nvPr/>
        </p:nvPicPr>
        <p:blipFill>
          <a:blip r:embed="rId4"/>
          <a:stretch>
            <a:fillRect/>
          </a:stretch>
        </p:blipFill>
        <p:spPr>
          <a:xfrm>
            <a:off x="1936857" y="4090696"/>
            <a:ext cx="3228975" cy="1685925"/>
          </a:xfrm>
          <a:prstGeom prst="rect">
            <a:avLst/>
          </a:prstGeom>
        </p:spPr>
      </p:pic>
    </p:spTree>
    <p:extLst>
      <p:ext uri="{BB962C8B-B14F-4D97-AF65-F5344CB8AC3E}">
        <p14:creationId xmlns:p14="http://schemas.microsoft.com/office/powerpoint/2010/main" val="12254645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graphicFrame>
        <p:nvGraphicFramePr>
          <p:cNvPr id="3" name="טבלה 2"/>
          <p:cNvGraphicFramePr>
            <a:graphicFrameLocks noGrp="1"/>
          </p:cNvGraphicFramePr>
          <p:nvPr>
            <p:extLst>
              <p:ext uri="{D42A27DB-BD31-4B8C-83A1-F6EECF244321}">
                <p14:modId xmlns:p14="http://schemas.microsoft.com/office/powerpoint/2010/main" val="4042136876"/>
              </p:ext>
            </p:extLst>
          </p:nvPr>
        </p:nvGraphicFramePr>
        <p:xfrm>
          <a:off x="1257300" y="1696003"/>
          <a:ext cx="4110364" cy="4470458"/>
        </p:xfrm>
        <a:graphic>
          <a:graphicData uri="http://schemas.openxmlformats.org/drawingml/2006/table">
            <a:tbl>
              <a:tblPr/>
              <a:tblGrid>
                <a:gridCol w="1027591"/>
                <a:gridCol w="1027591"/>
                <a:gridCol w="1027591"/>
                <a:gridCol w="1027591"/>
              </a:tblGrid>
              <a:tr h="436198">
                <a:tc>
                  <a:txBody>
                    <a:bodyPr/>
                    <a:lstStyle/>
                    <a:p>
                      <a:pPr algn="ctr"/>
                      <a:r>
                        <a:rPr lang="he-IL" sz="1300" b="1"/>
                        <a:t>ערך</a:t>
                      </a:r>
                    </a:p>
                  </a:txBody>
                  <a:tcPr marL="26597" marR="26597" marT="26597" marB="26597">
                    <a:lnL>
                      <a:noFill/>
                    </a:lnL>
                    <a:lnR>
                      <a:noFill/>
                    </a:lnR>
                    <a:lnT>
                      <a:noFill/>
                    </a:lnT>
                    <a:lnB>
                      <a:noFill/>
                    </a:lnB>
                    <a:solidFill>
                      <a:srgbClr val="E0E0E0"/>
                    </a:solidFill>
                  </a:tcPr>
                </a:tc>
                <a:tc>
                  <a:txBody>
                    <a:bodyPr/>
                    <a:lstStyle/>
                    <a:p>
                      <a:pPr algn="ctr"/>
                      <a:r>
                        <a:rPr lang="he-IL" sz="1300" b="1"/>
                        <a:t>עשרוני</a:t>
                      </a:r>
                    </a:p>
                  </a:txBody>
                  <a:tcPr marL="26597" marR="26597" marT="26597" marB="26597">
                    <a:lnL>
                      <a:noFill/>
                    </a:lnL>
                    <a:lnR>
                      <a:noFill/>
                    </a:lnR>
                    <a:lnT>
                      <a:noFill/>
                    </a:lnT>
                    <a:lnB>
                      <a:noFill/>
                    </a:lnB>
                    <a:solidFill>
                      <a:srgbClr val="E0E0E0"/>
                    </a:solidFill>
                  </a:tcPr>
                </a:tc>
                <a:tc>
                  <a:txBody>
                    <a:bodyPr/>
                    <a:lstStyle/>
                    <a:p>
                      <a:pPr algn="ctr"/>
                      <a:r>
                        <a:rPr lang="he-IL" sz="1300" b="1"/>
                        <a:t>הקסדצימלי</a:t>
                      </a:r>
                    </a:p>
                  </a:txBody>
                  <a:tcPr marL="26597" marR="26597" marT="26597" marB="26597">
                    <a:lnL>
                      <a:noFill/>
                    </a:lnL>
                    <a:lnR>
                      <a:noFill/>
                    </a:lnR>
                    <a:lnT>
                      <a:noFill/>
                    </a:lnT>
                    <a:lnB>
                      <a:noFill/>
                    </a:lnB>
                    <a:solidFill>
                      <a:srgbClr val="E0E0E0"/>
                    </a:solidFill>
                  </a:tcPr>
                </a:tc>
                <a:tc>
                  <a:txBody>
                    <a:bodyPr/>
                    <a:lstStyle/>
                    <a:p>
                      <a:pPr algn="ctr"/>
                      <a:r>
                        <a:rPr lang="he-IL" sz="1300" b="1"/>
                        <a:t>בינארי</a:t>
                      </a:r>
                      <a:br>
                        <a:rPr lang="he-IL" sz="1300" b="1"/>
                      </a:br>
                      <a:endParaRPr lang="he-IL" sz="1300" b="1"/>
                    </a:p>
                  </a:txBody>
                  <a:tcPr marL="26597" marR="26597" marT="26597" marB="26597">
                    <a:lnL>
                      <a:noFill/>
                    </a:lnL>
                    <a:lnR>
                      <a:noFill/>
                    </a:lnR>
                    <a:lnT>
                      <a:noFill/>
                    </a:lnT>
                    <a:lnB>
                      <a:noFill/>
                    </a:lnB>
                    <a:solidFill>
                      <a:srgbClr val="E0E0E0"/>
                    </a:solidFill>
                  </a:tcPr>
                </a:tc>
              </a:tr>
              <a:tr h="244696">
                <a:tc>
                  <a:txBody>
                    <a:bodyPr/>
                    <a:lstStyle/>
                    <a:p>
                      <a:pPr algn="ctr"/>
                      <a:r>
                        <a:rPr lang="he-IL" sz="1300"/>
                        <a:t>1</a:t>
                      </a:r>
                    </a:p>
                  </a:txBody>
                  <a:tcPr marL="26597" marR="26597" marT="26597" marB="26597">
                    <a:lnL>
                      <a:noFill/>
                    </a:lnL>
                    <a:lnR>
                      <a:noFill/>
                    </a:lnR>
                    <a:lnT>
                      <a:noFill/>
                    </a:lnT>
                    <a:lnB>
                      <a:noFill/>
                    </a:lnB>
                    <a:solidFill>
                      <a:srgbClr val="E0E0E0"/>
                    </a:solidFill>
                  </a:tcPr>
                </a:tc>
                <a:tc>
                  <a:txBody>
                    <a:bodyPr/>
                    <a:lstStyle/>
                    <a:p>
                      <a:pPr algn="ctr"/>
                      <a:r>
                        <a:rPr lang="he-IL" sz="1300"/>
                        <a:t>00</a:t>
                      </a:r>
                    </a:p>
                  </a:txBody>
                  <a:tcPr marL="26597" marR="26597" marT="26597" marB="26597">
                    <a:lnL>
                      <a:noFill/>
                    </a:lnL>
                    <a:lnR>
                      <a:noFill/>
                    </a:lnR>
                    <a:lnT>
                      <a:noFill/>
                    </a:lnT>
                    <a:lnB>
                      <a:noFill/>
                    </a:lnB>
                    <a:solidFill>
                      <a:srgbClr val="E0E0E0"/>
                    </a:solidFill>
                  </a:tcPr>
                </a:tc>
                <a:tc>
                  <a:txBody>
                    <a:bodyPr/>
                    <a:lstStyle/>
                    <a:p>
                      <a:pPr algn="ctr"/>
                      <a:r>
                        <a:rPr lang="he-IL" sz="1300"/>
                        <a:t>00</a:t>
                      </a:r>
                    </a:p>
                  </a:txBody>
                  <a:tcPr marL="26597" marR="26597" marT="26597" marB="26597">
                    <a:lnL>
                      <a:noFill/>
                    </a:lnL>
                    <a:lnR>
                      <a:noFill/>
                    </a:lnR>
                    <a:lnT>
                      <a:noFill/>
                    </a:lnT>
                    <a:lnB>
                      <a:noFill/>
                    </a:lnB>
                    <a:solidFill>
                      <a:srgbClr val="E0E0E0"/>
                    </a:solidFill>
                  </a:tcPr>
                </a:tc>
                <a:tc>
                  <a:txBody>
                    <a:bodyPr/>
                    <a:lstStyle/>
                    <a:p>
                      <a:pPr algn="ctr"/>
                      <a:r>
                        <a:rPr lang="he-IL" sz="1300"/>
                        <a:t>0000</a:t>
                      </a:r>
                    </a:p>
                  </a:txBody>
                  <a:tcPr marL="26597" marR="26597" marT="26597" marB="26597">
                    <a:lnL>
                      <a:noFill/>
                    </a:lnL>
                    <a:lnR>
                      <a:noFill/>
                    </a:lnR>
                    <a:lnT>
                      <a:noFill/>
                    </a:lnT>
                    <a:lnB>
                      <a:noFill/>
                    </a:lnB>
                    <a:solidFill>
                      <a:srgbClr val="E0E0E0"/>
                    </a:solidFill>
                  </a:tcPr>
                </a:tc>
              </a:tr>
              <a:tr h="244696">
                <a:tc>
                  <a:txBody>
                    <a:bodyPr/>
                    <a:lstStyle/>
                    <a:p>
                      <a:pPr algn="ctr"/>
                      <a:r>
                        <a:rPr lang="he-IL" sz="1300"/>
                        <a:t>2</a:t>
                      </a:r>
                    </a:p>
                  </a:txBody>
                  <a:tcPr marL="26597" marR="26597" marT="26597" marB="26597">
                    <a:lnL>
                      <a:noFill/>
                    </a:lnL>
                    <a:lnR>
                      <a:noFill/>
                    </a:lnR>
                    <a:lnT>
                      <a:noFill/>
                    </a:lnT>
                    <a:lnB>
                      <a:noFill/>
                    </a:lnB>
                    <a:solidFill>
                      <a:srgbClr val="E0E0E0"/>
                    </a:solidFill>
                  </a:tcPr>
                </a:tc>
                <a:tc>
                  <a:txBody>
                    <a:bodyPr/>
                    <a:lstStyle/>
                    <a:p>
                      <a:pPr algn="ctr"/>
                      <a:r>
                        <a:rPr lang="he-IL" sz="1300"/>
                        <a:t>01</a:t>
                      </a:r>
                    </a:p>
                  </a:txBody>
                  <a:tcPr marL="26597" marR="26597" marT="26597" marB="26597">
                    <a:lnL>
                      <a:noFill/>
                    </a:lnL>
                    <a:lnR>
                      <a:noFill/>
                    </a:lnR>
                    <a:lnT>
                      <a:noFill/>
                    </a:lnT>
                    <a:lnB>
                      <a:noFill/>
                    </a:lnB>
                    <a:solidFill>
                      <a:srgbClr val="E0E0E0"/>
                    </a:solidFill>
                  </a:tcPr>
                </a:tc>
                <a:tc>
                  <a:txBody>
                    <a:bodyPr/>
                    <a:lstStyle/>
                    <a:p>
                      <a:pPr algn="ctr"/>
                      <a:r>
                        <a:rPr lang="he-IL" sz="1300"/>
                        <a:t>01</a:t>
                      </a:r>
                    </a:p>
                  </a:txBody>
                  <a:tcPr marL="26597" marR="26597" marT="26597" marB="26597">
                    <a:lnL>
                      <a:noFill/>
                    </a:lnL>
                    <a:lnR>
                      <a:noFill/>
                    </a:lnR>
                    <a:lnT>
                      <a:noFill/>
                    </a:lnT>
                    <a:lnB>
                      <a:noFill/>
                    </a:lnB>
                    <a:solidFill>
                      <a:srgbClr val="E0E0E0"/>
                    </a:solidFill>
                  </a:tcPr>
                </a:tc>
                <a:tc>
                  <a:txBody>
                    <a:bodyPr/>
                    <a:lstStyle/>
                    <a:p>
                      <a:pPr algn="ctr"/>
                      <a:r>
                        <a:rPr lang="he-IL" sz="1300"/>
                        <a:t>0001</a:t>
                      </a:r>
                    </a:p>
                  </a:txBody>
                  <a:tcPr marL="26597" marR="26597" marT="26597" marB="26597">
                    <a:lnL>
                      <a:noFill/>
                    </a:lnL>
                    <a:lnR>
                      <a:noFill/>
                    </a:lnR>
                    <a:lnT>
                      <a:noFill/>
                    </a:lnT>
                    <a:lnB>
                      <a:noFill/>
                    </a:lnB>
                    <a:solidFill>
                      <a:srgbClr val="E0E0E0"/>
                    </a:solidFill>
                  </a:tcPr>
                </a:tc>
              </a:tr>
              <a:tr h="244696">
                <a:tc>
                  <a:txBody>
                    <a:bodyPr/>
                    <a:lstStyle/>
                    <a:p>
                      <a:pPr algn="ctr"/>
                      <a:r>
                        <a:rPr lang="he-IL" sz="1300"/>
                        <a:t>3</a:t>
                      </a:r>
                    </a:p>
                  </a:txBody>
                  <a:tcPr marL="26597" marR="26597" marT="26597" marB="26597">
                    <a:lnL>
                      <a:noFill/>
                    </a:lnL>
                    <a:lnR>
                      <a:noFill/>
                    </a:lnR>
                    <a:lnT>
                      <a:noFill/>
                    </a:lnT>
                    <a:lnB>
                      <a:noFill/>
                    </a:lnB>
                    <a:solidFill>
                      <a:srgbClr val="E0E0E0"/>
                    </a:solidFill>
                  </a:tcPr>
                </a:tc>
                <a:tc>
                  <a:txBody>
                    <a:bodyPr/>
                    <a:lstStyle/>
                    <a:p>
                      <a:pPr algn="ctr"/>
                      <a:r>
                        <a:rPr lang="he-IL" sz="1300"/>
                        <a:t>02</a:t>
                      </a:r>
                    </a:p>
                  </a:txBody>
                  <a:tcPr marL="26597" marR="26597" marT="26597" marB="26597">
                    <a:lnL>
                      <a:noFill/>
                    </a:lnL>
                    <a:lnR>
                      <a:noFill/>
                    </a:lnR>
                    <a:lnT>
                      <a:noFill/>
                    </a:lnT>
                    <a:lnB>
                      <a:noFill/>
                    </a:lnB>
                    <a:solidFill>
                      <a:srgbClr val="E0E0E0"/>
                    </a:solidFill>
                  </a:tcPr>
                </a:tc>
                <a:tc>
                  <a:txBody>
                    <a:bodyPr/>
                    <a:lstStyle/>
                    <a:p>
                      <a:pPr algn="ctr"/>
                      <a:r>
                        <a:rPr lang="he-IL" sz="1300"/>
                        <a:t>02</a:t>
                      </a:r>
                    </a:p>
                  </a:txBody>
                  <a:tcPr marL="26597" marR="26597" marT="26597" marB="26597">
                    <a:lnL>
                      <a:noFill/>
                    </a:lnL>
                    <a:lnR>
                      <a:noFill/>
                    </a:lnR>
                    <a:lnT>
                      <a:noFill/>
                    </a:lnT>
                    <a:lnB>
                      <a:noFill/>
                    </a:lnB>
                    <a:solidFill>
                      <a:srgbClr val="E0E0E0"/>
                    </a:solidFill>
                  </a:tcPr>
                </a:tc>
                <a:tc>
                  <a:txBody>
                    <a:bodyPr/>
                    <a:lstStyle/>
                    <a:p>
                      <a:pPr algn="ctr"/>
                      <a:r>
                        <a:rPr lang="he-IL" sz="1300"/>
                        <a:t>0010</a:t>
                      </a:r>
                    </a:p>
                  </a:txBody>
                  <a:tcPr marL="26597" marR="26597" marT="26597" marB="26597">
                    <a:lnL>
                      <a:noFill/>
                    </a:lnL>
                    <a:lnR>
                      <a:noFill/>
                    </a:lnR>
                    <a:lnT>
                      <a:noFill/>
                    </a:lnT>
                    <a:lnB>
                      <a:noFill/>
                    </a:lnB>
                    <a:solidFill>
                      <a:srgbClr val="E0E0E0"/>
                    </a:solidFill>
                  </a:tcPr>
                </a:tc>
              </a:tr>
              <a:tr h="244696">
                <a:tc>
                  <a:txBody>
                    <a:bodyPr/>
                    <a:lstStyle/>
                    <a:p>
                      <a:pPr algn="ctr"/>
                      <a:r>
                        <a:rPr lang="he-IL" sz="1300"/>
                        <a:t>4</a:t>
                      </a:r>
                    </a:p>
                  </a:txBody>
                  <a:tcPr marL="26597" marR="26597" marT="26597" marB="26597">
                    <a:lnL>
                      <a:noFill/>
                    </a:lnL>
                    <a:lnR>
                      <a:noFill/>
                    </a:lnR>
                    <a:lnT>
                      <a:noFill/>
                    </a:lnT>
                    <a:lnB>
                      <a:noFill/>
                    </a:lnB>
                    <a:solidFill>
                      <a:srgbClr val="E0E0E0"/>
                    </a:solidFill>
                  </a:tcPr>
                </a:tc>
                <a:tc>
                  <a:txBody>
                    <a:bodyPr/>
                    <a:lstStyle/>
                    <a:p>
                      <a:pPr algn="ctr"/>
                      <a:r>
                        <a:rPr lang="he-IL" sz="1300"/>
                        <a:t>03</a:t>
                      </a:r>
                    </a:p>
                  </a:txBody>
                  <a:tcPr marL="26597" marR="26597" marT="26597" marB="26597">
                    <a:lnL>
                      <a:noFill/>
                    </a:lnL>
                    <a:lnR>
                      <a:noFill/>
                    </a:lnR>
                    <a:lnT>
                      <a:noFill/>
                    </a:lnT>
                    <a:lnB>
                      <a:noFill/>
                    </a:lnB>
                    <a:solidFill>
                      <a:srgbClr val="E0E0E0"/>
                    </a:solidFill>
                  </a:tcPr>
                </a:tc>
                <a:tc>
                  <a:txBody>
                    <a:bodyPr/>
                    <a:lstStyle/>
                    <a:p>
                      <a:pPr algn="ctr"/>
                      <a:r>
                        <a:rPr lang="he-IL" sz="1300"/>
                        <a:t>03</a:t>
                      </a:r>
                    </a:p>
                  </a:txBody>
                  <a:tcPr marL="26597" marR="26597" marT="26597" marB="26597">
                    <a:lnL>
                      <a:noFill/>
                    </a:lnL>
                    <a:lnR>
                      <a:noFill/>
                    </a:lnR>
                    <a:lnT>
                      <a:noFill/>
                    </a:lnT>
                    <a:lnB>
                      <a:noFill/>
                    </a:lnB>
                    <a:solidFill>
                      <a:srgbClr val="E0E0E0"/>
                    </a:solidFill>
                  </a:tcPr>
                </a:tc>
                <a:tc>
                  <a:txBody>
                    <a:bodyPr/>
                    <a:lstStyle/>
                    <a:p>
                      <a:pPr algn="ctr"/>
                      <a:r>
                        <a:rPr lang="he-IL" sz="1300"/>
                        <a:t>0011</a:t>
                      </a:r>
                    </a:p>
                  </a:txBody>
                  <a:tcPr marL="26597" marR="26597" marT="26597" marB="26597">
                    <a:lnL>
                      <a:noFill/>
                    </a:lnL>
                    <a:lnR>
                      <a:noFill/>
                    </a:lnR>
                    <a:lnT>
                      <a:noFill/>
                    </a:lnT>
                    <a:lnB>
                      <a:noFill/>
                    </a:lnB>
                    <a:solidFill>
                      <a:srgbClr val="E0E0E0"/>
                    </a:solidFill>
                  </a:tcPr>
                </a:tc>
              </a:tr>
              <a:tr h="244696">
                <a:tc>
                  <a:txBody>
                    <a:bodyPr/>
                    <a:lstStyle/>
                    <a:p>
                      <a:pPr algn="ctr"/>
                      <a:r>
                        <a:rPr lang="he-IL" sz="1300"/>
                        <a:t>5</a:t>
                      </a:r>
                    </a:p>
                  </a:txBody>
                  <a:tcPr marL="26597" marR="26597" marT="26597" marB="26597">
                    <a:lnL>
                      <a:noFill/>
                    </a:lnL>
                    <a:lnR>
                      <a:noFill/>
                    </a:lnR>
                    <a:lnT>
                      <a:noFill/>
                    </a:lnT>
                    <a:lnB>
                      <a:noFill/>
                    </a:lnB>
                    <a:solidFill>
                      <a:srgbClr val="E0E0E0"/>
                    </a:solidFill>
                  </a:tcPr>
                </a:tc>
                <a:tc>
                  <a:txBody>
                    <a:bodyPr/>
                    <a:lstStyle/>
                    <a:p>
                      <a:pPr algn="ctr"/>
                      <a:r>
                        <a:rPr lang="he-IL" sz="1300"/>
                        <a:t>04</a:t>
                      </a:r>
                    </a:p>
                  </a:txBody>
                  <a:tcPr marL="26597" marR="26597" marT="26597" marB="26597">
                    <a:lnL>
                      <a:noFill/>
                    </a:lnL>
                    <a:lnR>
                      <a:noFill/>
                    </a:lnR>
                    <a:lnT>
                      <a:noFill/>
                    </a:lnT>
                    <a:lnB>
                      <a:noFill/>
                    </a:lnB>
                    <a:solidFill>
                      <a:srgbClr val="E0E0E0"/>
                    </a:solidFill>
                  </a:tcPr>
                </a:tc>
                <a:tc>
                  <a:txBody>
                    <a:bodyPr/>
                    <a:lstStyle/>
                    <a:p>
                      <a:pPr algn="ctr"/>
                      <a:r>
                        <a:rPr lang="he-IL" sz="1300"/>
                        <a:t>04</a:t>
                      </a:r>
                    </a:p>
                  </a:txBody>
                  <a:tcPr marL="26597" marR="26597" marT="26597" marB="26597">
                    <a:lnL>
                      <a:noFill/>
                    </a:lnL>
                    <a:lnR>
                      <a:noFill/>
                    </a:lnR>
                    <a:lnT>
                      <a:noFill/>
                    </a:lnT>
                    <a:lnB>
                      <a:noFill/>
                    </a:lnB>
                    <a:solidFill>
                      <a:srgbClr val="E0E0E0"/>
                    </a:solidFill>
                  </a:tcPr>
                </a:tc>
                <a:tc>
                  <a:txBody>
                    <a:bodyPr/>
                    <a:lstStyle/>
                    <a:p>
                      <a:pPr algn="ctr"/>
                      <a:r>
                        <a:rPr lang="he-IL" sz="1300"/>
                        <a:t>0100</a:t>
                      </a:r>
                    </a:p>
                  </a:txBody>
                  <a:tcPr marL="26597" marR="26597" marT="26597" marB="26597">
                    <a:lnL>
                      <a:noFill/>
                    </a:lnL>
                    <a:lnR>
                      <a:noFill/>
                    </a:lnR>
                    <a:lnT>
                      <a:noFill/>
                    </a:lnT>
                    <a:lnB>
                      <a:noFill/>
                    </a:lnB>
                    <a:solidFill>
                      <a:srgbClr val="E0E0E0"/>
                    </a:solidFill>
                  </a:tcPr>
                </a:tc>
              </a:tr>
              <a:tr h="244696">
                <a:tc>
                  <a:txBody>
                    <a:bodyPr/>
                    <a:lstStyle/>
                    <a:p>
                      <a:pPr algn="ctr"/>
                      <a:r>
                        <a:rPr lang="he-IL" sz="1300"/>
                        <a:t>6</a:t>
                      </a:r>
                    </a:p>
                  </a:txBody>
                  <a:tcPr marL="26597" marR="26597" marT="26597" marB="26597">
                    <a:lnL>
                      <a:noFill/>
                    </a:lnL>
                    <a:lnR>
                      <a:noFill/>
                    </a:lnR>
                    <a:lnT>
                      <a:noFill/>
                    </a:lnT>
                    <a:lnB>
                      <a:noFill/>
                    </a:lnB>
                    <a:solidFill>
                      <a:srgbClr val="E0E0E0"/>
                    </a:solidFill>
                  </a:tcPr>
                </a:tc>
                <a:tc>
                  <a:txBody>
                    <a:bodyPr/>
                    <a:lstStyle/>
                    <a:p>
                      <a:pPr algn="ctr"/>
                      <a:r>
                        <a:rPr lang="he-IL" sz="1300"/>
                        <a:t>05</a:t>
                      </a:r>
                    </a:p>
                  </a:txBody>
                  <a:tcPr marL="26597" marR="26597" marT="26597" marB="26597">
                    <a:lnL>
                      <a:noFill/>
                    </a:lnL>
                    <a:lnR>
                      <a:noFill/>
                    </a:lnR>
                    <a:lnT>
                      <a:noFill/>
                    </a:lnT>
                    <a:lnB>
                      <a:noFill/>
                    </a:lnB>
                    <a:solidFill>
                      <a:srgbClr val="E0E0E0"/>
                    </a:solidFill>
                  </a:tcPr>
                </a:tc>
                <a:tc>
                  <a:txBody>
                    <a:bodyPr/>
                    <a:lstStyle/>
                    <a:p>
                      <a:pPr algn="ctr"/>
                      <a:r>
                        <a:rPr lang="he-IL" sz="1300"/>
                        <a:t>05</a:t>
                      </a:r>
                    </a:p>
                  </a:txBody>
                  <a:tcPr marL="26597" marR="26597" marT="26597" marB="26597">
                    <a:lnL>
                      <a:noFill/>
                    </a:lnL>
                    <a:lnR>
                      <a:noFill/>
                    </a:lnR>
                    <a:lnT>
                      <a:noFill/>
                    </a:lnT>
                    <a:lnB>
                      <a:noFill/>
                    </a:lnB>
                    <a:solidFill>
                      <a:srgbClr val="E0E0E0"/>
                    </a:solidFill>
                  </a:tcPr>
                </a:tc>
                <a:tc>
                  <a:txBody>
                    <a:bodyPr/>
                    <a:lstStyle/>
                    <a:p>
                      <a:pPr algn="ctr"/>
                      <a:r>
                        <a:rPr lang="he-IL" sz="1300"/>
                        <a:t>0101</a:t>
                      </a:r>
                    </a:p>
                  </a:txBody>
                  <a:tcPr marL="26597" marR="26597" marT="26597" marB="26597">
                    <a:lnL>
                      <a:noFill/>
                    </a:lnL>
                    <a:lnR>
                      <a:noFill/>
                    </a:lnR>
                    <a:lnT>
                      <a:noFill/>
                    </a:lnT>
                    <a:lnB>
                      <a:noFill/>
                    </a:lnB>
                    <a:solidFill>
                      <a:srgbClr val="E0E0E0"/>
                    </a:solidFill>
                  </a:tcPr>
                </a:tc>
              </a:tr>
              <a:tr h="244696">
                <a:tc>
                  <a:txBody>
                    <a:bodyPr/>
                    <a:lstStyle/>
                    <a:p>
                      <a:pPr algn="ctr"/>
                      <a:r>
                        <a:rPr lang="he-IL" sz="1300"/>
                        <a:t>7</a:t>
                      </a:r>
                    </a:p>
                  </a:txBody>
                  <a:tcPr marL="26597" marR="26597" marT="26597" marB="26597">
                    <a:lnL>
                      <a:noFill/>
                    </a:lnL>
                    <a:lnR>
                      <a:noFill/>
                    </a:lnR>
                    <a:lnT>
                      <a:noFill/>
                    </a:lnT>
                    <a:lnB>
                      <a:noFill/>
                    </a:lnB>
                    <a:solidFill>
                      <a:srgbClr val="E0E0E0"/>
                    </a:solidFill>
                  </a:tcPr>
                </a:tc>
                <a:tc>
                  <a:txBody>
                    <a:bodyPr/>
                    <a:lstStyle/>
                    <a:p>
                      <a:pPr algn="ctr"/>
                      <a:r>
                        <a:rPr lang="he-IL" sz="1300"/>
                        <a:t>06</a:t>
                      </a:r>
                    </a:p>
                  </a:txBody>
                  <a:tcPr marL="26597" marR="26597" marT="26597" marB="26597">
                    <a:lnL>
                      <a:noFill/>
                    </a:lnL>
                    <a:lnR>
                      <a:noFill/>
                    </a:lnR>
                    <a:lnT>
                      <a:noFill/>
                    </a:lnT>
                    <a:lnB>
                      <a:noFill/>
                    </a:lnB>
                    <a:solidFill>
                      <a:srgbClr val="E0E0E0"/>
                    </a:solidFill>
                  </a:tcPr>
                </a:tc>
                <a:tc>
                  <a:txBody>
                    <a:bodyPr/>
                    <a:lstStyle/>
                    <a:p>
                      <a:pPr algn="ctr"/>
                      <a:r>
                        <a:rPr lang="he-IL" sz="1300"/>
                        <a:t>06</a:t>
                      </a:r>
                    </a:p>
                  </a:txBody>
                  <a:tcPr marL="26597" marR="26597" marT="26597" marB="26597">
                    <a:lnL>
                      <a:noFill/>
                    </a:lnL>
                    <a:lnR>
                      <a:noFill/>
                    </a:lnR>
                    <a:lnT>
                      <a:noFill/>
                    </a:lnT>
                    <a:lnB>
                      <a:noFill/>
                    </a:lnB>
                    <a:solidFill>
                      <a:srgbClr val="E0E0E0"/>
                    </a:solidFill>
                  </a:tcPr>
                </a:tc>
                <a:tc>
                  <a:txBody>
                    <a:bodyPr/>
                    <a:lstStyle/>
                    <a:p>
                      <a:pPr algn="ctr"/>
                      <a:r>
                        <a:rPr lang="he-IL" sz="1300"/>
                        <a:t>0110</a:t>
                      </a:r>
                    </a:p>
                  </a:txBody>
                  <a:tcPr marL="26597" marR="26597" marT="26597" marB="26597">
                    <a:lnL>
                      <a:noFill/>
                    </a:lnL>
                    <a:lnR>
                      <a:noFill/>
                    </a:lnR>
                    <a:lnT>
                      <a:noFill/>
                    </a:lnT>
                    <a:lnB>
                      <a:noFill/>
                    </a:lnB>
                    <a:solidFill>
                      <a:srgbClr val="E0E0E0"/>
                    </a:solidFill>
                  </a:tcPr>
                </a:tc>
              </a:tr>
              <a:tr h="244696">
                <a:tc>
                  <a:txBody>
                    <a:bodyPr/>
                    <a:lstStyle/>
                    <a:p>
                      <a:pPr algn="ctr"/>
                      <a:r>
                        <a:rPr lang="he-IL" sz="1300"/>
                        <a:t>8</a:t>
                      </a:r>
                    </a:p>
                  </a:txBody>
                  <a:tcPr marL="26597" marR="26597" marT="26597" marB="26597">
                    <a:lnL>
                      <a:noFill/>
                    </a:lnL>
                    <a:lnR>
                      <a:noFill/>
                    </a:lnR>
                    <a:lnT>
                      <a:noFill/>
                    </a:lnT>
                    <a:lnB>
                      <a:noFill/>
                    </a:lnB>
                    <a:solidFill>
                      <a:srgbClr val="E0E0E0"/>
                    </a:solidFill>
                  </a:tcPr>
                </a:tc>
                <a:tc>
                  <a:txBody>
                    <a:bodyPr/>
                    <a:lstStyle/>
                    <a:p>
                      <a:pPr algn="ctr"/>
                      <a:r>
                        <a:rPr lang="he-IL" sz="1300"/>
                        <a:t>07</a:t>
                      </a:r>
                    </a:p>
                  </a:txBody>
                  <a:tcPr marL="26597" marR="26597" marT="26597" marB="26597">
                    <a:lnL>
                      <a:noFill/>
                    </a:lnL>
                    <a:lnR>
                      <a:noFill/>
                    </a:lnR>
                    <a:lnT>
                      <a:noFill/>
                    </a:lnT>
                    <a:lnB>
                      <a:noFill/>
                    </a:lnB>
                    <a:solidFill>
                      <a:srgbClr val="E0E0E0"/>
                    </a:solidFill>
                  </a:tcPr>
                </a:tc>
                <a:tc>
                  <a:txBody>
                    <a:bodyPr/>
                    <a:lstStyle/>
                    <a:p>
                      <a:pPr algn="ctr"/>
                      <a:r>
                        <a:rPr lang="he-IL" sz="1300"/>
                        <a:t>07</a:t>
                      </a:r>
                    </a:p>
                  </a:txBody>
                  <a:tcPr marL="26597" marR="26597" marT="26597" marB="26597">
                    <a:lnL>
                      <a:noFill/>
                    </a:lnL>
                    <a:lnR>
                      <a:noFill/>
                    </a:lnR>
                    <a:lnT>
                      <a:noFill/>
                    </a:lnT>
                    <a:lnB>
                      <a:noFill/>
                    </a:lnB>
                    <a:solidFill>
                      <a:srgbClr val="E0E0E0"/>
                    </a:solidFill>
                  </a:tcPr>
                </a:tc>
                <a:tc>
                  <a:txBody>
                    <a:bodyPr/>
                    <a:lstStyle/>
                    <a:p>
                      <a:pPr algn="ctr"/>
                      <a:r>
                        <a:rPr lang="he-IL" sz="1300"/>
                        <a:t>0111</a:t>
                      </a:r>
                    </a:p>
                  </a:txBody>
                  <a:tcPr marL="26597" marR="26597" marT="26597" marB="26597">
                    <a:lnL>
                      <a:noFill/>
                    </a:lnL>
                    <a:lnR>
                      <a:noFill/>
                    </a:lnR>
                    <a:lnT>
                      <a:noFill/>
                    </a:lnT>
                    <a:lnB>
                      <a:noFill/>
                    </a:lnB>
                    <a:solidFill>
                      <a:srgbClr val="E0E0E0"/>
                    </a:solidFill>
                  </a:tcPr>
                </a:tc>
              </a:tr>
              <a:tr h="244696">
                <a:tc>
                  <a:txBody>
                    <a:bodyPr/>
                    <a:lstStyle/>
                    <a:p>
                      <a:pPr algn="ctr"/>
                      <a:r>
                        <a:rPr lang="he-IL" sz="1300"/>
                        <a:t>9</a:t>
                      </a:r>
                    </a:p>
                  </a:txBody>
                  <a:tcPr marL="26597" marR="26597" marT="26597" marB="26597">
                    <a:lnL>
                      <a:noFill/>
                    </a:lnL>
                    <a:lnR>
                      <a:noFill/>
                    </a:lnR>
                    <a:lnT>
                      <a:noFill/>
                    </a:lnT>
                    <a:lnB>
                      <a:noFill/>
                    </a:lnB>
                    <a:solidFill>
                      <a:srgbClr val="E0E0E0"/>
                    </a:solidFill>
                  </a:tcPr>
                </a:tc>
                <a:tc>
                  <a:txBody>
                    <a:bodyPr/>
                    <a:lstStyle/>
                    <a:p>
                      <a:pPr algn="ctr"/>
                      <a:r>
                        <a:rPr lang="he-IL" sz="1300"/>
                        <a:t>08</a:t>
                      </a:r>
                    </a:p>
                  </a:txBody>
                  <a:tcPr marL="26597" marR="26597" marT="26597" marB="26597">
                    <a:lnL>
                      <a:noFill/>
                    </a:lnL>
                    <a:lnR>
                      <a:noFill/>
                    </a:lnR>
                    <a:lnT>
                      <a:noFill/>
                    </a:lnT>
                    <a:lnB>
                      <a:noFill/>
                    </a:lnB>
                    <a:solidFill>
                      <a:srgbClr val="E0E0E0"/>
                    </a:solidFill>
                  </a:tcPr>
                </a:tc>
                <a:tc>
                  <a:txBody>
                    <a:bodyPr/>
                    <a:lstStyle/>
                    <a:p>
                      <a:pPr algn="ctr"/>
                      <a:r>
                        <a:rPr lang="he-IL" sz="1300"/>
                        <a:t>08</a:t>
                      </a:r>
                    </a:p>
                  </a:txBody>
                  <a:tcPr marL="26597" marR="26597" marT="26597" marB="26597">
                    <a:lnL>
                      <a:noFill/>
                    </a:lnL>
                    <a:lnR>
                      <a:noFill/>
                    </a:lnR>
                    <a:lnT>
                      <a:noFill/>
                    </a:lnT>
                    <a:lnB>
                      <a:noFill/>
                    </a:lnB>
                    <a:solidFill>
                      <a:srgbClr val="E0E0E0"/>
                    </a:solidFill>
                  </a:tcPr>
                </a:tc>
                <a:tc>
                  <a:txBody>
                    <a:bodyPr/>
                    <a:lstStyle/>
                    <a:p>
                      <a:pPr algn="ctr"/>
                      <a:r>
                        <a:rPr lang="he-IL" sz="1300"/>
                        <a:t>1000</a:t>
                      </a:r>
                    </a:p>
                  </a:txBody>
                  <a:tcPr marL="26597" marR="26597" marT="26597" marB="26597">
                    <a:lnL>
                      <a:noFill/>
                    </a:lnL>
                    <a:lnR>
                      <a:noFill/>
                    </a:lnR>
                    <a:lnT>
                      <a:noFill/>
                    </a:lnT>
                    <a:lnB>
                      <a:noFill/>
                    </a:lnB>
                    <a:solidFill>
                      <a:srgbClr val="E0E0E0"/>
                    </a:solidFill>
                  </a:tcPr>
                </a:tc>
              </a:tr>
              <a:tr h="244696">
                <a:tc>
                  <a:txBody>
                    <a:bodyPr/>
                    <a:lstStyle/>
                    <a:p>
                      <a:pPr algn="ctr"/>
                      <a:r>
                        <a:rPr lang="he-IL" sz="1300"/>
                        <a:t>10</a:t>
                      </a:r>
                    </a:p>
                  </a:txBody>
                  <a:tcPr marL="26597" marR="26597" marT="26597" marB="26597">
                    <a:lnL>
                      <a:noFill/>
                    </a:lnL>
                    <a:lnR>
                      <a:noFill/>
                    </a:lnR>
                    <a:lnT>
                      <a:noFill/>
                    </a:lnT>
                    <a:lnB>
                      <a:noFill/>
                    </a:lnB>
                    <a:solidFill>
                      <a:srgbClr val="E0E0E0"/>
                    </a:solidFill>
                  </a:tcPr>
                </a:tc>
                <a:tc>
                  <a:txBody>
                    <a:bodyPr/>
                    <a:lstStyle/>
                    <a:p>
                      <a:pPr algn="ctr"/>
                      <a:r>
                        <a:rPr lang="he-IL" sz="1300"/>
                        <a:t>09</a:t>
                      </a:r>
                    </a:p>
                  </a:txBody>
                  <a:tcPr marL="26597" marR="26597" marT="26597" marB="26597">
                    <a:lnL>
                      <a:noFill/>
                    </a:lnL>
                    <a:lnR>
                      <a:noFill/>
                    </a:lnR>
                    <a:lnT>
                      <a:noFill/>
                    </a:lnT>
                    <a:lnB>
                      <a:noFill/>
                    </a:lnB>
                    <a:solidFill>
                      <a:srgbClr val="E0E0E0"/>
                    </a:solidFill>
                  </a:tcPr>
                </a:tc>
                <a:tc>
                  <a:txBody>
                    <a:bodyPr/>
                    <a:lstStyle/>
                    <a:p>
                      <a:pPr algn="ctr"/>
                      <a:r>
                        <a:rPr lang="he-IL" sz="1300"/>
                        <a:t>09</a:t>
                      </a:r>
                    </a:p>
                  </a:txBody>
                  <a:tcPr marL="26597" marR="26597" marT="26597" marB="26597">
                    <a:lnL>
                      <a:noFill/>
                    </a:lnL>
                    <a:lnR>
                      <a:noFill/>
                    </a:lnR>
                    <a:lnT>
                      <a:noFill/>
                    </a:lnT>
                    <a:lnB>
                      <a:noFill/>
                    </a:lnB>
                    <a:solidFill>
                      <a:srgbClr val="E0E0E0"/>
                    </a:solidFill>
                  </a:tcPr>
                </a:tc>
                <a:tc>
                  <a:txBody>
                    <a:bodyPr/>
                    <a:lstStyle/>
                    <a:p>
                      <a:pPr algn="ctr"/>
                      <a:r>
                        <a:rPr lang="he-IL" sz="1300"/>
                        <a:t>1001</a:t>
                      </a:r>
                    </a:p>
                  </a:txBody>
                  <a:tcPr marL="26597" marR="26597" marT="26597" marB="26597">
                    <a:lnL>
                      <a:noFill/>
                    </a:lnL>
                    <a:lnR>
                      <a:noFill/>
                    </a:lnR>
                    <a:lnT>
                      <a:noFill/>
                    </a:lnT>
                    <a:lnB>
                      <a:noFill/>
                    </a:lnB>
                    <a:solidFill>
                      <a:srgbClr val="E0E0E0"/>
                    </a:solidFill>
                  </a:tcPr>
                </a:tc>
              </a:tr>
              <a:tr h="244696">
                <a:tc>
                  <a:txBody>
                    <a:bodyPr/>
                    <a:lstStyle/>
                    <a:p>
                      <a:pPr algn="ctr"/>
                      <a:r>
                        <a:rPr lang="he-IL" sz="1300"/>
                        <a:t>11</a:t>
                      </a:r>
                    </a:p>
                  </a:txBody>
                  <a:tcPr marL="26597" marR="26597" marT="26597" marB="26597">
                    <a:lnL>
                      <a:noFill/>
                    </a:lnL>
                    <a:lnR>
                      <a:noFill/>
                    </a:lnR>
                    <a:lnT>
                      <a:noFill/>
                    </a:lnT>
                    <a:lnB>
                      <a:noFill/>
                    </a:lnB>
                    <a:solidFill>
                      <a:srgbClr val="E0E0E0"/>
                    </a:solidFill>
                  </a:tcPr>
                </a:tc>
                <a:tc>
                  <a:txBody>
                    <a:bodyPr/>
                    <a:lstStyle/>
                    <a:p>
                      <a:pPr algn="ctr"/>
                      <a:r>
                        <a:rPr lang="he-IL" sz="1300"/>
                        <a:t>10</a:t>
                      </a:r>
                    </a:p>
                  </a:txBody>
                  <a:tcPr marL="26597" marR="26597" marT="26597" marB="26597">
                    <a:lnL>
                      <a:noFill/>
                    </a:lnL>
                    <a:lnR>
                      <a:noFill/>
                    </a:lnR>
                    <a:lnT>
                      <a:noFill/>
                    </a:lnT>
                    <a:lnB>
                      <a:noFill/>
                    </a:lnB>
                    <a:solidFill>
                      <a:srgbClr val="E0E0E0"/>
                    </a:solidFill>
                  </a:tcPr>
                </a:tc>
                <a:tc>
                  <a:txBody>
                    <a:bodyPr/>
                    <a:lstStyle/>
                    <a:p>
                      <a:pPr algn="ctr"/>
                      <a:r>
                        <a:rPr lang="en-US" sz="1300"/>
                        <a:t>0A</a:t>
                      </a:r>
                    </a:p>
                  </a:txBody>
                  <a:tcPr marL="26597" marR="26597" marT="26597" marB="26597">
                    <a:lnL>
                      <a:noFill/>
                    </a:lnL>
                    <a:lnR>
                      <a:noFill/>
                    </a:lnR>
                    <a:lnT>
                      <a:noFill/>
                    </a:lnT>
                    <a:lnB>
                      <a:noFill/>
                    </a:lnB>
                    <a:solidFill>
                      <a:srgbClr val="E0E0E0"/>
                    </a:solidFill>
                  </a:tcPr>
                </a:tc>
                <a:tc>
                  <a:txBody>
                    <a:bodyPr/>
                    <a:lstStyle/>
                    <a:p>
                      <a:pPr algn="ctr"/>
                      <a:r>
                        <a:rPr lang="he-IL" sz="1300"/>
                        <a:t>1010</a:t>
                      </a:r>
                    </a:p>
                  </a:txBody>
                  <a:tcPr marL="26597" marR="26597" marT="26597" marB="26597">
                    <a:lnL>
                      <a:noFill/>
                    </a:lnL>
                    <a:lnR>
                      <a:noFill/>
                    </a:lnR>
                    <a:lnT>
                      <a:noFill/>
                    </a:lnT>
                    <a:lnB>
                      <a:noFill/>
                    </a:lnB>
                    <a:solidFill>
                      <a:srgbClr val="E0E0E0"/>
                    </a:solidFill>
                  </a:tcPr>
                </a:tc>
              </a:tr>
              <a:tr h="244696">
                <a:tc>
                  <a:txBody>
                    <a:bodyPr/>
                    <a:lstStyle/>
                    <a:p>
                      <a:pPr algn="ctr"/>
                      <a:r>
                        <a:rPr lang="he-IL" sz="1300"/>
                        <a:t>12</a:t>
                      </a:r>
                    </a:p>
                  </a:txBody>
                  <a:tcPr marL="26597" marR="26597" marT="26597" marB="26597">
                    <a:lnL>
                      <a:noFill/>
                    </a:lnL>
                    <a:lnR>
                      <a:noFill/>
                    </a:lnR>
                    <a:lnT>
                      <a:noFill/>
                    </a:lnT>
                    <a:lnB>
                      <a:noFill/>
                    </a:lnB>
                    <a:solidFill>
                      <a:srgbClr val="E0E0E0"/>
                    </a:solidFill>
                  </a:tcPr>
                </a:tc>
                <a:tc>
                  <a:txBody>
                    <a:bodyPr/>
                    <a:lstStyle/>
                    <a:p>
                      <a:pPr algn="ctr"/>
                      <a:r>
                        <a:rPr lang="he-IL" sz="1300"/>
                        <a:t>11</a:t>
                      </a:r>
                    </a:p>
                  </a:txBody>
                  <a:tcPr marL="26597" marR="26597" marT="26597" marB="26597">
                    <a:lnL>
                      <a:noFill/>
                    </a:lnL>
                    <a:lnR>
                      <a:noFill/>
                    </a:lnR>
                    <a:lnT>
                      <a:noFill/>
                    </a:lnT>
                    <a:lnB>
                      <a:noFill/>
                    </a:lnB>
                    <a:solidFill>
                      <a:srgbClr val="E0E0E0"/>
                    </a:solidFill>
                  </a:tcPr>
                </a:tc>
                <a:tc>
                  <a:txBody>
                    <a:bodyPr/>
                    <a:lstStyle/>
                    <a:p>
                      <a:pPr algn="ctr"/>
                      <a:r>
                        <a:rPr lang="en-US" sz="1300"/>
                        <a:t>0B</a:t>
                      </a:r>
                    </a:p>
                  </a:txBody>
                  <a:tcPr marL="26597" marR="26597" marT="26597" marB="26597">
                    <a:lnL>
                      <a:noFill/>
                    </a:lnL>
                    <a:lnR>
                      <a:noFill/>
                    </a:lnR>
                    <a:lnT>
                      <a:noFill/>
                    </a:lnT>
                    <a:lnB>
                      <a:noFill/>
                    </a:lnB>
                    <a:solidFill>
                      <a:srgbClr val="E0E0E0"/>
                    </a:solidFill>
                  </a:tcPr>
                </a:tc>
                <a:tc>
                  <a:txBody>
                    <a:bodyPr/>
                    <a:lstStyle/>
                    <a:p>
                      <a:pPr algn="ctr"/>
                      <a:r>
                        <a:rPr lang="he-IL" sz="1300"/>
                        <a:t>1011</a:t>
                      </a:r>
                    </a:p>
                  </a:txBody>
                  <a:tcPr marL="26597" marR="26597" marT="26597" marB="26597">
                    <a:lnL>
                      <a:noFill/>
                    </a:lnL>
                    <a:lnR>
                      <a:noFill/>
                    </a:lnR>
                    <a:lnT>
                      <a:noFill/>
                    </a:lnT>
                    <a:lnB>
                      <a:noFill/>
                    </a:lnB>
                    <a:solidFill>
                      <a:srgbClr val="E0E0E0"/>
                    </a:solidFill>
                  </a:tcPr>
                </a:tc>
              </a:tr>
              <a:tr h="244696">
                <a:tc>
                  <a:txBody>
                    <a:bodyPr/>
                    <a:lstStyle/>
                    <a:p>
                      <a:pPr algn="ctr"/>
                      <a:r>
                        <a:rPr lang="he-IL" sz="1300"/>
                        <a:t>13</a:t>
                      </a:r>
                    </a:p>
                  </a:txBody>
                  <a:tcPr marL="26597" marR="26597" marT="26597" marB="26597">
                    <a:lnL>
                      <a:noFill/>
                    </a:lnL>
                    <a:lnR>
                      <a:noFill/>
                    </a:lnR>
                    <a:lnT>
                      <a:noFill/>
                    </a:lnT>
                    <a:lnB>
                      <a:noFill/>
                    </a:lnB>
                    <a:solidFill>
                      <a:srgbClr val="E0E0E0"/>
                    </a:solidFill>
                  </a:tcPr>
                </a:tc>
                <a:tc>
                  <a:txBody>
                    <a:bodyPr/>
                    <a:lstStyle/>
                    <a:p>
                      <a:pPr algn="ctr"/>
                      <a:r>
                        <a:rPr lang="he-IL" sz="1300"/>
                        <a:t>12</a:t>
                      </a:r>
                    </a:p>
                  </a:txBody>
                  <a:tcPr marL="26597" marR="26597" marT="26597" marB="26597">
                    <a:lnL>
                      <a:noFill/>
                    </a:lnL>
                    <a:lnR>
                      <a:noFill/>
                    </a:lnR>
                    <a:lnT>
                      <a:noFill/>
                    </a:lnT>
                    <a:lnB>
                      <a:noFill/>
                    </a:lnB>
                    <a:solidFill>
                      <a:srgbClr val="E0E0E0"/>
                    </a:solidFill>
                  </a:tcPr>
                </a:tc>
                <a:tc>
                  <a:txBody>
                    <a:bodyPr/>
                    <a:lstStyle/>
                    <a:p>
                      <a:pPr algn="ctr"/>
                      <a:r>
                        <a:rPr lang="en-US" sz="1300"/>
                        <a:t>0C</a:t>
                      </a:r>
                    </a:p>
                  </a:txBody>
                  <a:tcPr marL="26597" marR="26597" marT="26597" marB="26597">
                    <a:lnL>
                      <a:noFill/>
                    </a:lnL>
                    <a:lnR>
                      <a:noFill/>
                    </a:lnR>
                    <a:lnT>
                      <a:noFill/>
                    </a:lnT>
                    <a:lnB>
                      <a:noFill/>
                    </a:lnB>
                    <a:solidFill>
                      <a:srgbClr val="E0E0E0"/>
                    </a:solidFill>
                  </a:tcPr>
                </a:tc>
                <a:tc>
                  <a:txBody>
                    <a:bodyPr/>
                    <a:lstStyle/>
                    <a:p>
                      <a:pPr algn="ctr"/>
                      <a:r>
                        <a:rPr lang="he-IL" sz="1300"/>
                        <a:t>1100</a:t>
                      </a:r>
                    </a:p>
                  </a:txBody>
                  <a:tcPr marL="26597" marR="26597" marT="26597" marB="26597">
                    <a:lnL>
                      <a:noFill/>
                    </a:lnL>
                    <a:lnR>
                      <a:noFill/>
                    </a:lnR>
                    <a:lnT>
                      <a:noFill/>
                    </a:lnT>
                    <a:lnB>
                      <a:noFill/>
                    </a:lnB>
                    <a:solidFill>
                      <a:srgbClr val="E0E0E0"/>
                    </a:solidFill>
                  </a:tcPr>
                </a:tc>
              </a:tr>
              <a:tr h="244696">
                <a:tc>
                  <a:txBody>
                    <a:bodyPr/>
                    <a:lstStyle/>
                    <a:p>
                      <a:pPr algn="ctr"/>
                      <a:r>
                        <a:rPr lang="he-IL" sz="1300"/>
                        <a:t>14</a:t>
                      </a:r>
                    </a:p>
                  </a:txBody>
                  <a:tcPr marL="26597" marR="26597" marT="26597" marB="26597">
                    <a:lnL>
                      <a:noFill/>
                    </a:lnL>
                    <a:lnR>
                      <a:noFill/>
                    </a:lnR>
                    <a:lnT>
                      <a:noFill/>
                    </a:lnT>
                    <a:lnB>
                      <a:noFill/>
                    </a:lnB>
                    <a:solidFill>
                      <a:srgbClr val="E0E0E0"/>
                    </a:solidFill>
                  </a:tcPr>
                </a:tc>
                <a:tc>
                  <a:txBody>
                    <a:bodyPr/>
                    <a:lstStyle/>
                    <a:p>
                      <a:pPr algn="ctr"/>
                      <a:r>
                        <a:rPr lang="he-IL" sz="1300"/>
                        <a:t>13</a:t>
                      </a:r>
                    </a:p>
                  </a:txBody>
                  <a:tcPr marL="26597" marR="26597" marT="26597" marB="26597">
                    <a:lnL>
                      <a:noFill/>
                    </a:lnL>
                    <a:lnR>
                      <a:noFill/>
                    </a:lnR>
                    <a:lnT>
                      <a:noFill/>
                    </a:lnT>
                    <a:lnB>
                      <a:noFill/>
                    </a:lnB>
                    <a:solidFill>
                      <a:srgbClr val="E0E0E0"/>
                    </a:solidFill>
                  </a:tcPr>
                </a:tc>
                <a:tc>
                  <a:txBody>
                    <a:bodyPr/>
                    <a:lstStyle/>
                    <a:p>
                      <a:pPr algn="ctr"/>
                      <a:r>
                        <a:rPr lang="en-US" sz="1300"/>
                        <a:t>0D</a:t>
                      </a:r>
                    </a:p>
                  </a:txBody>
                  <a:tcPr marL="26597" marR="26597" marT="26597" marB="26597">
                    <a:lnL>
                      <a:noFill/>
                    </a:lnL>
                    <a:lnR>
                      <a:noFill/>
                    </a:lnR>
                    <a:lnT>
                      <a:noFill/>
                    </a:lnT>
                    <a:lnB>
                      <a:noFill/>
                    </a:lnB>
                    <a:solidFill>
                      <a:srgbClr val="E0E0E0"/>
                    </a:solidFill>
                  </a:tcPr>
                </a:tc>
                <a:tc>
                  <a:txBody>
                    <a:bodyPr/>
                    <a:lstStyle/>
                    <a:p>
                      <a:pPr algn="ctr"/>
                      <a:r>
                        <a:rPr lang="he-IL" sz="1300"/>
                        <a:t>1101</a:t>
                      </a:r>
                    </a:p>
                  </a:txBody>
                  <a:tcPr marL="26597" marR="26597" marT="26597" marB="26597">
                    <a:lnL>
                      <a:noFill/>
                    </a:lnL>
                    <a:lnR>
                      <a:noFill/>
                    </a:lnR>
                    <a:lnT>
                      <a:noFill/>
                    </a:lnT>
                    <a:lnB>
                      <a:noFill/>
                    </a:lnB>
                    <a:solidFill>
                      <a:srgbClr val="E0E0E0"/>
                    </a:solidFill>
                  </a:tcPr>
                </a:tc>
              </a:tr>
              <a:tr h="244696">
                <a:tc>
                  <a:txBody>
                    <a:bodyPr/>
                    <a:lstStyle/>
                    <a:p>
                      <a:pPr algn="ctr"/>
                      <a:r>
                        <a:rPr lang="he-IL" sz="1300"/>
                        <a:t>15</a:t>
                      </a:r>
                    </a:p>
                  </a:txBody>
                  <a:tcPr marL="26597" marR="26597" marT="26597" marB="26597">
                    <a:lnL>
                      <a:noFill/>
                    </a:lnL>
                    <a:lnR>
                      <a:noFill/>
                    </a:lnR>
                    <a:lnT>
                      <a:noFill/>
                    </a:lnT>
                    <a:lnB>
                      <a:noFill/>
                    </a:lnB>
                    <a:solidFill>
                      <a:srgbClr val="E0E0E0"/>
                    </a:solidFill>
                  </a:tcPr>
                </a:tc>
                <a:tc>
                  <a:txBody>
                    <a:bodyPr/>
                    <a:lstStyle/>
                    <a:p>
                      <a:pPr algn="ctr"/>
                      <a:r>
                        <a:rPr lang="he-IL" sz="1300"/>
                        <a:t>14</a:t>
                      </a:r>
                    </a:p>
                  </a:txBody>
                  <a:tcPr marL="26597" marR="26597" marT="26597" marB="26597">
                    <a:lnL>
                      <a:noFill/>
                    </a:lnL>
                    <a:lnR>
                      <a:noFill/>
                    </a:lnR>
                    <a:lnT>
                      <a:noFill/>
                    </a:lnT>
                    <a:lnB>
                      <a:noFill/>
                    </a:lnB>
                    <a:solidFill>
                      <a:srgbClr val="E0E0E0"/>
                    </a:solidFill>
                  </a:tcPr>
                </a:tc>
                <a:tc>
                  <a:txBody>
                    <a:bodyPr/>
                    <a:lstStyle/>
                    <a:p>
                      <a:pPr algn="ctr"/>
                      <a:r>
                        <a:rPr lang="en-US" sz="1300"/>
                        <a:t>0E</a:t>
                      </a:r>
                    </a:p>
                  </a:txBody>
                  <a:tcPr marL="26597" marR="26597" marT="26597" marB="26597">
                    <a:lnL>
                      <a:noFill/>
                    </a:lnL>
                    <a:lnR>
                      <a:noFill/>
                    </a:lnR>
                    <a:lnT>
                      <a:noFill/>
                    </a:lnT>
                    <a:lnB>
                      <a:noFill/>
                    </a:lnB>
                    <a:solidFill>
                      <a:srgbClr val="E0E0E0"/>
                    </a:solidFill>
                  </a:tcPr>
                </a:tc>
                <a:tc>
                  <a:txBody>
                    <a:bodyPr/>
                    <a:lstStyle/>
                    <a:p>
                      <a:pPr algn="ctr"/>
                      <a:r>
                        <a:rPr lang="he-IL" sz="1300"/>
                        <a:t>1110</a:t>
                      </a:r>
                    </a:p>
                  </a:txBody>
                  <a:tcPr marL="26597" marR="26597" marT="26597" marB="26597">
                    <a:lnL>
                      <a:noFill/>
                    </a:lnL>
                    <a:lnR>
                      <a:noFill/>
                    </a:lnR>
                    <a:lnT>
                      <a:noFill/>
                    </a:lnT>
                    <a:lnB>
                      <a:noFill/>
                    </a:lnB>
                    <a:solidFill>
                      <a:srgbClr val="E0E0E0"/>
                    </a:solidFill>
                  </a:tcPr>
                </a:tc>
              </a:tr>
              <a:tr h="244696">
                <a:tc>
                  <a:txBody>
                    <a:bodyPr/>
                    <a:lstStyle/>
                    <a:p>
                      <a:pPr algn="ctr"/>
                      <a:r>
                        <a:rPr lang="he-IL" sz="1300"/>
                        <a:t>16</a:t>
                      </a:r>
                    </a:p>
                  </a:txBody>
                  <a:tcPr marL="26597" marR="26597" marT="26597" marB="26597">
                    <a:lnL>
                      <a:noFill/>
                    </a:lnL>
                    <a:lnR>
                      <a:noFill/>
                    </a:lnR>
                    <a:lnT>
                      <a:noFill/>
                    </a:lnT>
                    <a:lnB>
                      <a:noFill/>
                    </a:lnB>
                    <a:solidFill>
                      <a:srgbClr val="E0E0E0"/>
                    </a:solidFill>
                  </a:tcPr>
                </a:tc>
                <a:tc>
                  <a:txBody>
                    <a:bodyPr/>
                    <a:lstStyle/>
                    <a:p>
                      <a:pPr algn="ctr"/>
                      <a:r>
                        <a:rPr lang="he-IL" sz="1300"/>
                        <a:t>15</a:t>
                      </a:r>
                    </a:p>
                  </a:txBody>
                  <a:tcPr marL="26597" marR="26597" marT="26597" marB="26597">
                    <a:lnL>
                      <a:noFill/>
                    </a:lnL>
                    <a:lnR>
                      <a:noFill/>
                    </a:lnR>
                    <a:lnT>
                      <a:noFill/>
                    </a:lnT>
                    <a:lnB>
                      <a:noFill/>
                    </a:lnB>
                    <a:solidFill>
                      <a:srgbClr val="E0E0E0"/>
                    </a:solidFill>
                  </a:tcPr>
                </a:tc>
                <a:tc>
                  <a:txBody>
                    <a:bodyPr/>
                    <a:lstStyle/>
                    <a:p>
                      <a:pPr algn="ctr"/>
                      <a:r>
                        <a:rPr lang="en-US" sz="1300"/>
                        <a:t>0F</a:t>
                      </a:r>
                    </a:p>
                  </a:txBody>
                  <a:tcPr marL="26597" marR="26597" marT="26597" marB="26597">
                    <a:lnL>
                      <a:noFill/>
                    </a:lnL>
                    <a:lnR>
                      <a:noFill/>
                    </a:lnR>
                    <a:lnT>
                      <a:noFill/>
                    </a:lnT>
                    <a:lnB>
                      <a:noFill/>
                    </a:lnB>
                    <a:solidFill>
                      <a:srgbClr val="E0E0E0"/>
                    </a:solidFill>
                  </a:tcPr>
                </a:tc>
                <a:tc>
                  <a:txBody>
                    <a:bodyPr/>
                    <a:lstStyle/>
                    <a:p>
                      <a:pPr algn="ctr"/>
                      <a:r>
                        <a:rPr lang="he-IL" sz="1300" dirty="0"/>
                        <a:t>1111</a:t>
                      </a:r>
                    </a:p>
                  </a:txBody>
                  <a:tcPr marL="26597" marR="26597" marT="26597" marB="26597">
                    <a:lnL>
                      <a:noFill/>
                    </a:lnL>
                    <a:lnR>
                      <a:noFill/>
                    </a:lnR>
                    <a:lnT>
                      <a:noFill/>
                    </a:lnT>
                    <a:lnB>
                      <a:noFill/>
                    </a:lnB>
                    <a:solidFill>
                      <a:srgbClr val="E0E0E0"/>
                    </a:solidFill>
                  </a:tcPr>
                </a:tc>
              </a:tr>
            </a:tbl>
          </a:graphicData>
        </a:graphic>
      </p:graphicFrame>
      <p:sp>
        <p:nvSpPr>
          <p:cNvPr id="10" name="מלבן 9"/>
          <p:cNvSpPr/>
          <p:nvPr/>
        </p:nvSpPr>
        <p:spPr>
          <a:xfrm>
            <a:off x="5835588" y="2195044"/>
            <a:ext cx="6096000" cy="2862322"/>
          </a:xfrm>
          <a:prstGeom prst="rect">
            <a:avLst/>
          </a:prstGeom>
        </p:spPr>
        <p:txBody>
          <a:bodyPr>
            <a:spAutoFit/>
          </a:bodyPr>
          <a:lstStyle/>
          <a:p>
            <a:r>
              <a:rPr lang="he-IL" dirty="0"/>
              <a:t>בעיבוד נתונים, לעתים קרובות מספרים מיוצגים בצורת </a:t>
            </a:r>
            <a:r>
              <a:rPr lang="he-IL" dirty="0" err="1"/>
              <a:t>הקסדצימלי</a:t>
            </a:r>
            <a:r>
              <a:rPr lang="he-IL" dirty="0"/>
              <a:t>. המערכת </a:t>
            </a:r>
            <a:r>
              <a:rPr lang="he-IL" dirty="0" err="1"/>
              <a:t>ההקסדצימלית</a:t>
            </a:r>
            <a:r>
              <a:rPr lang="he-IL" dirty="0"/>
              <a:t> משתמשת ב16 כבסיס, כלומר, היא מבדילה בין 16 ספרות שונות</a:t>
            </a:r>
            <a:r>
              <a:rPr lang="he-IL" dirty="0" smtClean="0"/>
              <a:t>.</a:t>
            </a:r>
          </a:p>
          <a:p>
            <a:endParaRPr lang="he-IL" dirty="0"/>
          </a:p>
          <a:p>
            <a:r>
              <a:rPr lang="he-IL" dirty="0"/>
              <a:t>מכיוון שאנו מכירים רק עשר ספרות (0 עד 9), הספרות הנותרות מיוצגות באותיות האלפבית ("</a:t>
            </a:r>
            <a:r>
              <a:rPr lang="en-US" dirty="0"/>
              <a:t>A" </a:t>
            </a:r>
            <a:r>
              <a:rPr lang="he-IL" dirty="0"/>
              <a:t>ל- "</a:t>
            </a:r>
            <a:r>
              <a:rPr lang="en-US" dirty="0"/>
              <a:t>F"). </a:t>
            </a:r>
            <a:r>
              <a:rPr lang="he-IL" dirty="0"/>
              <a:t>הדבר מאפשר להצביע על 16 ערכים שונים באמצעות ספרה אחת. </a:t>
            </a:r>
            <a:endParaRPr lang="he-IL" dirty="0" smtClean="0"/>
          </a:p>
          <a:p>
            <a:endParaRPr lang="he-IL" dirty="0"/>
          </a:p>
          <a:p>
            <a:r>
              <a:rPr lang="he-IL" dirty="0" smtClean="0"/>
              <a:t>הטבלה </a:t>
            </a:r>
            <a:r>
              <a:rPr lang="he-IL" dirty="0"/>
              <a:t>הבאה מציגה ערכים אלה בצורת עשרוני, בינארי </a:t>
            </a:r>
            <a:r>
              <a:rPr lang="he-IL" dirty="0" err="1"/>
              <a:t>והקסדצימלי</a:t>
            </a:r>
            <a:r>
              <a:rPr lang="he-IL" dirty="0"/>
              <a:t>:</a:t>
            </a:r>
          </a:p>
        </p:txBody>
      </p:sp>
      <p:sp>
        <p:nvSpPr>
          <p:cNvPr id="12" name="מלבן 11"/>
          <p:cNvSpPr/>
          <p:nvPr/>
        </p:nvSpPr>
        <p:spPr>
          <a:xfrm>
            <a:off x="6741804" y="1046720"/>
            <a:ext cx="3235181" cy="584775"/>
          </a:xfrm>
          <a:prstGeom prst="rect">
            <a:avLst/>
          </a:prstGeom>
        </p:spPr>
        <p:txBody>
          <a:bodyPr wrap="none">
            <a:spAutoFit/>
          </a:bodyPr>
          <a:lstStyle/>
          <a:p>
            <a:r>
              <a:rPr lang="he-IL" sz="3200" b="1" u="sng" dirty="0"/>
              <a:t>מספרים </a:t>
            </a:r>
            <a:r>
              <a:rPr lang="he-IL" sz="3200" b="1" u="sng" dirty="0" err="1"/>
              <a:t>קסדצימלי</a:t>
            </a:r>
            <a:endParaRPr lang="he-IL" sz="3200" b="1" u="sng" dirty="0"/>
          </a:p>
        </p:txBody>
      </p:sp>
    </p:spTree>
    <p:extLst>
      <p:ext uri="{BB962C8B-B14F-4D97-AF65-F5344CB8AC3E}">
        <p14:creationId xmlns:p14="http://schemas.microsoft.com/office/powerpoint/2010/main" val="24897024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sp>
        <p:nvSpPr>
          <p:cNvPr id="3" name="מלבן 2"/>
          <p:cNvSpPr/>
          <p:nvPr/>
        </p:nvSpPr>
        <p:spPr>
          <a:xfrm>
            <a:off x="6833348" y="937348"/>
            <a:ext cx="4963218" cy="584775"/>
          </a:xfrm>
          <a:prstGeom prst="rect">
            <a:avLst/>
          </a:prstGeom>
        </p:spPr>
        <p:txBody>
          <a:bodyPr wrap="none">
            <a:spAutoFit/>
          </a:bodyPr>
          <a:lstStyle/>
          <a:p>
            <a:r>
              <a:rPr lang="he-IL" sz="3200" b="1" u="sng" dirty="0"/>
              <a:t>המרת מספרים </a:t>
            </a:r>
            <a:r>
              <a:rPr lang="he-IL" sz="3200" b="1" u="sng" dirty="0" err="1"/>
              <a:t>הקסדצימליים</a:t>
            </a:r>
            <a:endParaRPr lang="he-IL" sz="3200" b="1" u="sng" dirty="0"/>
          </a:p>
        </p:txBody>
      </p:sp>
      <p:pic>
        <p:nvPicPr>
          <p:cNvPr id="10" name="תמונה 9"/>
          <p:cNvPicPr>
            <a:picLocks noChangeAspect="1"/>
          </p:cNvPicPr>
          <p:nvPr/>
        </p:nvPicPr>
        <p:blipFill>
          <a:blip r:embed="rId3"/>
          <a:stretch>
            <a:fillRect/>
          </a:stretch>
        </p:blipFill>
        <p:spPr>
          <a:xfrm>
            <a:off x="1502731" y="1787386"/>
            <a:ext cx="3238500" cy="1285875"/>
          </a:xfrm>
          <a:prstGeom prst="rect">
            <a:avLst/>
          </a:prstGeom>
        </p:spPr>
      </p:pic>
      <p:sp>
        <p:nvSpPr>
          <p:cNvPr id="11" name="מלבן 10"/>
          <p:cNvSpPr/>
          <p:nvPr/>
        </p:nvSpPr>
        <p:spPr>
          <a:xfrm>
            <a:off x="5700566" y="1968658"/>
            <a:ext cx="6096000" cy="923330"/>
          </a:xfrm>
          <a:prstGeom prst="rect">
            <a:avLst/>
          </a:prstGeom>
        </p:spPr>
        <p:txBody>
          <a:bodyPr>
            <a:spAutoFit/>
          </a:bodyPr>
          <a:lstStyle/>
          <a:p>
            <a:r>
              <a:rPr lang="he-IL" dirty="0"/>
              <a:t>כאמור, המערכת המספר </a:t>
            </a:r>
            <a:r>
              <a:rPr lang="he-IL" dirty="0" err="1"/>
              <a:t>הקסדצימלית</a:t>
            </a:r>
            <a:r>
              <a:rPr lang="he-IL" dirty="0"/>
              <a:t> משתמשת במספר "16" כבסיס. לפיכך, המשמעות היא גדולה יותר מאשר במקרה של מספרים עשרוניים:</a:t>
            </a:r>
          </a:p>
        </p:txBody>
      </p:sp>
      <p:pic>
        <p:nvPicPr>
          <p:cNvPr id="12" name="תמונה 11"/>
          <p:cNvPicPr>
            <a:picLocks noChangeAspect="1"/>
          </p:cNvPicPr>
          <p:nvPr/>
        </p:nvPicPr>
        <p:blipFill>
          <a:blip r:embed="rId4"/>
          <a:stretch>
            <a:fillRect/>
          </a:stretch>
        </p:blipFill>
        <p:spPr>
          <a:xfrm>
            <a:off x="1502731" y="3108538"/>
            <a:ext cx="3143250" cy="1428750"/>
          </a:xfrm>
          <a:prstGeom prst="rect">
            <a:avLst/>
          </a:prstGeom>
        </p:spPr>
      </p:pic>
      <p:sp>
        <p:nvSpPr>
          <p:cNvPr id="13" name="מלבן 12"/>
          <p:cNvSpPr/>
          <p:nvPr/>
        </p:nvSpPr>
        <p:spPr>
          <a:xfrm>
            <a:off x="5764567" y="3541052"/>
            <a:ext cx="6096000" cy="646331"/>
          </a:xfrm>
          <a:prstGeom prst="rect">
            <a:avLst/>
          </a:prstGeom>
        </p:spPr>
        <p:txBody>
          <a:bodyPr>
            <a:spAutoFit/>
          </a:bodyPr>
          <a:lstStyle/>
          <a:p>
            <a:r>
              <a:rPr lang="he-IL" dirty="0"/>
              <a:t>מכיוון שההמרה הידנית דורשת זמן ומאמץ, תוכנה זו מכילה פונקציה המקלה על התהליך:</a:t>
            </a:r>
          </a:p>
        </p:txBody>
      </p:sp>
      <p:pic>
        <p:nvPicPr>
          <p:cNvPr id="14" name="תמונה 13"/>
          <p:cNvPicPr>
            <a:picLocks noChangeAspect="1"/>
          </p:cNvPicPr>
          <p:nvPr/>
        </p:nvPicPr>
        <p:blipFill>
          <a:blip r:embed="rId5"/>
          <a:stretch>
            <a:fillRect/>
          </a:stretch>
        </p:blipFill>
        <p:spPr>
          <a:xfrm>
            <a:off x="4842907" y="4187383"/>
            <a:ext cx="5429708" cy="2570012"/>
          </a:xfrm>
          <a:prstGeom prst="rect">
            <a:avLst/>
          </a:prstGeom>
        </p:spPr>
      </p:pic>
    </p:spTree>
    <p:extLst>
      <p:ext uri="{BB962C8B-B14F-4D97-AF65-F5344CB8AC3E}">
        <p14:creationId xmlns:p14="http://schemas.microsoft.com/office/powerpoint/2010/main" val="6159312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sp>
        <p:nvSpPr>
          <p:cNvPr id="3" name="מלבן 2"/>
          <p:cNvSpPr/>
          <p:nvPr/>
        </p:nvSpPr>
        <p:spPr>
          <a:xfrm>
            <a:off x="3944645" y="1826007"/>
            <a:ext cx="7809390" cy="4524315"/>
          </a:xfrm>
          <a:prstGeom prst="rect">
            <a:avLst/>
          </a:prstGeom>
        </p:spPr>
        <p:txBody>
          <a:bodyPr wrap="square">
            <a:spAutoFit/>
          </a:bodyPr>
          <a:lstStyle/>
          <a:p>
            <a:r>
              <a:rPr lang="he-IL" dirty="0" smtClean="0"/>
              <a:t>ארבעה </a:t>
            </a:r>
            <a:r>
              <a:rPr lang="he-IL" dirty="0"/>
              <a:t>סוגים שונים של מסגרות הודעה קיימות לשליחת מידע:</a:t>
            </a:r>
          </a:p>
          <a:p>
            <a:pPr>
              <a:buFont typeface="Arial" panose="020B0604020202020204" pitchFamily="34" charset="0"/>
              <a:buChar char="•"/>
            </a:pPr>
            <a:r>
              <a:rPr lang="he-IL" b="1" dirty="0"/>
              <a:t>מסגרת נתונים</a:t>
            </a:r>
            <a:r>
              <a:rPr lang="he-IL" dirty="0"/>
              <a:t> מעבירה תוכן מצומת אחת לשנייה. קיימים שני </a:t>
            </a:r>
            <a:r>
              <a:rPr lang="he-IL" dirty="0">
                <a:hlinkClick r:id="rId3"/>
              </a:rPr>
              <a:t>פורמטים</a:t>
            </a:r>
            <a:r>
              <a:rPr lang="he-IL" dirty="0"/>
              <a:t> שונים:  </a:t>
            </a:r>
          </a:p>
          <a:p>
            <a:pPr marL="742950" lvl="1" indent="-285750">
              <a:buFont typeface="Arial" panose="020B0604020202020204" pitchFamily="34" charset="0"/>
              <a:buChar char="•"/>
            </a:pPr>
            <a:r>
              <a:rPr lang="he-IL" dirty="0"/>
              <a:t>פורמט סטנדרטי</a:t>
            </a:r>
          </a:p>
          <a:p>
            <a:pPr marL="742950" lvl="1" indent="-285750">
              <a:buFont typeface="Arial" panose="020B0604020202020204" pitchFamily="34" charset="0"/>
              <a:buChar char="•"/>
            </a:pPr>
            <a:r>
              <a:rPr lang="he-IL" dirty="0"/>
              <a:t>פורמט </a:t>
            </a:r>
            <a:r>
              <a:rPr lang="he-IL" dirty="0" smtClean="0"/>
              <a:t>מורחב</a:t>
            </a:r>
          </a:p>
          <a:p>
            <a:pPr lvl="1"/>
            <a:endParaRPr lang="he-IL" dirty="0"/>
          </a:p>
          <a:p>
            <a:pPr>
              <a:buFont typeface="Arial" panose="020B0604020202020204" pitchFamily="34" charset="0"/>
              <a:buChar char="•"/>
            </a:pPr>
            <a:r>
              <a:rPr lang="he-IL" b="1" dirty="0"/>
              <a:t>מסגרת מרוחקת</a:t>
            </a:r>
            <a:r>
              <a:rPr lang="he-IL" dirty="0"/>
              <a:t> נשלחת מהצומת כדי לבקש פריטים מסוימים של נתונים. לדוגמה, בקר </a:t>
            </a:r>
            <a:r>
              <a:rPr lang="en-US" dirty="0"/>
              <a:t>ESP </a:t>
            </a:r>
            <a:r>
              <a:rPr lang="he-IL" dirty="0"/>
              <a:t>יכול לבקש את המהירות הנוכחית של הרכב. התגובה נשלחת במסגרת נתונים.</a:t>
            </a:r>
          </a:p>
          <a:p>
            <a:pPr>
              <a:buFont typeface="Arial" panose="020B0604020202020204" pitchFamily="34" charset="0"/>
              <a:buChar char="•"/>
            </a:pPr>
            <a:r>
              <a:rPr lang="he-IL" dirty="0"/>
              <a:t>אם אחד מהצמתים המחוברים מזהה שגיאת שידור, הוא משדר מיד </a:t>
            </a:r>
            <a:r>
              <a:rPr lang="he-IL" b="1" dirty="0"/>
              <a:t>מסגרת שגיאה</a:t>
            </a:r>
            <a:r>
              <a:rPr lang="he-IL" dirty="0" smtClean="0"/>
              <a:t>.</a:t>
            </a:r>
          </a:p>
          <a:p>
            <a:pPr>
              <a:buFont typeface="Arial" panose="020B0604020202020204" pitchFamily="34" charset="0"/>
              <a:buChar char="•"/>
            </a:pPr>
            <a:endParaRPr lang="he-IL" dirty="0"/>
          </a:p>
          <a:p>
            <a:pPr>
              <a:buFont typeface="Arial" panose="020B0604020202020204" pitchFamily="34" charset="0"/>
              <a:buChar char="•"/>
            </a:pPr>
            <a:r>
              <a:rPr lang="he-IL" dirty="0"/>
              <a:t>כאשר ה</a:t>
            </a:r>
            <a:r>
              <a:rPr lang="en-US" dirty="0"/>
              <a:t>bus </a:t>
            </a:r>
            <a:r>
              <a:rPr lang="he-IL" dirty="0"/>
              <a:t>עמוס יתר על המידה, נשלחת </a:t>
            </a:r>
            <a:r>
              <a:rPr lang="he-IL" b="1" dirty="0"/>
              <a:t>מסגרת עומס</a:t>
            </a:r>
            <a:r>
              <a:rPr lang="he-IL" dirty="0"/>
              <a:t> יתר על מנת להבטיח שכל הצמתים יעצרו לרגע את השידור לפני שליחת ההודעה</a:t>
            </a:r>
            <a:r>
              <a:rPr lang="he-IL" dirty="0" smtClean="0"/>
              <a:t>.</a:t>
            </a:r>
          </a:p>
          <a:p>
            <a:pPr>
              <a:buFont typeface="Arial" panose="020B0604020202020204" pitchFamily="34" charset="0"/>
              <a:buChar char="•"/>
            </a:pPr>
            <a:endParaRPr lang="he-IL" dirty="0"/>
          </a:p>
          <a:p>
            <a:r>
              <a:rPr lang="he-IL" dirty="0"/>
              <a:t>בדפים הבאים, נלמד באופן מפורט יותר על מסגרת נתונים בפורמט סטנדרטי. באופן עקרוני, מסגרת מורכבת משלושה חלקים. הכותרת מעבירה מידע-על, למשל את העדיפות ואת הזהות של היעד. המטען מורכב מהנתונים בפועל. קדימון נוסף על מנת להבטיח כי המסגרת הועברה כראוי ותקינה</a:t>
            </a:r>
            <a:r>
              <a:rPr lang="he-IL" dirty="0" smtClean="0"/>
              <a:t>.</a:t>
            </a:r>
            <a:endParaRPr lang="he-IL" dirty="0"/>
          </a:p>
        </p:txBody>
      </p:sp>
      <p:pic>
        <p:nvPicPr>
          <p:cNvPr id="10" name="תמונה 9"/>
          <p:cNvPicPr>
            <a:picLocks noChangeAspect="1"/>
          </p:cNvPicPr>
          <p:nvPr/>
        </p:nvPicPr>
        <p:blipFill>
          <a:blip r:embed="rId4">
            <a:clrChange>
              <a:clrFrom>
                <a:srgbClr val="FFFFFF"/>
              </a:clrFrom>
              <a:clrTo>
                <a:srgbClr val="FFFFFF">
                  <a:alpha val="0"/>
                </a:srgbClr>
              </a:clrTo>
            </a:clrChange>
          </a:blip>
          <a:stretch>
            <a:fillRect/>
          </a:stretch>
        </p:blipFill>
        <p:spPr>
          <a:xfrm>
            <a:off x="-665825" y="2707587"/>
            <a:ext cx="5518431" cy="3744971"/>
          </a:xfrm>
          <a:prstGeom prst="rect">
            <a:avLst/>
          </a:prstGeom>
        </p:spPr>
      </p:pic>
      <p:sp>
        <p:nvSpPr>
          <p:cNvPr id="12" name="מלבן 11"/>
          <p:cNvSpPr/>
          <p:nvPr/>
        </p:nvSpPr>
        <p:spPr>
          <a:xfrm>
            <a:off x="8990954" y="1122014"/>
            <a:ext cx="1915909" cy="369332"/>
          </a:xfrm>
          <a:prstGeom prst="rect">
            <a:avLst/>
          </a:prstGeom>
        </p:spPr>
        <p:txBody>
          <a:bodyPr wrap="none">
            <a:spAutoFit/>
          </a:bodyPr>
          <a:lstStyle/>
          <a:p>
            <a:r>
              <a:rPr lang="he-IL" dirty="0"/>
              <a:t>סוגי מסגרות הודעה</a:t>
            </a:r>
            <a:endParaRPr lang="he-IL" dirty="0"/>
          </a:p>
        </p:txBody>
      </p:sp>
    </p:spTree>
    <p:extLst>
      <p:ext uri="{BB962C8B-B14F-4D97-AF65-F5344CB8AC3E}">
        <p14:creationId xmlns:p14="http://schemas.microsoft.com/office/powerpoint/2010/main" val="18528705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sp>
        <p:nvSpPr>
          <p:cNvPr id="3" name="מלבן 2"/>
          <p:cNvSpPr/>
          <p:nvPr/>
        </p:nvSpPr>
        <p:spPr>
          <a:xfrm>
            <a:off x="5787871" y="877786"/>
            <a:ext cx="6096000" cy="5786199"/>
          </a:xfrm>
          <a:prstGeom prst="rect">
            <a:avLst/>
          </a:prstGeom>
        </p:spPr>
        <p:txBody>
          <a:bodyPr>
            <a:spAutoFit/>
          </a:bodyPr>
          <a:lstStyle/>
          <a:p>
            <a:r>
              <a:rPr lang="he-IL" sz="3200" b="1" u="sng" dirty="0"/>
              <a:t>בוררות </a:t>
            </a:r>
            <a:endParaRPr lang="he-IL" sz="3200" b="1" u="sng" dirty="0" smtClean="0"/>
          </a:p>
          <a:p>
            <a:endParaRPr lang="he-IL" sz="3200" b="1" u="sng" dirty="0"/>
          </a:p>
          <a:p>
            <a:r>
              <a:rPr lang="he-IL" dirty="0" smtClean="0"/>
              <a:t>(</a:t>
            </a:r>
            <a:r>
              <a:rPr lang="en-US" dirty="0"/>
              <a:t>Arbitration) </a:t>
            </a:r>
            <a:r>
              <a:rPr lang="he-IL" dirty="0"/>
              <a:t>היא שיטה שנכנסת לפעולה כאשר שתי צמתי </a:t>
            </a:r>
            <a:r>
              <a:rPr lang="en-US" dirty="0"/>
              <a:t>CAN </a:t>
            </a:r>
            <a:r>
              <a:rPr lang="he-IL" dirty="0"/>
              <a:t>או יותר מנסים לשלוח הודעה בו זמנית</a:t>
            </a:r>
            <a:r>
              <a:rPr lang="he-IL" dirty="0" smtClean="0"/>
              <a:t>.</a:t>
            </a:r>
          </a:p>
          <a:p>
            <a:endParaRPr lang="he-IL" dirty="0"/>
          </a:p>
          <a:p>
            <a:r>
              <a:rPr lang="he-IL" dirty="0"/>
              <a:t>זהו מקום נוסף שבו המזהה (</a:t>
            </a:r>
            <a:r>
              <a:rPr lang="en-US" dirty="0"/>
              <a:t>ID) </a:t>
            </a:r>
            <a:r>
              <a:rPr lang="he-IL" dirty="0"/>
              <a:t>חשוב. הכלל הוא כי לערכי מזהה קטנים יש עדיפות גבוהה יותר. הודעה עם </a:t>
            </a:r>
            <a:r>
              <a:rPr lang="en-US" dirty="0"/>
              <a:t>ID </a:t>
            </a:r>
            <a:r>
              <a:rPr lang="he-IL" dirty="0"/>
              <a:t>של "0" יש את העדיפות הגבוהה ביותר, ולאחר מכן מזהה "1", ולאחר מכן מזהה "2" </a:t>
            </a:r>
            <a:r>
              <a:rPr lang="he-IL" dirty="0" err="1"/>
              <a:t>וכו</a:t>
            </a:r>
            <a:r>
              <a:rPr lang="he-IL" dirty="0"/>
              <a:t>'. ערכים אלה מיוצגים כמספרים בינאריים.</a:t>
            </a:r>
          </a:p>
          <a:p>
            <a:r>
              <a:rPr lang="he-IL" dirty="0"/>
              <a:t>כיצד פועלת הבוררות? </a:t>
            </a:r>
            <a:br>
              <a:rPr lang="he-IL" dirty="0"/>
            </a:br>
            <a:r>
              <a:rPr lang="he-IL" dirty="0"/>
              <a:t>כל תחנה סורק את ה</a:t>
            </a:r>
            <a:r>
              <a:rPr lang="en-US" dirty="0"/>
              <a:t>bus </a:t>
            </a:r>
            <a:r>
              <a:rPr lang="he-IL" dirty="0"/>
              <a:t>ביט אחרי ביט, גם בזמן שהתחנה משדרת הודעה. היא משווה את הערך המועבר ("0" או "1") עם הערך הנוכחי ב</a:t>
            </a:r>
            <a:r>
              <a:rPr lang="en-US" dirty="0"/>
              <a:t>bus. </a:t>
            </a:r>
            <a:r>
              <a:rPr lang="he-IL" dirty="0"/>
              <a:t>אם שני הערכים אינם תואמים, תחנה אחרת שולחת הודעה בעדיפות גבוהה יותר באותו זמן. השידור נקטע וחוזר בשלב מאוחר יותר.</a:t>
            </a:r>
          </a:p>
          <a:p>
            <a:r>
              <a:rPr lang="he-IL" dirty="0"/>
              <a:t>ערך "0" יש עדיפות על "1", כלומר אפסים מחלפים את האחדים:</a:t>
            </a:r>
            <a:r>
              <a:rPr lang="he-IL" b="1" dirty="0"/>
              <a:t> </a:t>
            </a:r>
            <a:endParaRPr lang="he-IL" b="1" dirty="0" smtClean="0"/>
          </a:p>
          <a:p>
            <a:r>
              <a:rPr lang="he-IL" b="1" dirty="0" smtClean="0"/>
              <a:t>" </a:t>
            </a:r>
            <a:r>
              <a:rPr lang="he-IL" b="1" dirty="0"/>
              <a:t>0 "הוא אמר להיות </a:t>
            </a:r>
            <a:r>
              <a:rPr lang="he-IL" b="1" dirty="0" smtClean="0"/>
              <a:t>דומיננטי</a:t>
            </a:r>
          </a:p>
          <a:p>
            <a:r>
              <a:rPr lang="he-IL" b="1" dirty="0" smtClean="0"/>
              <a:t>" </a:t>
            </a:r>
            <a:r>
              <a:rPr lang="he-IL" b="1" dirty="0"/>
              <a:t>1 "הוא אמר להיות רצסיבי.</a:t>
            </a:r>
            <a:endParaRPr lang="he-IL" dirty="0"/>
          </a:p>
          <a:p>
            <a:r>
              <a:rPr lang="he-IL" dirty="0"/>
              <a:t>ההדמיה הבאה מדגימה את תהליך הבוררות:</a:t>
            </a:r>
          </a:p>
        </p:txBody>
      </p:sp>
      <p:pic>
        <p:nvPicPr>
          <p:cNvPr id="11" name="20191201_222708">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97903" y="2859402"/>
            <a:ext cx="4525963" cy="3032125"/>
          </a:xfrm>
          <a:prstGeom prst="rect">
            <a:avLst/>
          </a:prstGeom>
        </p:spPr>
      </p:pic>
    </p:spTree>
    <p:extLst>
      <p:ext uri="{BB962C8B-B14F-4D97-AF65-F5344CB8AC3E}">
        <p14:creationId xmlns:p14="http://schemas.microsoft.com/office/powerpoint/2010/main" val="10096045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p:cTn id="7" fill="hold" display="0">
                  <p:stCondLst>
                    <p:cond delay="indefinite"/>
                  </p:stCondLst>
                </p:cTn>
                <p:tgtEl>
                  <p:spTgt spid="11"/>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sp>
        <p:nvSpPr>
          <p:cNvPr id="3" name="מלבן 2"/>
          <p:cNvSpPr/>
          <p:nvPr/>
        </p:nvSpPr>
        <p:spPr>
          <a:xfrm>
            <a:off x="165101" y="486211"/>
            <a:ext cx="11784243" cy="2031325"/>
          </a:xfrm>
          <a:prstGeom prst="rect">
            <a:avLst/>
          </a:prstGeom>
        </p:spPr>
        <p:txBody>
          <a:bodyPr wrap="square">
            <a:spAutoFit/>
          </a:bodyPr>
          <a:lstStyle/>
          <a:p>
            <a:endParaRPr lang="he-IL" dirty="0"/>
          </a:p>
          <a:p>
            <a:r>
              <a:rPr lang="he-IL" dirty="0"/>
              <a:t>מסגרות נתונים</a:t>
            </a:r>
          </a:p>
          <a:p>
            <a:endParaRPr lang="he-IL" dirty="0"/>
          </a:p>
          <a:p>
            <a:r>
              <a:rPr lang="he-IL" dirty="0"/>
              <a:t>כבר למדנו על המזהה אבל זה רק קטע אחד של ההודעה כולה. קטע אחד של הודעה נקרא שדה. שבעה שדות מהווים מסגרת הודעה אחת. בהתאם לפורמט הנתונים בשימוש (רגיל או מורחב), מסגרת נתונים יכולה להיות באורך של עד 109 או 122 ביטים.</a:t>
            </a:r>
          </a:p>
          <a:p>
            <a:r>
              <a:rPr lang="en-US" dirty="0"/>
              <a:t>CAN bus </a:t>
            </a:r>
            <a:r>
              <a:rPr lang="he-IL" dirty="0"/>
              <a:t>מנצל את טכניקת שיטת הדגל (</a:t>
            </a:r>
            <a:r>
              <a:rPr lang="en-US" dirty="0"/>
              <a:t>Bit stuffing). </a:t>
            </a:r>
            <a:r>
              <a:rPr lang="he-IL" dirty="0"/>
              <a:t>אם צומת </a:t>
            </a:r>
            <a:r>
              <a:rPr lang="en-US" dirty="0"/>
              <a:t>CAN </a:t>
            </a:r>
            <a:r>
              <a:rPr lang="he-IL" dirty="0"/>
              <a:t>שולחת חמישה ביטים זהים ברצף, ביט משלים מוכנס. "הדגל" משמש כדי לסנכרן את מנויי ה</a:t>
            </a:r>
            <a:r>
              <a:rPr lang="en-US" dirty="0"/>
              <a:t>Bus . </a:t>
            </a:r>
            <a:r>
              <a:rPr lang="he-IL" dirty="0"/>
              <a:t>אורך המסגרת עולה על פי מספר ביטים הדגל שנוספו.</a:t>
            </a:r>
          </a:p>
        </p:txBody>
      </p:sp>
      <p:pic>
        <p:nvPicPr>
          <p:cNvPr id="10" name="תמונה 9"/>
          <p:cNvPicPr>
            <a:picLocks noChangeAspect="1"/>
          </p:cNvPicPr>
          <p:nvPr/>
        </p:nvPicPr>
        <p:blipFill>
          <a:blip r:embed="rId3"/>
          <a:stretch>
            <a:fillRect/>
          </a:stretch>
        </p:blipFill>
        <p:spPr>
          <a:xfrm>
            <a:off x="3090909" y="2653625"/>
            <a:ext cx="5689107" cy="3720307"/>
          </a:xfrm>
          <a:prstGeom prst="rect">
            <a:avLst/>
          </a:prstGeom>
        </p:spPr>
      </p:pic>
    </p:spTree>
    <p:extLst>
      <p:ext uri="{BB962C8B-B14F-4D97-AF65-F5344CB8AC3E}">
        <p14:creationId xmlns:p14="http://schemas.microsoft.com/office/powerpoint/2010/main" val="33336196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sp>
        <p:nvSpPr>
          <p:cNvPr id="3" name="מלבן 2"/>
          <p:cNvSpPr/>
          <p:nvPr/>
        </p:nvSpPr>
        <p:spPr>
          <a:xfrm>
            <a:off x="1742982" y="1543326"/>
            <a:ext cx="6096000" cy="2031325"/>
          </a:xfrm>
          <a:prstGeom prst="rect">
            <a:avLst/>
          </a:prstGeom>
        </p:spPr>
        <p:txBody>
          <a:bodyPr>
            <a:spAutoFit/>
          </a:bodyPr>
          <a:lstStyle/>
          <a:p>
            <a:r>
              <a:rPr lang="he-IL" dirty="0"/>
              <a:t>תחילת השדה מכילה ביט אחד דומיננטי. זה מסמן את תחילתו של שידור עבור כל הצמתים. זה גם עוזר לסנכרן את כל מנויי ה</a:t>
            </a:r>
            <a:r>
              <a:rPr lang="en-US" dirty="0"/>
              <a:t>bus.</a:t>
            </a:r>
          </a:p>
          <a:p>
            <a:endParaRPr lang="en-US" dirty="0"/>
          </a:p>
          <a:p>
            <a:r>
              <a:rPr lang="he-IL" dirty="0"/>
              <a:t>שדה המעמד (שדה הבוררות) מורכב מביט מזהה וביט בקרה. ביט הבקרה, מיועד ל</a:t>
            </a:r>
            <a:r>
              <a:rPr lang="en-US" dirty="0"/>
              <a:t>RTR (</a:t>
            </a:r>
            <a:r>
              <a:rPr lang="he-IL" dirty="0"/>
              <a:t>בקשת שידור מרחוק-</a:t>
            </a:r>
            <a:r>
              <a:rPr lang="en-US" dirty="0"/>
              <a:t>Remote Transmission Request), </a:t>
            </a:r>
            <a:r>
              <a:rPr lang="he-IL" dirty="0"/>
              <a:t>מציין האם השידור כולל מסגרת שילטה מרחוק או מסגרת נתונים.</a:t>
            </a:r>
          </a:p>
        </p:txBody>
      </p:sp>
      <p:pic>
        <p:nvPicPr>
          <p:cNvPr id="10" name="תמונה 9"/>
          <p:cNvPicPr>
            <a:picLocks noChangeAspect="1"/>
          </p:cNvPicPr>
          <p:nvPr/>
        </p:nvPicPr>
        <p:blipFill>
          <a:blip r:embed="rId3"/>
          <a:stretch>
            <a:fillRect/>
          </a:stretch>
        </p:blipFill>
        <p:spPr>
          <a:xfrm>
            <a:off x="8749221" y="1122014"/>
            <a:ext cx="2647950" cy="3181350"/>
          </a:xfrm>
          <a:prstGeom prst="rect">
            <a:avLst/>
          </a:prstGeom>
        </p:spPr>
      </p:pic>
      <p:sp>
        <p:nvSpPr>
          <p:cNvPr id="11" name="מלבן 10"/>
          <p:cNvSpPr/>
          <p:nvPr/>
        </p:nvSpPr>
        <p:spPr>
          <a:xfrm>
            <a:off x="5172660" y="1035971"/>
            <a:ext cx="2879313" cy="369332"/>
          </a:xfrm>
          <a:prstGeom prst="rect">
            <a:avLst/>
          </a:prstGeom>
        </p:spPr>
        <p:txBody>
          <a:bodyPr wrap="none">
            <a:spAutoFit/>
          </a:bodyPr>
          <a:lstStyle/>
          <a:p>
            <a:r>
              <a:rPr lang="he-IL" dirty="0"/>
              <a:t>תחילת המסגרת ושדה המעמד</a:t>
            </a:r>
          </a:p>
        </p:txBody>
      </p:sp>
    </p:spTree>
    <p:extLst>
      <p:ext uri="{BB962C8B-B14F-4D97-AF65-F5344CB8AC3E}">
        <p14:creationId xmlns:p14="http://schemas.microsoft.com/office/powerpoint/2010/main" val="35127045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sp>
        <p:nvSpPr>
          <p:cNvPr id="3" name="מלבן 2"/>
          <p:cNvSpPr/>
          <p:nvPr/>
        </p:nvSpPr>
        <p:spPr>
          <a:xfrm>
            <a:off x="5746812" y="911181"/>
            <a:ext cx="6096000" cy="3970318"/>
          </a:xfrm>
          <a:prstGeom prst="rect">
            <a:avLst/>
          </a:prstGeom>
        </p:spPr>
        <p:txBody>
          <a:bodyPr>
            <a:spAutoFit/>
          </a:bodyPr>
          <a:lstStyle/>
          <a:p>
            <a:r>
              <a:rPr lang="he-IL" dirty="0"/>
              <a:t>שדה הבקרה מורכב משש ביטים בסך </a:t>
            </a:r>
            <a:r>
              <a:rPr lang="he-IL" dirty="0" err="1"/>
              <a:t>הכל</a:t>
            </a:r>
            <a:r>
              <a:rPr lang="he-IL" dirty="0"/>
              <a:t>.</a:t>
            </a:r>
          </a:p>
          <a:p>
            <a:endParaRPr lang="he-IL" dirty="0"/>
          </a:p>
          <a:p>
            <a:r>
              <a:rPr lang="he-IL" dirty="0"/>
              <a:t>הביט הראשון מציין אם ההודעה נמצאת בתבנית סטנדרטית או מורחבת. זה נקרא ביט </a:t>
            </a:r>
            <a:r>
              <a:rPr lang="en-US" dirty="0"/>
              <a:t>IDE (</a:t>
            </a:r>
            <a:r>
              <a:rPr lang="he-IL" dirty="0"/>
              <a:t>ביט סיומת מזהה - </a:t>
            </a:r>
            <a:r>
              <a:rPr lang="en-US" dirty="0"/>
              <a:t>identifier extension bit). </a:t>
            </a:r>
            <a:r>
              <a:rPr lang="he-IL" dirty="0"/>
              <a:t>אם רמת הביט היא דומיננטית, הפורמט הוא סטנדרטי, אם הוא רצסיבית, הפורמט מורחב.</a:t>
            </a:r>
          </a:p>
          <a:p>
            <a:endParaRPr lang="he-IL" dirty="0"/>
          </a:p>
          <a:p>
            <a:r>
              <a:rPr lang="he-IL" dirty="0"/>
              <a:t>החלק השני נקרא </a:t>
            </a:r>
            <a:r>
              <a:rPr lang="en-US" dirty="0"/>
              <a:t>r0 </a:t>
            </a:r>
            <a:r>
              <a:rPr lang="he-IL" dirty="0"/>
              <a:t>והוא שמור לפונקציונליות נוספת. אשר כרגע לא בשימוש. המוסכמה היא כי ביט זה תמיד צריך להיות דומיננטי.</a:t>
            </a:r>
          </a:p>
          <a:p>
            <a:endParaRPr lang="he-IL" dirty="0"/>
          </a:p>
          <a:p>
            <a:r>
              <a:rPr lang="he-IL" dirty="0"/>
              <a:t>ארבעת הביטים הבאים הם </a:t>
            </a:r>
            <a:r>
              <a:rPr lang="en-US" dirty="0"/>
              <a:t>DLC (</a:t>
            </a:r>
            <a:r>
              <a:rPr lang="he-IL" dirty="0"/>
              <a:t>קוד אורך הנתונים-</a:t>
            </a:r>
            <a:r>
              <a:rPr lang="en-US" dirty="0"/>
              <a:t>data length code). </a:t>
            </a:r>
            <a:r>
              <a:rPr lang="he-IL" dirty="0"/>
              <a:t>המציין כמה </a:t>
            </a:r>
            <a:r>
              <a:rPr lang="he-IL" dirty="0" err="1"/>
              <a:t>בייטים</a:t>
            </a:r>
            <a:r>
              <a:rPr lang="he-IL" dirty="0"/>
              <a:t> (1 </a:t>
            </a:r>
            <a:r>
              <a:rPr lang="he-IL" dirty="0" err="1"/>
              <a:t>בייטים</a:t>
            </a:r>
            <a:r>
              <a:rPr lang="he-IL" dirty="0"/>
              <a:t>= 8 ביטים) כלולים בהודעה (אורך הנתונים). ערך 0 (בקוד בינארי) פירושו שאין </a:t>
            </a:r>
            <a:r>
              <a:rPr lang="he-IL" dirty="0" err="1"/>
              <a:t>בייטים</a:t>
            </a:r>
            <a:r>
              <a:rPr lang="he-IL" dirty="0"/>
              <a:t> של נתונים. ערך של 8 מתאים ל -8 </a:t>
            </a:r>
            <a:r>
              <a:rPr lang="he-IL" dirty="0" err="1"/>
              <a:t>בייטים</a:t>
            </a:r>
            <a:r>
              <a:rPr lang="he-IL" dirty="0"/>
              <a:t> של נתונים.</a:t>
            </a:r>
          </a:p>
        </p:txBody>
      </p:sp>
      <p:pic>
        <p:nvPicPr>
          <p:cNvPr id="10" name="תמונה 9"/>
          <p:cNvPicPr>
            <a:picLocks noChangeAspect="1"/>
          </p:cNvPicPr>
          <p:nvPr/>
        </p:nvPicPr>
        <p:blipFill>
          <a:blip r:embed="rId3"/>
          <a:stretch>
            <a:fillRect/>
          </a:stretch>
        </p:blipFill>
        <p:spPr>
          <a:xfrm>
            <a:off x="3980248" y="1453302"/>
            <a:ext cx="1390650" cy="2886075"/>
          </a:xfrm>
          <a:prstGeom prst="rect">
            <a:avLst/>
          </a:prstGeom>
        </p:spPr>
      </p:pic>
    </p:spTree>
    <p:extLst>
      <p:ext uri="{BB962C8B-B14F-4D97-AF65-F5344CB8AC3E}">
        <p14:creationId xmlns:p14="http://schemas.microsoft.com/office/powerpoint/2010/main" val="38892216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sp>
        <p:nvSpPr>
          <p:cNvPr id="3" name="מלבן 2"/>
          <p:cNvSpPr/>
          <p:nvPr/>
        </p:nvSpPr>
        <p:spPr>
          <a:xfrm>
            <a:off x="5448423" y="1857627"/>
            <a:ext cx="6096000" cy="923330"/>
          </a:xfrm>
          <a:prstGeom prst="rect">
            <a:avLst/>
          </a:prstGeom>
        </p:spPr>
        <p:txBody>
          <a:bodyPr>
            <a:spAutoFit/>
          </a:bodyPr>
          <a:lstStyle/>
          <a:p>
            <a:r>
              <a:rPr lang="he-IL" dirty="0"/>
              <a:t>שדה הנתונים מכיל את תוכן ההודעה. זה יכול להיות אורך של כל דבר בין 0 ל 8 </a:t>
            </a:r>
            <a:r>
              <a:rPr lang="he-IL" dirty="0" err="1"/>
              <a:t>בייטים</a:t>
            </a:r>
            <a:r>
              <a:rPr lang="he-IL" dirty="0"/>
              <a:t> (0 עד 64 סיביות). אורכו של </a:t>
            </a:r>
            <a:r>
              <a:rPr lang="he-IL" dirty="0" err="1"/>
              <a:t>הבייטים</a:t>
            </a:r>
            <a:r>
              <a:rPr lang="he-IL" dirty="0"/>
              <a:t> מסומן על ידי שדה </a:t>
            </a:r>
            <a:r>
              <a:rPr lang="en-US" dirty="0"/>
              <a:t>DLC.</a:t>
            </a:r>
          </a:p>
        </p:txBody>
      </p:sp>
      <p:pic>
        <p:nvPicPr>
          <p:cNvPr id="10" name="תמונה 9"/>
          <p:cNvPicPr>
            <a:picLocks noChangeAspect="1"/>
          </p:cNvPicPr>
          <p:nvPr/>
        </p:nvPicPr>
        <p:blipFill>
          <a:blip r:embed="rId3"/>
          <a:stretch>
            <a:fillRect/>
          </a:stretch>
        </p:blipFill>
        <p:spPr>
          <a:xfrm>
            <a:off x="2809320" y="1701553"/>
            <a:ext cx="1885950" cy="1981200"/>
          </a:xfrm>
          <a:prstGeom prst="rect">
            <a:avLst/>
          </a:prstGeom>
        </p:spPr>
      </p:pic>
    </p:spTree>
    <p:extLst>
      <p:ext uri="{BB962C8B-B14F-4D97-AF65-F5344CB8AC3E}">
        <p14:creationId xmlns:p14="http://schemas.microsoft.com/office/powerpoint/2010/main" val="3346480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448568" y="1122013"/>
            <a:ext cx="10998200" cy="4666227"/>
          </a:xfrm>
        </p:spPr>
        <p:txBody>
          <a:bodyPr>
            <a:noAutofit/>
          </a:bodyPr>
          <a:lstStyle/>
          <a:p>
            <a:pPr algn="r"/>
            <a:r>
              <a:rPr lang="he-IL" sz="3200" b="1" u="sng" dirty="0">
                <a:latin typeface="+mn-lt"/>
                <a:ea typeface="+mn-ea"/>
                <a:cs typeface="+mn-cs"/>
              </a:rPr>
              <a:t>תנאים </a:t>
            </a:r>
            <a:r>
              <a:rPr lang="he-IL" sz="3200" b="1" u="sng" dirty="0" smtClean="0">
                <a:latin typeface="+mn-lt"/>
                <a:ea typeface="+mn-ea"/>
                <a:cs typeface="+mn-cs"/>
              </a:rPr>
              <a:t>מוקדמים</a:t>
            </a:r>
            <a:br>
              <a:rPr lang="he-IL" sz="3200" b="1" u="sng" dirty="0" smtClean="0">
                <a:latin typeface="+mn-lt"/>
                <a:ea typeface="+mn-ea"/>
                <a:cs typeface="+mn-cs"/>
              </a:rPr>
            </a:br>
            <a:r>
              <a:rPr lang="he-IL" sz="3200" dirty="0">
                <a:latin typeface="+mn-lt"/>
                <a:ea typeface="+mn-ea"/>
                <a:cs typeface="+mn-cs"/>
              </a:rPr>
              <a:t/>
            </a:r>
            <a:br>
              <a:rPr lang="he-IL" sz="3200" dirty="0">
                <a:latin typeface="+mn-lt"/>
                <a:ea typeface="+mn-ea"/>
                <a:cs typeface="+mn-cs"/>
              </a:rPr>
            </a:br>
            <a:r>
              <a:rPr lang="he-IL" sz="3200" dirty="0">
                <a:latin typeface="+mn-lt"/>
                <a:ea typeface="+mn-ea"/>
                <a:cs typeface="+mn-cs"/>
              </a:rPr>
              <a:t>תוכן הקורס מתואר בפירוט רב, אך באופן שניתן להבנה. יחד עם זאת, להבנת הנושא יהיה </a:t>
            </a:r>
            <a:r>
              <a:rPr lang="he-IL" sz="3200" b="1" dirty="0">
                <a:latin typeface="+mn-lt"/>
                <a:ea typeface="+mn-ea"/>
                <a:cs typeface="+mn-cs"/>
              </a:rPr>
              <a:t>כדי</a:t>
            </a:r>
            <a:r>
              <a:rPr lang="he-IL" sz="3200" dirty="0">
                <a:latin typeface="+mn-lt"/>
                <a:ea typeface="+mn-ea"/>
                <a:cs typeface="+mn-cs"/>
              </a:rPr>
              <a:t> </a:t>
            </a:r>
            <a:r>
              <a:rPr lang="he-IL" sz="3200" dirty="0" smtClean="0">
                <a:latin typeface="+mn-lt"/>
                <a:ea typeface="+mn-ea"/>
                <a:cs typeface="+mn-cs"/>
              </a:rPr>
              <a:t>(לא חייב) לרכוש </a:t>
            </a:r>
            <a:r>
              <a:rPr lang="he-IL" sz="3200" dirty="0">
                <a:latin typeface="+mn-lt"/>
                <a:ea typeface="+mn-ea"/>
                <a:cs typeface="+mn-cs"/>
              </a:rPr>
              <a:t>ידע בנושאים הבאים</a:t>
            </a:r>
            <a:r>
              <a:rPr lang="he-IL" sz="3200" dirty="0" smtClean="0">
                <a:latin typeface="+mn-lt"/>
                <a:ea typeface="+mn-ea"/>
                <a:cs typeface="+mn-cs"/>
              </a:rPr>
              <a:t>:</a:t>
            </a:r>
            <a:br>
              <a:rPr lang="he-IL" sz="3200" dirty="0" smtClean="0">
                <a:latin typeface="+mn-lt"/>
                <a:ea typeface="+mn-ea"/>
                <a:cs typeface="+mn-cs"/>
              </a:rPr>
            </a:br>
            <a:r>
              <a:rPr lang="he-IL" sz="3200" dirty="0">
                <a:latin typeface="+mn-lt"/>
                <a:ea typeface="+mn-ea"/>
                <a:cs typeface="+mn-cs"/>
              </a:rPr>
              <a:t/>
            </a:r>
            <a:br>
              <a:rPr lang="he-IL" sz="3200" dirty="0">
                <a:latin typeface="+mn-lt"/>
                <a:ea typeface="+mn-ea"/>
                <a:cs typeface="+mn-cs"/>
              </a:rPr>
            </a:br>
            <a:r>
              <a:rPr lang="he-IL" sz="3200" dirty="0">
                <a:latin typeface="+mn-lt"/>
                <a:ea typeface="+mn-ea"/>
                <a:cs typeface="+mn-cs"/>
              </a:rPr>
              <a:t>יסודות </a:t>
            </a:r>
            <a:r>
              <a:rPr lang="he-IL" sz="3200" dirty="0">
                <a:latin typeface="+mn-lt"/>
                <a:ea typeface="+mn-ea"/>
                <a:cs typeface="+mn-cs"/>
              </a:rPr>
              <a:t>הנדסת חשמל </a:t>
            </a:r>
            <a:r>
              <a:rPr lang="he-IL" sz="3200" dirty="0">
                <a:latin typeface="+mn-lt"/>
                <a:ea typeface="+mn-ea"/>
                <a:cs typeface="+mn-cs"/>
              </a:rPr>
              <a:t>(חוק </a:t>
            </a:r>
            <a:r>
              <a:rPr lang="he-IL" sz="3200" dirty="0" err="1">
                <a:latin typeface="+mn-lt"/>
                <a:ea typeface="+mn-ea"/>
                <a:cs typeface="+mn-cs"/>
              </a:rPr>
              <a:t>אוהם</a:t>
            </a:r>
            <a:r>
              <a:rPr lang="he-IL" sz="3200" dirty="0">
                <a:latin typeface="+mn-lt"/>
                <a:ea typeface="+mn-ea"/>
                <a:cs typeface="+mn-cs"/>
              </a:rPr>
              <a:t>, רכיבים פסיביים </a:t>
            </a:r>
            <a:r>
              <a:rPr lang="he-IL" sz="3200" dirty="0" err="1">
                <a:latin typeface="+mn-lt"/>
                <a:ea typeface="+mn-ea"/>
                <a:cs typeface="+mn-cs"/>
              </a:rPr>
              <a:t>ואקטיבים</a:t>
            </a:r>
            <a:r>
              <a:rPr lang="he-IL" sz="3200" dirty="0">
                <a:latin typeface="+mn-lt"/>
                <a:ea typeface="+mn-ea"/>
                <a:cs typeface="+mn-cs"/>
              </a:rPr>
              <a:t>, ...)</a:t>
            </a:r>
            <a:br>
              <a:rPr lang="he-IL" sz="3200" dirty="0">
                <a:latin typeface="+mn-lt"/>
                <a:ea typeface="+mn-ea"/>
                <a:cs typeface="+mn-cs"/>
              </a:rPr>
            </a:br>
            <a:r>
              <a:rPr lang="he-IL" sz="3200" dirty="0" smtClean="0">
                <a:latin typeface="+mn-lt"/>
                <a:ea typeface="+mn-ea"/>
                <a:cs typeface="+mn-cs"/>
              </a:rPr>
              <a:t/>
            </a:r>
            <a:br>
              <a:rPr lang="he-IL" sz="3200" dirty="0" smtClean="0">
                <a:latin typeface="+mn-lt"/>
                <a:ea typeface="+mn-ea"/>
                <a:cs typeface="+mn-cs"/>
              </a:rPr>
            </a:br>
            <a:r>
              <a:rPr lang="he-IL" sz="3200" dirty="0" smtClean="0">
                <a:latin typeface="+mn-lt"/>
                <a:ea typeface="+mn-ea"/>
                <a:cs typeface="+mn-cs"/>
              </a:rPr>
              <a:t>יכולת </a:t>
            </a:r>
            <a:r>
              <a:rPr lang="he-IL" sz="3200" dirty="0">
                <a:latin typeface="+mn-lt"/>
                <a:ea typeface="+mn-ea"/>
                <a:cs typeface="+mn-cs"/>
              </a:rPr>
              <a:t>להשתמש </a:t>
            </a:r>
            <a:r>
              <a:rPr lang="he-IL" sz="3200" dirty="0" err="1">
                <a:latin typeface="+mn-lt"/>
                <a:ea typeface="+mn-ea"/>
                <a:cs typeface="+mn-cs"/>
              </a:rPr>
              <a:t>במולטימטר</a:t>
            </a:r>
            <a:r>
              <a:rPr lang="he-IL" sz="3200" dirty="0">
                <a:latin typeface="+mn-lt"/>
                <a:ea typeface="+mn-ea"/>
                <a:cs typeface="+mn-cs"/>
              </a:rPr>
              <a:t> ואוסצילוסקופים בפשטות.</a:t>
            </a:r>
            <a:br>
              <a:rPr lang="he-IL" sz="3200" dirty="0">
                <a:latin typeface="+mn-lt"/>
                <a:ea typeface="+mn-ea"/>
                <a:cs typeface="+mn-cs"/>
              </a:rPr>
            </a:br>
            <a:r>
              <a:rPr lang="he-IL" sz="3200" dirty="0" smtClean="0">
                <a:latin typeface="+mn-lt"/>
                <a:ea typeface="+mn-ea"/>
                <a:cs typeface="+mn-cs"/>
              </a:rPr>
              <a:t/>
            </a:r>
            <a:br>
              <a:rPr lang="he-IL" sz="3200" dirty="0" smtClean="0">
                <a:latin typeface="+mn-lt"/>
                <a:ea typeface="+mn-ea"/>
                <a:cs typeface="+mn-cs"/>
              </a:rPr>
            </a:br>
            <a:r>
              <a:rPr lang="he-IL" sz="3200" dirty="0" smtClean="0">
                <a:latin typeface="+mn-lt"/>
                <a:ea typeface="+mn-ea"/>
                <a:cs typeface="+mn-cs"/>
              </a:rPr>
              <a:t>ידע </a:t>
            </a:r>
            <a:r>
              <a:rPr lang="he-IL" sz="3200" dirty="0">
                <a:latin typeface="+mn-lt"/>
                <a:ea typeface="+mn-ea"/>
                <a:cs typeface="+mn-cs"/>
              </a:rPr>
              <a:t>של טכניקות למדידת זרם, מתח והתנגדות</a:t>
            </a:r>
            <a:r>
              <a:rPr lang="he-IL" sz="3200" dirty="0">
                <a:latin typeface="+mn-lt"/>
                <a:ea typeface="+mn-ea"/>
                <a:cs typeface="+mn-cs"/>
              </a:rPr>
              <a:t>.</a:t>
            </a:r>
            <a:endParaRPr lang="he-IL" sz="3200" dirty="0">
              <a:latin typeface="+mn-lt"/>
              <a:ea typeface="+mn-ea"/>
              <a:cs typeface="+mn-cs"/>
            </a:endParaRPr>
          </a:p>
        </p:txBody>
      </p:sp>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spTree>
    <p:extLst>
      <p:ext uri="{BB962C8B-B14F-4D97-AF65-F5344CB8AC3E}">
        <p14:creationId xmlns:p14="http://schemas.microsoft.com/office/powerpoint/2010/main" val="339905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sp>
        <p:nvSpPr>
          <p:cNvPr id="3" name="מלבן 2"/>
          <p:cNvSpPr/>
          <p:nvPr/>
        </p:nvSpPr>
        <p:spPr>
          <a:xfrm>
            <a:off x="4725880" y="2191396"/>
            <a:ext cx="6096000" cy="2031325"/>
          </a:xfrm>
          <a:prstGeom prst="rect">
            <a:avLst/>
          </a:prstGeom>
        </p:spPr>
        <p:txBody>
          <a:bodyPr>
            <a:spAutoFit/>
          </a:bodyPr>
          <a:lstStyle/>
          <a:p>
            <a:r>
              <a:rPr lang="he-IL" dirty="0"/>
              <a:t>שדה בדיקת השגיאות מכיל מידע המאפשר למקלט לבדוק האם ההודעה נפגעה עקב הפרעה במהלך השידור.</a:t>
            </a:r>
          </a:p>
          <a:p>
            <a:endParaRPr lang="he-IL" dirty="0"/>
          </a:p>
          <a:p>
            <a:r>
              <a:rPr lang="he-IL" dirty="0"/>
              <a:t>זה גם נקרא שדה </a:t>
            </a:r>
            <a:r>
              <a:rPr lang="en-US" dirty="0"/>
              <a:t>CRC (</a:t>
            </a:r>
            <a:r>
              <a:rPr lang="he-IL" dirty="0"/>
              <a:t>בדיקת יתירות מחזורית - </a:t>
            </a:r>
            <a:r>
              <a:rPr lang="en-US" dirty="0"/>
              <a:t>cyclic redundancy check) . </a:t>
            </a:r>
            <a:r>
              <a:rPr lang="he-IL" dirty="0"/>
              <a:t>הוא מורכב מ 16 ביטים, ה15 הראשונים מייצגים את רצף ה</a:t>
            </a:r>
            <a:r>
              <a:rPr lang="en-US" dirty="0"/>
              <a:t>CRC </a:t>
            </a:r>
            <a:r>
              <a:rPr lang="he-IL" dirty="0"/>
              <a:t>בפועל. הביט ה -16 הוא תוחם ה</a:t>
            </a:r>
            <a:r>
              <a:rPr lang="en-US" dirty="0"/>
              <a:t>CRC </a:t>
            </a:r>
            <a:r>
              <a:rPr lang="he-IL" dirty="0"/>
              <a:t>ומסמנת את סוף ה</a:t>
            </a:r>
            <a:r>
              <a:rPr lang="en-US" dirty="0"/>
              <a:t>CRC. </a:t>
            </a:r>
            <a:r>
              <a:rPr lang="he-IL" dirty="0"/>
              <a:t>הוא תמיד רצסיבי.</a:t>
            </a:r>
          </a:p>
        </p:txBody>
      </p:sp>
      <p:pic>
        <p:nvPicPr>
          <p:cNvPr id="10" name="תמונה 9"/>
          <p:cNvPicPr>
            <a:picLocks noChangeAspect="1"/>
          </p:cNvPicPr>
          <p:nvPr/>
        </p:nvPicPr>
        <p:blipFill>
          <a:blip r:embed="rId3"/>
          <a:stretch>
            <a:fillRect/>
          </a:stretch>
        </p:blipFill>
        <p:spPr>
          <a:xfrm>
            <a:off x="1005350" y="1713315"/>
            <a:ext cx="3114675" cy="2381250"/>
          </a:xfrm>
          <a:prstGeom prst="rect">
            <a:avLst/>
          </a:prstGeom>
        </p:spPr>
      </p:pic>
    </p:spTree>
    <p:extLst>
      <p:ext uri="{BB962C8B-B14F-4D97-AF65-F5344CB8AC3E}">
        <p14:creationId xmlns:p14="http://schemas.microsoft.com/office/powerpoint/2010/main" val="8622769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sp>
        <p:nvSpPr>
          <p:cNvPr id="3" name="מלבן 2"/>
          <p:cNvSpPr/>
          <p:nvPr/>
        </p:nvSpPr>
        <p:spPr>
          <a:xfrm>
            <a:off x="5737934" y="665321"/>
            <a:ext cx="6096000" cy="4247317"/>
          </a:xfrm>
          <a:prstGeom prst="rect">
            <a:avLst/>
          </a:prstGeom>
        </p:spPr>
        <p:txBody>
          <a:bodyPr>
            <a:spAutoFit/>
          </a:bodyPr>
          <a:lstStyle/>
          <a:p>
            <a:endParaRPr lang="he-IL" dirty="0"/>
          </a:p>
          <a:p>
            <a:r>
              <a:rPr lang="he-IL" dirty="0"/>
              <a:t>כתובת</a:t>
            </a:r>
          </a:p>
          <a:p>
            <a:endParaRPr lang="he-IL" dirty="0"/>
          </a:p>
          <a:p>
            <a:r>
              <a:rPr lang="he-IL" dirty="0"/>
              <a:t>מגוון של הודעות מעברות על קווי ה</a:t>
            </a:r>
            <a:r>
              <a:rPr lang="en-US" dirty="0"/>
              <a:t>CAN bus. </a:t>
            </a:r>
            <a:r>
              <a:rPr lang="he-IL" dirty="0"/>
              <a:t>לא כולן רלוונטיים עבור כל הצמתים. לדוגמה, כמות הדלק במיכל של הדלק היא בעלת חשיבות נמוכה עבור המנועים והחלונות החשמליים. לכן, כל חבילה צריכה להכיל כתובת יעד. "כתובת יעד" זאתי ניתן לבטא בדרכים שונות.</a:t>
            </a:r>
          </a:p>
          <a:p>
            <a:endParaRPr lang="he-IL" dirty="0"/>
          </a:p>
          <a:p>
            <a:r>
              <a:rPr lang="he-IL" dirty="0"/>
              <a:t>תוכן מבוסס כתובת יעד בשימוש ב</a:t>
            </a:r>
            <a:r>
              <a:rPr lang="en-US" dirty="0"/>
              <a:t>CAN bus. </a:t>
            </a:r>
            <a:r>
              <a:rPr lang="he-IL" dirty="0"/>
              <a:t>פירוש הדבר, שמזהה נוסף לכל תחילת הודעה. מזהה זה מתקבל בתחילה על ידי כל הצמתים וכל צומת מקבל החלטה על בסיס המזהה אם הודעה רלוונטית לצומת זה או אם ניתן להתעלם ממנה.</a:t>
            </a:r>
          </a:p>
          <a:p>
            <a:endParaRPr lang="he-IL" dirty="0"/>
          </a:p>
          <a:p>
            <a:r>
              <a:rPr lang="he-IL" dirty="0"/>
              <a:t>המזהה חשוב גם לתהליך אחר המתואר בסעיף שכותרתו בוררות.</a:t>
            </a:r>
          </a:p>
        </p:txBody>
      </p:sp>
    </p:spTree>
    <p:extLst>
      <p:ext uri="{BB962C8B-B14F-4D97-AF65-F5344CB8AC3E}">
        <p14:creationId xmlns:p14="http://schemas.microsoft.com/office/powerpoint/2010/main" val="27459359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sp>
        <p:nvSpPr>
          <p:cNvPr id="3" name="מלבן 2"/>
          <p:cNvSpPr/>
          <p:nvPr/>
        </p:nvSpPr>
        <p:spPr>
          <a:xfrm>
            <a:off x="5578136" y="622300"/>
            <a:ext cx="6096000" cy="3693319"/>
          </a:xfrm>
          <a:prstGeom prst="rect">
            <a:avLst/>
          </a:prstGeom>
        </p:spPr>
        <p:txBody>
          <a:bodyPr>
            <a:spAutoFit/>
          </a:bodyPr>
          <a:lstStyle/>
          <a:p>
            <a:endParaRPr lang="he-IL" dirty="0"/>
          </a:p>
          <a:p>
            <a:r>
              <a:rPr lang="he-IL" dirty="0"/>
              <a:t>מזהה</a:t>
            </a:r>
          </a:p>
          <a:p>
            <a:endParaRPr lang="he-IL" dirty="0"/>
          </a:p>
          <a:p>
            <a:r>
              <a:rPr lang="he-IL" dirty="0"/>
              <a:t>בתבנית סטנדרטית, מזהה הוא באורך 11 ביטים. זה מאפשר ל211 (= 2048) לסוגים שונים של הודעות להיות בתהליך העיבוד בו זמנית עבור יישומים מסוימים, אם כי, גם זה לא מספיק. זו הסיבה כי פורמט נתונים מורחב כבר הוצג, הוא מכיל מזהה באורך של 29 ביטים המאפשר 229 (= 536870912) הודעות שונות. הפורמט הסטנדרטי ידוע בשם </a:t>
            </a:r>
            <a:r>
              <a:rPr lang="en-US" dirty="0"/>
              <a:t>CAN 2.0 A </a:t>
            </a:r>
            <a:r>
              <a:rPr lang="he-IL" dirty="0"/>
              <a:t>והפורמט המורחב ב- </a:t>
            </a:r>
            <a:r>
              <a:rPr lang="en-US" dirty="0"/>
              <a:t>CAN 2.0 B.</a:t>
            </a:r>
          </a:p>
          <a:p>
            <a:endParaRPr lang="en-US" dirty="0"/>
          </a:p>
          <a:p>
            <a:r>
              <a:rPr lang="he-IL" dirty="0"/>
              <a:t>היתרון של תוכן המבוסס כתובת יעד הוא בכך שההודעה ניתנת לקבלה ופרוש על ידי כל מספר שהוא של צמתי </a:t>
            </a:r>
            <a:r>
              <a:rPr lang="en-US" dirty="0"/>
              <a:t>CAN. </a:t>
            </a:r>
            <a:r>
              <a:rPr lang="he-IL" dirty="0"/>
              <a:t>במקרה זה, אחת מדברת למספר יעדים.</a:t>
            </a:r>
          </a:p>
        </p:txBody>
      </p:sp>
    </p:spTree>
    <p:extLst>
      <p:ext uri="{BB962C8B-B14F-4D97-AF65-F5344CB8AC3E}">
        <p14:creationId xmlns:p14="http://schemas.microsoft.com/office/powerpoint/2010/main" val="15419752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sp>
        <p:nvSpPr>
          <p:cNvPr id="3" name="מלבן 2"/>
          <p:cNvSpPr/>
          <p:nvPr/>
        </p:nvSpPr>
        <p:spPr>
          <a:xfrm>
            <a:off x="5969000" y="1843376"/>
            <a:ext cx="6096000" cy="2585323"/>
          </a:xfrm>
          <a:prstGeom prst="rect">
            <a:avLst/>
          </a:prstGeom>
        </p:spPr>
        <p:txBody>
          <a:bodyPr>
            <a:spAutoFit/>
          </a:bodyPr>
          <a:lstStyle/>
          <a:p>
            <a:r>
              <a:rPr lang="he-IL" dirty="0"/>
              <a:t>השדה אישור (</a:t>
            </a:r>
            <a:r>
              <a:rPr lang="en-US" dirty="0"/>
              <a:t>ACK - acknowledge field) </a:t>
            </a:r>
            <a:r>
              <a:rPr lang="he-IL" dirty="0"/>
              <a:t>מורכב רק משני ביטים.</a:t>
            </a:r>
          </a:p>
          <a:p>
            <a:endParaRPr lang="he-IL" dirty="0"/>
          </a:p>
          <a:p>
            <a:r>
              <a:rPr lang="he-IL" dirty="0"/>
              <a:t>אם השידור היה מוצלח עד לנקודה זו, צומת השידור מצפה מהמקלט להכיר בכך. אם אישור לא יתקבל, המשדר שולח הודעת שגיאה ב</a:t>
            </a:r>
            <a:r>
              <a:rPr lang="en-US" dirty="0"/>
              <a:t>bus. </a:t>
            </a:r>
            <a:r>
              <a:rPr lang="he-IL" dirty="0"/>
              <a:t>האישור מורכבת מביט דומיננטי אחד ב-</a:t>
            </a:r>
            <a:r>
              <a:rPr lang="en-US" dirty="0"/>
              <a:t>ACK slot </a:t>
            </a:r>
            <a:r>
              <a:rPr lang="he-IL" dirty="0"/>
              <a:t>ואחריו </a:t>
            </a:r>
            <a:r>
              <a:rPr lang="en-US" dirty="0"/>
              <a:t>ACK delimiter </a:t>
            </a:r>
            <a:r>
              <a:rPr lang="he-IL" dirty="0"/>
              <a:t>המציין את סוף האישור והוא תמיד רצסיבי.</a:t>
            </a:r>
          </a:p>
          <a:p>
            <a:endParaRPr lang="he-IL" dirty="0"/>
          </a:p>
          <a:p>
            <a:r>
              <a:rPr lang="he-IL" dirty="0"/>
              <a:t>זה מבטיח כי ל-</a:t>
            </a:r>
            <a:r>
              <a:rPr lang="en-US" dirty="0"/>
              <a:t>slot </a:t>
            </a:r>
            <a:r>
              <a:rPr lang="he-IL" dirty="0"/>
              <a:t>האישור יש ביטים </a:t>
            </a:r>
            <a:r>
              <a:rPr lang="he-IL" dirty="0" err="1"/>
              <a:t>רציסיבים</a:t>
            </a:r>
            <a:r>
              <a:rPr lang="he-IL" dirty="0"/>
              <a:t> לפני ואחרי זה (</a:t>
            </a:r>
            <a:r>
              <a:rPr lang="en-US" dirty="0"/>
              <a:t>CRC delimiter </a:t>
            </a:r>
            <a:r>
              <a:rPr lang="he-IL" dirty="0"/>
              <a:t>ו- </a:t>
            </a:r>
            <a:r>
              <a:rPr lang="en-US" dirty="0"/>
              <a:t>ACK delimiter) </a:t>
            </a:r>
            <a:r>
              <a:rPr lang="he-IL" dirty="0"/>
              <a:t>אם השידור היה מוצלח.</a:t>
            </a:r>
          </a:p>
        </p:txBody>
      </p:sp>
      <p:pic>
        <p:nvPicPr>
          <p:cNvPr id="10" name="תמונה 9"/>
          <p:cNvPicPr>
            <a:picLocks noChangeAspect="1"/>
          </p:cNvPicPr>
          <p:nvPr/>
        </p:nvPicPr>
        <p:blipFill>
          <a:blip r:embed="rId3"/>
          <a:stretch>
            <a:fillRect/>
          </a:stretch>
        </p:blipFill>
        <p:spPr>
          <a:xfrm>
            <a:off x="3456465" y="1778724"/>
            <a:ext cx="1390650" cy="2714625"/>
          </a:xfrm>
          <a:prstGeom prst="rect">
            <a:avLst/>
          </a:prstGeom>
        </p:spPr>
      </p:pic>
    </p:spTree>
    <p:extLst>
      <p:ext uri="{BB962C8B-B14F-4D97-AF65-F5344CB8AC3E}">
        <p14:creationId xmlns:p14="http://schemas.microsoft.com/office/powerpoint/2010/main" val="3333556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sp>
        <p:nvSpPr>
          <p:cNvPr id="3" name="מלבן 2"/>
          <p:cNvSpPr/>
          <p:nvPr/>
        </p:nvSpPr>
        <p:spPr>
          <a:xfrm>
            <a:off x="4930066" y="2130657"/>
            <a:ext cx="6096000" cy="1200329"/>
          </a:xfrm>
          <a:prstGeom prst="rect">
            <a:avLst/>
          </a:prstGeom>
        </p:spPr>
        <p:txBody>
          <a:bodyPr>
            <a:spAutoFit/>
          </a:bodyPr>
          <a:lstStyle/>
          <a:p>
            <a:r>
              <a:rPr lang="he-IL" dirty="0"/>
              <a:t>כל הודעה מסתיימת עם רצף של שבעה ביטים רצסיבי הנקראים סוף המסגרת או </a:t>
            </a:r>
            <a:r>
              <a:rPr lang="en-US" dirty="0"/>
              <a:t>EOF. </a:t>
            </a:r>
            <a:r>
              <a:rPr lang="he-IL" dirty="0"/>
              <a:t>יחד עם </a:t>
            </a:r>
            <a:r>
              <a:rPr lang="en-US" dirty="0"/>
              <a:t>ACK delimiter </a:t>
            </a:r>
            <a:r>
              <a:rPr lang="he-IL" dirty="0"/>
              <a:t>יש 8 ביטים </a:t>
            </a:r>
            <a:r>
              <a:rPr lang="he-IL" dirty="0" err="1"/>
              <a:t>רציסיבים</a:t>
            </a:r>
            <a:r>
              <a:rPr lang="he-IL" dirty="0"/>
              <a:t> ברצף בסוף המסגרת. אם ביט דומיננטי מופיע במהלך רצף זה, אירעה שגיאה.</a:t>
            </a:r>
          </a:p>
        </p:txBody>
      </p:sp>
      <p:pic>
        <p:nvPicPr>
          <p:cNvPr id="10" name="תמונה 9"/>
          <p:cNvPicPr>
            <a:picLocks noChangeAspect="1"/>
          </p:cNvPicPr>
          <p:nvPr/>
        </p:nvPicPr>
        <p:blipFill>
          <a:blip r:embed="rId3"/>
          <a:stretch>
            <a:fillRect/>
          </a:stretch>
        </p:blipFill>
        <p:spPr>
          <a:xfrm>
            <a:off x="2709029" y="2130657"/>
            <a:ext cx="1571625" cy="1752600"/>
          </a:xfrm>
          <a:prstGeom prst="rect">
            <a:avLst/>
          </a:prstGeom>
        </p:spPr>
      </p:pic>
    </p:spTree>
    <p:extLst>
      <p:ext uri="{BB962C8B-B14F-4D97-AF65-F5344CB8AC3E}">
        <p14:creationId xmlns:p14="http://schemas.microsoft.com/office/powerpoint/2010/main" val="27459688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sp>
        <p:nvSpPr>
          <p:cNvPr id="3" name="מלבן 2"/>
          <p:cNvSpPr/>
          <p:nvPr/>
        </p:nvSpPr>
        <p:spPr>
          <a:xfrm>
            <a:off x="9285012" y="1035971"/>
            <a:ext cx="2464136" cy="369332"/>
          </a:xfrm>
          <a:prstGeom prst="rect">
            <a:avLst/>
          </a:prstGeom>
        </p:spPr>
        <p:txBody>
          <a:bodyPr wrap="none">
            <a:spAutoFit/>
          </a:bodyPr>
          <a:lstStyle/>
          <a:p>
            <a:r>
              <a:rPr lang="he-IL" dirty="0"/>
              <a:t>אבחון עצמי במערכות </a:t>
            </a:r>
            <a:r>
              <a:rPr lang="en-US" dirty="0"/>
              <a:t>bus</a:t>
            </a:r>
            <a:endParaRPr lang="he-IL" dirty="0"/>
          </a:p>
        </p:txBody>
      </p:sp>
      <p:sp>
        <p:nvSpPr>
          <p:cNvPr id="10" name="מלבן 9"/>
          <p:cNvSpPr/>
          <p:nvPr/>
        </p:nvSpPr>
        <p:spPr>
          <a:xfrm>
            <a:off x="165101" y="1405303"/>
            <a:ext cx="11775365" cy="2585323"/>
          </a:xfrm>
          <a:prstGeom prst="rect">
            <a:avLst/>
          </a:prstGeom>
        </p:spPr>
        <p:txBody>
          <a:bodyPr wrap="square">
            <a:spAutoFit/>
          </a:bodyPr>
          <a:lstStyle/>
          <a:p>
            <a:r>
              <a:rPr lang="he-IL" dirty="0"/>
              <a:t>ליקויים המתרחשים במערכת ה</a:t>
            </a:r>
            <a:r>
              <a:rPr lang="en-US" dirty="0"/>
              <a:t>bus </a:t>
            </a:r>
            <a:r>
              <a:rPr lang="he-IL" dirty="0"/>
              <a:t>עצמה צריכים להיות מזוהים ומוצגים. זה יכול להיעשות גם ברכב (על הלוח) או באמצעות מכשיר אבחון חיצוני המחובר לרכב.</a:t>
            </a:r>
          </a:p>
          <a:p>
            <a:r>
              <a:rPr lang="he-IL" dirty="0"/>
              <a:t>עיצובים לתצוגה של תקלות ושגיאות הם ספציפיים לכל יצרן. יש עם זאת, תקן </a:t>
            </a:r>
            <a:r>
              <a:rPr lang="en-US" dirty="0"/>
              <a:t>OBD (</a:t>
            </a:r>
            <a:r>
              <a:rPr lang="he-IL" dirty="0"/>
              <a:t>ב-מועצת אבחון) שמבדיל בין התקלות "הקטנות" ו "הגדולות". הבחנה זו משתקפת לעתים קרובות בתצוגת </a:t>
            </a:r>
            <a:r>
              <a:rPr lang="en-US" dirty="0"/>
              <a:t>LED </a:t>
            </a:r>
            <a:r>
              <a:rPr lang="he-IL" dirty="0"/>
              <a:t>בת שני צבעים או בטקסטים אזהרה המופיעים לנהג. עם זאת, אורות התקלות על כרטיסי ה </a:t>
            </a:r>
            <a:r>
              <a:rPr lang="en-US" dirty="0" err="1"/>
              <a:t>UniTrain</a:t>
            </a:r>
            <a:r>
              <a:rPr lang="en-US" dirty="0"/>
              <a:t>-I </a:t>
            </a:r>
            <a:r>
              <a:rPr lang="he-IL" dirty="0"/>
              <a:t>והניסוי לא מאפשרים כל הבחנה כזו.</a:t>
            </a:r>
          </a:p>
          <a:p>
            <a:r>
              <a:rPr lang="he-IL" dirty="0"/>
              <a:t>מכיוון שפלט הטקסטים המוצגים על ידי התקני אבחון חיצוניים נבדלים גם מיצרן ליצרן, תיאורים כלליים או הוראות הפעלה אינם יכולים לחול גם כאן.</a:t>
            </a:r>
          </a:p>
          <a:p>
            <a:endParaRPr lang="he-IL" dirty="0"/>
          </a:p>
          <a:p>
            <a:r>
              <a:rPr lang="he-IL" dirty="0"/>
              <a:t>הטבלה הבאה מספקת שתי הודעות תקלה אופייניות בציוד אבחון חיצוני, ביחד עם הגורמים האפשריים לתקלות:</a:t>
            </a:r>
          </a:p>
        </p:txBody>
      </p:sp>
    </p:spTree>
    <p:extLst>
      <p:ext uri="{BB962C8B-B14F-4D97-AF65-F5344CB8AC3E}">
        <p14:creationId xmlns:p14="http://schemas.microsoft.com/office/powerpoint/2010/main" val="32373616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sp>
        <p:nvSpPr>
          <p:cNvPr id="3" name="מלבן 2"/>
          <p:cNvSpPr/>
          <p:nvPr/>
        </p:nvSpPr>
        <p:spPr>
          <a:xfrm>
            <a:off x="546223" y="503938"/>
            <a:ext cx="11447508" cy="2862322"/>
          </a:xfrm>
          <a:prstGeom prst="rect">
            <a:avLst/>
          </a:prstGeom>
        </p:spPr>
        <p:txBody>
          <a:bodyPr wrap="square">
            <a:spAutoFit/>
          </a:bodyPr>
          <a:lstStyle/>
          <a:p>
            <a:endParaRPr lang="he-IL" dirty="0"/>
          </a:p>
          <a:p>
            <a:r>
              <a:rPr lang="he-IL" dirty="0"/>
              <a:t>אבחון ה</a:t>
            </a:r>
            <a:r>
              <a:rPr lang="en-US" dirty="0"/>
              <a:t>bus (</a:t>
            </a:r>
            <a:r>
              <a:rPr lang="he-IL" dirty="0"/>
              <a:t>אבחון </a:t>
            </a:r>
            <a:r>
              <a:rPr lang="en-US" dirty="0"/>
              <a:t>CAN)</a:t>
            </a:r>
          </a:p>
          <a:p>
            <a:endParaRPr lang="en-US" dirty="0"/>
          </a:p>
          <a:p>
            <a:r>
              <a:rPr lang="he-IL" dirty="0"/>
              <a:t>עבור החלפת נתונים בין הבקרים ברכב לבין התקן אבחון חיצוני, יש לספק ממשק חיבור ברכב. קו </a:t>
            </a:r>
            <a:r>
              <a:rPr lang="en-US" dirty="0"/>
              <a:t>K </a:t>
            </a:r>
            <a:r>
              <a:rPr lang="he-IL" dirty="0"/>
              <a:t>או </a:t>
            </a:r>
            <a:r>
              <a:rPr lang="en-US" dirty="0"/>
              <a:t>L </a:t>
            </a:r>
            <a:r>
              <a:rPr lang="he-IL" dirty="0"/>
              <a:t>ישמשו לעתים קרובות למטרה זו. קווים אלה מאבדים את הרלוונטיות שלהם עכשיו מכיוון ש</a:t>
            </a:r>
            <a:r>
              <a:rPr lang="en-US" dirty="0"/>
              <a:t>CAN bus </a:t>
            </a:r>
            <a:r>
              <a:rPr lang="he-IL" dirty="0"/>
              <a:t>נמצא בשימוש יותר ויותר בכלי רכב. אבחון </a:t>
            </a:r>
            <a:r>
              <a:rPr lang="en-US" dirty="0"/>
              <a:t>CAN bus </a:t>
            </a:r>
            <a:r>
              <a:rPr lang="he-IL" dirty="0"/>
              <a:t>עם תקעי אבחון הפך לסטנדרט.</a:t>
            </a:r>
          </a:p>
          <a:p>
            <a:endParaRPr lang="he-IL" dirty="0"/>
          </a:p>
          <a:p>
            <a:r>
              <a:rPr lang="he-IL" dirty="0"/>
              <a:t>כפי שניתן לראות באיור הבא, קווי ה</a:t>
            </a:r>
            <a:r>
              <a:rPr lang="en-US" dirty="0"/>
              <a:t>bus </a:t>
            </a:r>
            <a:r>
              <a:rPr lang="he-IL" dirty="0"/>
              <a:t>לקבוצות תפקידים בודדות, למשל. כונן </a:t>
            </a:r>
            <a:r>
              <a:rPr lang="en-US" dirty="0"/>
              <a:t>CAN, </a:t>
            </a:r>
            <a:r>
              <a:rPr lang="he-IL" dirty="0"/>
              <a:t>אינם מחוברים ישירות ליציאות האבחון אלה קודם עוברות בממשק האבחון. ממשק זה מעביר אותות מכל קווי ה</a:t>
            </a:r>
            <a:r>
              <a:rPr lang="en-US" dirty="0"/>
              <a:t>bus </a:t>
            </a:r>
            <a:r>
              <a:rPr lang="he-IL" dirty="0"/>
              <a:t>המחוברים, כולל כל ה</a:t>
            </a:r>
            <a:r>
              <a:rPr lang="en-US" dirty="0"/>
              <a:t>bus </a:t>
            </a:r>
            <a:r>
              <a:rPr lang="he-IL" dirty="0"/>
              <a:t>האופטי, ומוציא אותם דרך תקעי האבחון.</a:t>
            </a:r>
          </a:p>
        </p:txBody>
      </p:sp>
      <p:pic>
        <p:nvPicPr>
          <p:cNvPr id="10" name="תמונה 9"/>
          <p:cNvPicPr>
            <a:picLocks noChangeAspect="1"/>
          </p:cNvPicPr>
          <p:nvPr/>
        </p:nvPicPr>
        <p:blipFill>
          <a:blip r:embed="rId3"/>
          <a:stretch>
            <a:fillRect/>
          </a:stretch>
        </p:blipFill>
        <p:spPr>
          <a:xfrm>
            <a:off x="3192793" y="3207289"/>
            <a:ext cx="5705059" cy="2443267"/>
          </a:xfrm>
          <a:prstGeom prst="rect">
            <a:avLst/>
          </a:prstGeom>
        </p:spPr>
      </p:pic>
    </p:spTree>
    <p:extLst>
      <p:ext uri="{BB962C8B-B14F-4D97-AF65-F5344CB8AC3E}">
        <p14:creationId xmlns:p14="http://schemas.microsoft.com/office/powerpoint/2010/main" val="4246062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graphicFrame>
        <p:nvGraphicFramePr>
          <p:cNvPr id="10" name="טבלה 9"/>
          <p:cNvGraphicFramePr>
            <a:graphicFrameLocks noGrp="1"/>
          </p:cNvGraphicFramePr>
          <p:nvPr>
            <p:extLst>
              <p:ext uri="{D42A27DB-BD31-4B8C-83A1-F6EECF244321}">
                <p14:modId xmlns:p14="http://schemas.microsoft.com/office/powerpoint/2010/main" val="3512335507"/>
              </p:ext>
            </p:extLst>
          </p:nvPr>
        </p:nvGraphicFramePr>
        <p:xfrm>
          <a:off x="6181870" y="4238018"/>
          <a:ext cx="5456756" cy="1828800"/>
        </p:xfrm>
        <a:graphic>
          <a:graphicData uri="http://schemas.openxmlformats.org/drawingml/2006/table">
            <a:tbl>
              <a:tblPr/>
              <a:tblGrid>
                <a:gridCol w="2056607"/>
                <a:gridCol w="3400149"/>
              </a:tblGrid>
              <a:tr h="0">
                <a:tc>
                  <a:txBody>
                    <a:bodyPr/>
                    <a:lstStyle/>
                    <a:p>
                      <a:r>
                        <a:rPr lang="en-US" dirty="0">
                          <a:effectLst/>
                        </a:rPr>
                        <a:t>CO4203-2A</a:t>
                      </a:r>
                    </a:p>
                  </a:txBody>
                  <a:tcPr anchor="ctr">
                    <a:lnL>
                      <a:noFill/>
                    </a:lnL>
                    <a:lnR>
                      <a:noFill/>
                    </a:lnR>
                    <a:lnT>
                      <a:noFill/>
                    </a:lnT>
                    <a:lnB>
                      <a:noFill/>
                    </a:lnB>
                  </a:tcPr>
                </a:tc>
                <a:tc>
                  <a:txBody>
                    <a:bodyPr/>
                    <a:lstStyle/>
                    <a:p>
                      <a:r>
                        <a:rPr lang="he-IL" dirty="0" smtClean="0"/>
                        <a:t>עמדה</a:t>
                      </a:r>
                      <a:r>
                        <a:rPr lang="he-IL" baseline="0" dirty="0" smtClean="0"/>
                        <a:t> ראשית </a:t>
                      </a:r>
                      <a:r>
                        <a:rPr lang="he-IL" dirty="0" smtClean="0"/>
                        <a:t> </a:t>
                      </a:r>
                      <a:r>
                        <a:rPr lang="en-US" dirty="0" err="1"/>
                        <a:t>UniTrain</a:t>
                      </a:r>
                      <a:endParaRPr lang="en-US" dirty="0"/>
                    </a:p>
                  </a:txBody>
                  <a:tcPr anchor="ctr">
                    <a:lnL>
                      <a:noFill/>
                    </a:lnL>
                    <a:lnR>
                      <a:noFill/>
                    </a:lnR>
                    <a:lnT>
                      <a:noFill/>
                    </a:lnT>
                    <a:lnB>
                      <a:noFill/>
                    </a:lnB>
                  </a:tcPr>
                </a:tc>
              </a:tr>
              <a:tr h="0">
                <a:tc>
                  <a:txBody>
                    <a:bodyPr/>
                    <a:lstStyle/>
                    <a:p>
                      <a:r>
                        <a:rPr lang="en-US">
                          <a:effectLst/>
                        </a:rPr>
                        <a:t>CO4203-2B</a:t>
                      </a:r>
                    </a:p>
                  </a:txBody>
                  <a:tcPr anchor="ctr">
                    <a:lnL>
                      <a:noFill/>
                    </a:lnL>
                    <a:lnR>
                      <a:noFill/>
                    </a:lnR>
                    <a:lnT>
                      <a:noFill/>
                    </a:lnT>
                    <a:lnB>
                      <a:noFill/>
                    </a:lnB>
                  </a:tcPr>
                </a:tc>
                <a:tc>
                  <a:txBody>
                    <a:bodyPr/>
                    <a:lstStyle/>
                    <a:p>
                      <a:r>
                        <a:rPr lang="he-IL" dirty="0" smtClean="0"/>
                        <a:t>מערכת ניסוי הרחבה</a:t>
                      </a:r>
                      <a:r>
                        <a:rPr lang="he-IL" baseline="0" dirty="0" smtClean="0"/>
                        <a:t> כפולה</a:t>
                      </a:r>
                      <a:endParaRPr lang="he-IL" dirty="0"/>
                    </a:p>
                  </a:txBody>
                  <a:tcPr anchor="ctr">
                    <a:lnL>
                      <a:noFill/>
                    </a:lnL>
                    <a:lnR>
                      <a:noFill/>
                    </a:lnR>
                    <a:lnT>
                      <a:noFill/>
                    </a:lnT>
                    <a:lnB>
                      <a:noFill/>
                    </a:lnB>
                  </a:tcPr>
                </a:tc>
              </a:tr>
              <a:tr h="0">
                <a:tc>
                  <a:txBody>
                    <a:bodyPr/>
                    <a:lstStyle/>
                    <a:p>
                      <a:r>
                        <a:rPr lang="en-US" dirty="0">
                          <a:effectLst/>
                        </a:rPr>
                        <a:t>SO4203-5C</a:t>
                      </a:r>
                    </a:p>
                  </a:txBody>
                  <a:tcPr anchor="ctr">
                    <a:lnL>
                      <a:noFill/>
                    </a:lnL>
                    <a:lnR>
                      <a:noFill/>
                    </a:lnR>
                    <a:lnT>
                      <a:noFill/>
                    </a:lnT>
                    <a:lnB>
                      <a:noFill/>
                    </a:lnB>
                  </a:tcPr>
                </a:tc>
                <a:tc>
                  <a:txBody>
                    <a:bodyPr/>
                    <a:lstStyle/>
                    <a:p>
                      <a:r>
                        <a:rPr lang="en-US" dirty="0" err="1"/>
                        <a:t>UniTrain</a:t>
                      </a:r>
                      <a:r>
                        <a:rPr lang="en-US" dirty="0"/>
                        <a:t>-</a:t>
                      </a:r>
                      <a:r>
                        <a:rPr lang="he-IL" dirty="0"/>
                        <a:t>כרטיס </a:t>
                      </a:r>
                      <a:r>
                        <a:rPr lang="en-US" dirty="0"/>
                        <a:t>CAN-Node I</a:t>
                      </a:r>
                    </a:p>
                  </a:txBody>
                  <a:tcPr anchor="ctr">
                    <a:lnL>
                      <a:noFill/>
                    </a:lnL>
                    <a:lnR>
                      <a:noFill/>
                    </a:lnR>
                    <a:lnT>
                      <a:noFill/>
                    </a:lnT>
                    <a:lnB>
                      <a:noFill/>
                    </a:lnB>
                  </a:tcPr>
                </a:tc>
              </a:tr>
              <a:tr h="0">
                <a:tc>
                  <a:txBody>
                    <a:bodyPr/>
                    <a:lstStyle/>
                    <a:p>
                      <a:r>
                        <a:rPr lang="en-US" dirty="0">
                          <a:effectLst/>
                        </a:rPr>
                        <a:t>SO4203-5D</a:t>
                      </a:r>
                    </a:p>
                  </a:txBody>
                  <a:tcPr anchor="ctr">
                    <a:lnL>
                      <a:noFill/>
                    </a:lnL>
                    <a:lnR>
                      <a:noFill/>
                    </a:lnR>
                    <a:lnT>
                      <a:noFill/>
                    </a:lnT>
                    <a:lnB>
                      <a:noFill/>
                    </a:lnB>
                  </a:tcPr>
                </a:tc>
                <a:tc>
                  <a:txBody>
                    <a:bodyPr/>
                    <a:lstStyle/>
                    <a:p>
                      <a:r>
                        <a:rPr lang="en-US" dirty="0" err="1"/>
                        <a:t>UniTrain</a:t>
                      </a:r>
                      <a:r>
                        <a:rPr lang="en-US" dirty="0"/>
                        <a:t>-</a:t>
                      </a:r>
                      <a:r>
                        <a:rPr lang="he-IL" dirty="0"/>
                        <a:t>כרטיס </a:t>
                      </a:r>
                      <a:r>
                        <a:rPr lang="en-US" dirty="0"/>
                        <a:t>CAN-Node II</a:t>
                      </a:r>
                    </a:p>
                  </a:txBody>
                  <a:tcPr anchor="ctr">
                    <a:lnL>
                      <a:noFill/>
                    </a:lnL>
                    <a:lnR>
                      <a:noFill/>
                    </a:lnR>
                    <a:lnT>
                      <a:noFill/>
                    </a:lnT>
                    <a:lnB>
                      <a:noFill/>
                    </a:lnB>
                  </a:tcPr>
                </a:tc>
              </a:tr>
              <a:tr h="0">
                <a:tc>
                  <a:txBody>
                    <a:bodyPr/>
                    <a:lstStyle/>
                    <a:p>
                      <a:r>
                        <a:rPr lang="en-US">
                          <a:effectLst/>
                        </a:rPr>
                        <a:t>CO4203-2J</a:t>
                      </a:r>
                    </a:p>
                  </a:txBody>
                  <a:tcPr anchor="ctr">
                    <a:lnL>
                      <a:noFill/>
                    </a:lnL>
                    <a:lnR>
                      <a:noFill/>
                    </a:lnR>
                    <a:lnT>
                      <a:noFill/>
                    </a:lnT>
                    <a:lnB>
                      <a:noFill/>
                    </a:lnB>
                  </a:tcPr>
                </a:tc>
                <a:tc>
                  <a:txBody>
                    <a:bodyPr/>
                    <a:lstStyle/>
                    <a:p>
                      <a:r>
                        <a:rPr lang="he-IL" dirty="0" smtClean="0"/>
                        <a:t>כבלים</a:t>
                      </a:r>
                      <a:r>
                        <a:rPr lang="he-IL" baseline="0" dirty="0" smtClean="0"/>
                        <a:t> </a:t>
                      </a:r>
                      <a:r>
                        <a:rPr lang="he-IL" baseline="0" dirty="0" err="1" smtClean="0"/>
                        <a:t>וג'מפרים</a:t>
                      </a:r>
                      <a:r>
                        <a:rPr lang="en-US" dirty="0" smtClean="0"/>
                        <a:t> </a:t>
                      </a:r>
                      <a:r>
                        <a:rPr lang="en-US" dirty="0" err="1" smtClean="0"/>
                        <a:t>UniTrain</a:t>
                      </a:r>
                      <a:r>
                        <a:rPr lang="en-US" dirty="0"/>
                        <a:t> </a:t>
                      </a:r>
                      <a:endParaRPr lang="he-IL" dirty="0"/>
                    </a:p>
                  </a:txBody>
                  <a:tcPr anchor="ctr">
                    <a:lnL>
                      <a:noFill/>
                    </a:lnL>
                    <a:lnR>
                      <a:noFill/>
                    </a:lnR>
                    <a:lnT>
                      <a:noFill/>
                    </a:lnT>
                    <a:lnB>
                      <a:noFill/>
                    </a:lnB>
                  </a:tcPr>
                </a:tc>
              </a:tr>
            </a:tbl>
          </a:graphicData>
        </a:graphic>
      </p:graphicFrame>
      <p:pic>
        <p:nvPicPr>
          <p:cNvPr id="11" name="תמונה 10"/>
          <p:cNvPicPr>
            <a:picLocks noChangeAspect="1"/>
          </p:cNvPicPr>
          <p:nvPr/>
        </p:nvPicPr>
        <p:blipFill>
          <a:blip r:embed="rId3"/>
          <a:stretch>
            <a:fillRect/>
          </a:stretch>
        </p:blipFill>
        <p:spPr>
          <a:xfrm>
            <a:off x="544497" y="3390293"/>
            <a:ext cx="6096000" cy="3524250"/>
          </a:xfrm>
          <a:prstGeom prst="rect">
            <a:avLst/>
          </a:prstGeom>
        </p:spPr>
      </p:pic>
      <p:sp>
        <p:nvSpPr>
          <p:cNvPr id="12" name="כותרת 1"/>
          <p:cNvSpPr>
            <a:spLocks noGrp="1"/>
          </p:cNvSpPr>
          <p:nvPr>
            <p:ph type="ctrTitle"/>
          </p:nvPr>
        </p:nvSpPr>
        <p:spPr>
          <a:xfrm>
            <a:off x="801113" y="230394"/>
            <a:ext cx="10998200" cy="3390293"/>
          </a:xfrm>
        </p:spPr>
        <p:txBody>
          <a:bodyPr>
            <a:noAutofit/>
          </a:bodyPr>
          <a:lstStyle/>
          <a:p>
            <a:pPr algn="r"/>
            <a:r>
              <a:rPr lang="he-IL" sz="3200" b="1" u="sng" dirty="0" smtClean="0">
                <a:latin typeface="+mn-lt"/>
                <a:ea typeface="+mn-ea"/>
                <a:cs typeface="+mn-cs"/>
              </a:rPr>
              <a:t>ציוד הקורס </a:t>
            </a:r>
            <a:r>
              <a:rPr lang="he-IL" sz="3200" dirty="0">
                <a:latin typeface="+mn-lt"/>
                <a:ea typeface="+mn-ea"/>
                <a:cs typeface="+mn-cs"/>
              </a:rPr>
              <a:t/>
            </a:r>
            <a:br>
              <a:rPr lang="he-IL" sz="3200" dirty="0">
                <a:latin typeface="+mn-lt"/>
                <a:ea typeface="+mn-ea"/>
                <a:cs typeface="+mn-cs"/>
              </a:rPr>
            </a:br>
            <a:r>
              <a:rPr lang="he-IL" sz="3200" dirty="0" smtClean="0">
                <a:latin typeface="+mn-lt"/>
                <a:ea typeface="+mn-ea"/>
                <a:cs typeface="+mn-cs"/>
              </a:rPr>
              <a:t>מערכת הלימוד של לוקאס נולאה נחשבת מהטובות בעולם, וכוללת בתוכה מספר רב של </a:t>
            </a:r>
            <a:r>
              <a:rPr lang="he-IL" sz="3200" dirty="0" err="1" smtClean="0">
                <a:latin typeface="+mn-lt"/>
                <a:ea typeface="+mn-ea"/>
                <a:cs typeface="+mn-cs"/>
              </a:rPr>
              <a:t>מכשרי</a:t>
            </a:r>
            <a:r>
              <a:rPr lang="he-IL" sz="3200" dirty="0" smtClean="0">
                <a:latin typeface="+mn-lt"/>
                <a:ea typeface="+mn-ea"/>
                <a:cs typeface="+mn-cs"/>
              </a:rPr>
              <a:t> בדיקה:</a:t>
            </a:r>
            <a:br>
              <a:rPr lang="he-IL" sz="3200" dirty="0" smtClean="0">
                <a:latin typeface="+mn-lt"/>
                <a:ea typeface="+mn-ea"/>
                <a:cs typeface="+mn-cs"/>
              </a:rPr>
            </a:br>
            <a:r>
              <a:rPr lang="he-IL" sz="3200" dirty="0" smtClean="0">
                <a:latin typeface="+mn-lt"/>
                <a:ea typeface="+mn-ea"/>
                <a:cs typeface="+mn-cs"/>
              </a:rPr>
              <a:t>ספק כוח </a:t>
            </a:r>
            <a:r>
              <a:rPr lang="en-US" sz="3200" dirty="0" smtClean="0">
                <a:latin typeface="+mn-lt"/>
                <a:ea typeface="+mn-ea"/>
                <a:cs typeface="+mn-cs"/>
              </a:rPr>
              <a:t>AC/DC</a:t>
            </a:r>
            <a:r>
              <a:rPr lang="he-IL" sz="3200" dirty="0" smtClean="0">
                <a:latin typeface="+mn-lt"/>
                <a:ea typeface="+mn-ea"/>
                <a:cs typeface="+mn-cs"/>
              </a:rPr>
              <a:t> חד ותלת פאזי, רב מודד 4 ערוצים, משקף אותות 4 ערוצים, מחולל אותות עם </a:t>
            </a:r>
            <a:r>
              <a:rPr lang="he-IL" sz="3200" dirty="0" err="1" smtClean="0">
                <a:latin typeface="+mn-lt"/>
                <a:ea typeface="+mn-ea"/>
                <a:cs typeface="+mn-cs"/>
              </a:rPr>
              <a:t>איפנונים</a:t>
            </a:r>
            <a:r>
              <a:rPr lang="he-IL" sz="3200" dirty="0" smtClean="0">
                <a:latin typeface="+mn-lt"/>
                <a:ea typeface="+mn-ea"/>
                <a:cs typeface="+mn-cs"/>
              </a:rPr>
              <a:t> (</a:t>
            </a:r>
            <a:r>
              <a:rPr lang="en-US" sz="3200" dirty="0" smtClean="0">
                <a:latin typeface="+mn-lt"/>
                <a:ea typeface="+mn-ea"/>
                <a:cs typeface="+mn-cs"/>
              </a:rPr>
              <a:t>AM/FM</a:t>
            </a:r>
            <a:r>
              <a:rPr lang="he-IL" sz="3200" dirty="0" smtClean="0">
                <a:latin typeface="+mn-lt"/>
                <a:ea typeface="+mn-ea"/>
                <a:cs typeface="+mn-cs"/>
              </a:rPr>
              <a:t>), מוניטור תקשורת </a:t>
            </a:r>
            <a:r>
              <a:rPr lang="en-US" sz="3200" dirty="0" smtClean="0">
                <a:latin typeface="+mn-lt"/>
                <a:ea typeface="+mn-ea"/>
                <a:cs typeface="+mn-cs"/>
              </a:rPr>
              <a:t>CAN/LIN</a:t>
            </a:r>
            <a:r>
              <a:rPr lang="he-IL" sz="3200" dirty="0" smtClean="0">
                <a:latin typeface="+mn-lt"/>
                <a:ea typeface="+mn-ea"/>
                <a:cs typeface="+mn-cs"/>
              </a:rPr>
              <a:t>, </a:t>
            </a:r>
            <a:r>
              <a:rPr lang="he-IL" sz="3200" dirty="0" err="1" smtClean="0">
                <a:latin typeface="+mn-lt"/>
                <a:ea typeface="+mn-ea"/>
                <a:cs typeface="+mn-cs"/>
              </a:rPr>
              <a:t>לוגיק</a:t>
            </a:r>
            <a:r>
              <a:rPr lang="he-IL" sz="3200" dirty="0" smtClean="0">
                <a:latin typeface="+mn-lt"/>
                <a:ea typeface="+mn-ea"/>
                <a:cs typeface="+mn-cs"/>
              </a:rPr>
              <a:t> </a:t>
            </a:r>
            <a:r>
              <a:rPr lang="he-IL" sz="3200" dirty="0" err="1" smtClean="0">
                <a:latin typeface="+mn-lt"/>
                <a:ea typeface="+mn-ea"/>
                <a:cs typeface="+mn-cs"/>
              </a:rPr>
              <a:t>אנלייזר</a:t>
            </a:r>
            <a:r>
              <a:rPr lang="he-IL" sz="3200" dirty="0" smtClean="0">
                <a:latin typeface="+mn-lt"/>
                <a:ea typeface="+mn-ea"/>
                <a:cs typeface="+mn-cs"/>
              </a:rPr>
              <a:t>, מד הספק, ממסרי בקרה.</a:t>
            </a:r>
            <a:endParaRPr lang="he-IL" sz="3200" dirty="0">
              <a:latin typeface="+mn-lt"/>
              <a:ea typeface="+mn-ea"/>
              <a:cs typeface="+mn-cs"/>
            </a:endParaRPr>
          </a:p>
        </p:txBody>
      </p:sp>
      <p:sp>
        <p:nvSpPr>
          <p:cNvPr id="15" name="אליפסה 14"/>
          <p:cNvSpPr/>
          <p:nvPr/>
        </p:nvSpPr>
        <p:spPr>
          <a:xfrm>
            <a:off x="3339546" y="6098524"/>
            <a:ext cx="334419" cy="318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2</a:t>
            </a:r>
            <a:endParaRPr lang="he-IL" dirty="0"/>
          </a:p>
        </p:txBody>
      </p:sp>
      <p:sp>
        <p:nvSpPr>
          <p:cNvPr id="16" name="אליפסה 15"/>
          <p:cNvSpPr/>
          <p:nvPr/>
        </p:nvSpPr>
        <p:spPr>
          <a:xfrm>
            <a:off x="8475241" y="4274652"/>
            <a:ext cx="334419" cy="318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1</a:t>
            </a:r>
            <a:endParaRPr lang="he-IL" dirty="0"/>
          </a:p>
        </p:txBody>
      </p:sp>
      <p:sp>
        <p:nvSpPr>
          <p:cNvPr id="17" name="אליפסה 16"/>
          <p:cNvSpPr/>
          <p:nvPr/>
        </p:nvSpPr>
        <p:spPr>
          <a:xfrm>
            <a:off x="8207518" y="5001465"/>
            <a:ext cx="334419" cy="318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3</a:t>
            </a:r>
            <a:endParaRPr lang="he-IL" dirty="0"/>
          </a:p>
        </p:txBody>
      </p:sp>
      <p:sp>
        <p:nvSpPr>
          <p:cNvPr id="18" name="אליפסה 17"/>
          <p:cNvSpPr/>
          <p:nvPr/>
        </p:nvSpPr>
        <p:spPr>
          <a:xfrm>
            <a:off x="8533059" y="5373227"/>
            <a:ext cx="334419" cy="318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4</a:t>
            </a:r>
            <a:endParaRPr lang="he-IL" dirty="0"/>
          </a:p>
        </p:txBody>
      </p:sp>
      <p:sp>
        <p:nvSpPr>
          <p:cNvPr id="19" name="אליפסה 18"/>
          <p:cNvSpPr/>
          <p:nvPr/>
        </p:nvSpPr>
        <p:spPr>
          <a:xfrm>
            <a:off x="5187556" y="4123781"/>
            <a:ext cx="334419" cy="318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4</a:t>
            </a:r>
            <a:endParaRPr lang="he-IL" dirty="0"/>
          </a:p>
        </p:txBody>
      </p:sp>
      <p:sp>
        <p:nvSpPr>
          <p:cNvPr id="20" name="אליפסה 19"/>
          <p:cNvSpPr/>
          <p:nvPr/>
        </p:nvSpPr>
        <p:spPr>
          <a:xfrm>
            <a:off x="1534383" y="4123782"/>
            <a:ext cx="334419" cy="318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1</a:t>
            </a:r>
            <a:endParaRPr lang="he-IL" dirty="0"/>
          </a:p>
        </p:txBody>
      </p:sp>
      <p:sp>
        <p:nvSpPr>
          <p:cNvPr id="21" name="אליפסה 20"/>
          <p:cNvSpPr/>
          <p:nvPr/>
        </p:nvSpPr>
        <p:spPr>
          <a:xfrm>
            <a:off x="8559616" y="4668066"/>
            <a:ext cx="334419" cy="318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2</a:t>
            </a:r>
            <a:endParaRPr lang="he-IL" dirty="0"/>
          </a:p>
        </p:txBody>
      </p:sp>
      <p:sp>
        <p:nvSpPr>
          <p:cNvPr id="22" name="אליפסה 21"/>
          <p:cNvSpPr/>
          <p:nvPr/>
        </p:nvSpPr>
        <p:spPr>
          <a:xfrm>
            <a:off x="5223091" y="6098524"/>
            <a:ext cx="334419" cy="318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2</a:t>
            </a:r>
            <a:endParaRPr lang="he-IL" dirty="0"/>
          </a:p>
        </p:txBody>
      </p:sp>
      <p:sp>
        <p:nvSpPr>
          <p:cNvPr id="23" name="אליפסה 22"/>
          <p:cNvSpPr/>
          <p:nvPr/>
        </p:nvSpPr>
        <p:spPr>
          <a:xfrm>
            <a:off x="3339545" y="4078771"/>
            <a:ext cx="334419" cy="318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3</a:t>
            </a:r>
            <a:endParaRPr lang="he-IL" dirty="0"/>
          </a:p>
        </p:txBody>
      </p:sp>
    </p:spTree>
    <p:extLst>
      <p:ext uri="{BB962C8B-B14F-4D97-AF65-F5344CB8AC3E}">
        <p14:creationId xmlns:p14="http://schemas.microsoft.com/office/powerpoint/2010/main" val="87024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pic>
        <p:nvPicPr>
          <p:cNvPr id="10" name="תמונה 9"/>
          <p:cNvPicPr>
            <a:picLocks noChangeAspect="1"/>
          </p:cNvPicPr>
          <p:nvPr/>
        </p:nvPicPr>
        <p:blipFill>
          <a:blip r:embed="rId3"/>
          <a:stretch>
            <a:fillRect/>
          </a:stretch>
        </p:blipFill>
        <p:spPr>
          <a:xfrm>
            <a:off x="533545" y="1035971"/>
            <a:ext cx="3438931" cy="5734375"/>
          </a:xfrm>
          <a:prstGeom prst="rect">
            <a:avLst/>
          </a:prstGeom>
        </p:spPr>
      </p:pic>
      <p:pic>
        <p:nvPicPr>
          <p:cNvPr id="11" name="תמונה 10"/>
          <p:cNvPicPr>
            <a:picLocks noChangeAspect="1"/>
          </p:cNvPicPr>
          <p:nvPr/>
        </p:nvPicPr>
        <p:blipFill>
          <a:blip r:embed="rId4"/>
          <a:stretch>
            <a:fillRect/>
          </a:stretch>
        </p:blipFill>
        <p:spPr>
          <a:xfrm>
            <a:off x="8464579" y="941633"/>
            <a:ext cx="3449253" cy="5800624"/>
          </a:xfrm>
          <a:prstGeom prst="rect">
            <a:avLst/>
          </a:prstGeom>
        </p:spPr>
      </p:pic>
      <p:sp>
        <p:nvSpPr>
          <p:cNvPr id="12" name="מלבן 11"/>
          <p:cNvSpPr/>
          <p:nvPr/>
        </p:nvSpPr>
        <p:spPr>
          <a:xfrm>
            <a:off x="3972476" y="2237793"/>
            <a:ext cx="4492103" cy="4401205"/>
          </a:xfrm>
          <a:prstGeom prst="rect">
            <a:avLst/>
          </a:prstGeom>
        </p:spPr>
        <p:txBody>
          <a:bodyPr wrap="square">
            <a:spAutoFit/>
          </a:bodyPr>
          <a:lstStyle/>
          <a:p>
            <a:pPr>
              <a:buFont typeface="Arial" panose="020B0604020202020204" pitchFamily="34" charset="0"/>
              <a:buChar char="•"/>
            </a:pPr>
            <a:r>
              <a:rPr lang="he-IL" sz="2800" dirty="0"/>
              <a:t>נוריות חיווי שמאלה / ימינה (איתות)</a:t>
            </a:r>
          </a:p>
          <a:p>
            <a:pPr>
              <a:buFont typeface="Arial" panose="020B0604020202020204" pitchFamily="34" charset="0"/>
              <a:buChar char="•"/>
            </a:pPr>
            <a:r>
              <a:rPr lang="he-IL" sz="2800" dirty="0"/>
              <a:t>אורות </a:t>
            </a:r>
            <a:r>
              <a:rPr lang="he-IL" sz="2800" dirty="0" smtClean="0"/>
              <a:t>דרך </a:t>
            </a:r>
            <a:r>
              <a:rPr lang="he-IL" sz="2800" dirty="0"/>
              <a:t>(קרן נמוכה)</a:t>
            </a:r>
          </a:p>
          <a:p>
            <a:pPr>
              <a:buFont typeface="Arial" panose="020B0604020202020204" pitchFamily="34" charset="0"/>
              <a:buChar char="•"/>
            </a:pPr>
            <a:r>
              <a:rPr lang="he-IL" sz="2800" dirty="0"/>
              <a:t>אורות גבוהים (קרן גבוהה)</a:t>
            </a:r>
          </a:p>
          <a:p>
            <a:pPr>
              <a:buFont typeface="Arial" panose="020B0604020202020204" pitchFamily="34" charset="0"/>
              <a:buChar char="•"/>
            </a:pPr>
            <a:r>
              <a:rPr lang="he-IL" sz="2800" dirty="0"/>
              <a:t>אורות בלימה</a:t>
            </a:r>
          </a:p>
          <a:p>
            <a:pPr>
              <a:buFont typeface="Arial" panose="020B0604020202020204" pitchFamily="34" charset="0"/>
              <a:buChar char="•"/>
            </a:pPr>
            <a:r>
              <a:rPr lang="he-IL" sz="2800" dirty="0"/>
              <a:t>אורות מצוקה</a:t>
            </a:r>
          </a:p>
          <a:p>
            <a:pPr>
              <a:buFont typeface="Arial" panose="020B0604020202020204" pitchFamily="34" charset="0"/>
              <a:buChar char="•"/>
            </a:pPr>
            <a:r>
              <a:rPr lang="he-IL" sz="2800" dirty="0"/>
              <a:t>פתיחה מדומה של דלתות המכונית</a:t>
            </a:r>
          </a:p>
          <a:p>
            <a:pPr>
              <a:buFont typeface="Arial" panose="020B0604020202020204" pitchFamily="34" charset="0"/>
              <a:buChar char="•"/>
            </a:pPr>
            <a:r>
              <a:rPr lang="he-IL" sz="2800" dirty="0"/>
              <a:t>תאורה פנימית</a:t>
            </a:r>
          </a:p>
          <a:p>
            <a:pPr>
              <a:buFont typeface="Arial" panose="020B0604020202020204" pitchFamily="34" charset="0"/>
              <a:buChar char="•"/>
            </a:pPr>
            <a:r>
              <a:rPr lang="he-IL" sz="2800" dirty="0"/>
              <a:t>נעילה מרכזית - פתיחה/נעילה</a:t>
            </a:r>
          </a:p>
        </p:txBody>
      </p:sp>
      <p:sp>
        <p:nvSpPr>
          <p:cNvPr id="13" name="כותרת 1"/>
          <p:cNvSpPr>
            <a:spLocks noGrp="1"/>
          </p:cNvSpPr>
          <p:nvPr>
            <p:ph type="ctrTitle"/>
          </p:nvPr>
        </p:nvSpPr>
        <p:spPr>
          <a:xfrm>
            <a:off x="4668378" y="1035971"/>
            <a:ext cx="3617012" cy="1023648"/>
          </a:xfrm>
        </p:spPr>
        <p:txBody>
          <a:bodyPr>
            <a:noAutofit/>
          </a:bodyPr>
          <a:lstStyle/>
          <a:p>
            <a:pPr algn="r"/>
            <a:r>
              <a:rPr lang="he-IL" sz="3200" b="1" u="sng" dirty="0" smtClean="0">
                <a:latin typeface="+mn-lt"/>
                <a:ea typeface="+mn-ea"/>
                <a:cs typeface="+mn-cs"/>
              </a:rPr>
              <a:t>איזה מערכות קיימות בכרטיסי הלימוד </a:t>
            </a:r>
            <a:endParaRPr lang="he-IL" sz="3200" dirty="0">
              <a:latin typeface="+mn-lt"/>
              <a:ea typeface="+mn-ea"/>
              <a:cs typeface="+mn-cs"/>
            </a:endParaRPr>
          </a:p>
        </p:txBody>
      </p:sp>
    </p:spTree>
    <p:extLst>
      <p:ext uri="{BB962C8B-B14F-4D97-AF65-F5344CB8AC3E}">
        <p14:creationId xmlns:p14="http://schemas.microsoft.com/office/powerpoint/2010/main" val="169177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46223" y="1650401"/>
            <a:ext cx="10998200" cy="5138255"/>
          </a:xfrm>
        </p:spPr>
        <p:txBody>
          <a:bodyPr>
            <a:normAutofit fontScale="90000"/>
          </a:bodyPr>
          <a:lstStyle/>
          <a:p>
            <a:pPr algn="r"/>
            <a:r>
              <a:rPr lang="he-IL" sz="3600" dirty="0">
                <a:latin typeface="+mn-lt"/>
                <a:ea typeface="+mn-ea"/>
                <a:cs typeface="+mn-cs"/>
              </a:rPr>
              <a:t>בכל פעם שפקודה מופעלת, נוצרת הודעת </a:t>
            </a:r>
            <a:r>
              <a:rPr lang="he-IL" sz="3600" dirty="0" smtClean="0">
                <a:latin typeface="+mn-lt"/>
                <a:ea typeface="+mn-ea"/>
                <a:cs typeface="+mn-cs"/>
              </a:rPr>
              <a:t>תקשורת בפרוטוקול</a:t>
            </a:r>
            <a:r>
              <a:rPr lang="en-US" sz="3600" dirty="0" smtClean="0">
                <a:latin typeface="+mn-lt"/>
                <a:ea typeface="+mn-ea"/>
                <a:cs typeface="+mn-cs"/>
              </a:rPr>
              <a:t>CAN </a:t>
            </a:r>
            <a:r>
              <a:rPr lang="he-IL" sz="3600" dirty="0" smtClean="0">
                <a:latin typeface="+mn-lt"/>
                <a:ea typeface="+mn-ea"/>
                <a:cs typeface="+mn-cs"/>
              </a:rPr>
              <a:t> שמפעילה </a:t>
            </a:r>
            <a:r>
              <a:rPr lang="he-IL" sz="3600" dirty="0">
                <a:latin typeface="+mn-lt"/>
                <a:ea typeface="+mn-ea"/>
                <a:cs typeface="+mn-cs"/>
              </a:rPr>
              <a:t>פעולות מתאימות בצומת </a:t>
            </a:r>
            <a:r>
              <a:rPr lang="he-IL" sz="3600" dirty="0" smtClean="0">
                <a:latin typeface="+mn-lt"/>
                <a:ea typeface="+mn-ea"/>
                <a:cs typeface="+mn-cs"/>
              </a:rPr>
              <a:t>וכך הלאה.</a:t>
            </a:r>
            <a:r>
              <a:rPr lang="he-IL" sz="3600" dirty="0">
                <a:latin typeface="+mn-lt"/>
                <a:ea typeface="+mn-ea"/>
                <a:cs typeface="+mn-cs"/>
              </a:rPr>
              <a:t> </a:t>
            </a:r>
            <a:r>
              <a:rPr lang="he-IL" sz="3600" dirty="0" smtClean="0">
                <a:latin typeface="+mn-lt"/>
                <a:ea typeface="+mn-ea"/>
                <a:cs typeface="+mn-cs"/>
              </a:rPr>
              <a:t/>
            </a:r>
            <a:br>
              <a:rPr lang="he-IL" sz="3600" dirty="0" smtClean="0">
                <a:latin typeface="+mn-lt"/>
                <a:ea typeface="+mn-ea"/>
                <a:cs typeface="+mn-cs"/>
              </a:rPr>
            </a:br>
            <a:r>
              <a:rPr lang="he-IL" sz="3600" dirty="0" smtClean="0">
                <a:latin typeface="+mn-lt"/>
                <a:ea typeface="+mn-ea"/>
                <a:cs typeface="+mn-cs"/>
              </a:rPr>
              <a:t>החיבור בין שני הכרטיסים מתבצע ע"י 4 כבלים</a:t>
            </a:r>
            <a:r>
              <a:rPr lang="en-US" sz="3600" dirty="0" smtClean="0">
                <a:latin typeface="+mn-lt"/>
                <a:ea typeface="+mn-ea"/>
                <a:cs typeface="+mn-cs"/>
              </a:rPr>
              <a:t/>
            </a:r>
            <a:br>
              <a:rPr lang="en-US" sz="3600" dirty="0" smtClean="0">
                <a:latin typeface="+mn-lt"/>
                <a:ea typeface="+mn-ea"/>
                <a:cs typeface="+mn-cs"/>
              </a:rPr>
            </a:br>
            <a:r>
              <a:rPr lang="en-US" sz="3600" dirty="0" smtClean="0">
                <a:latin typeface="+mn-lt"/>
                <a:ea typeface="+mn-ea"/>
                <a:cs typeface="+mn-cs"/>
              </a:rPr>
              <a:t/>
            </a:r>
            <a:br>
              <a:rPr lang="en-US" sz="3600" dirty="0" smtClean="0">
                <a:latin typeface="+mn-lt"/>
                <a:ea typeface="+mn-ea"/>
                <a:cs typeface="+mn-cs"/>
              </a:rPr>
            </a:br>
            <a:r>
              <a:rPr lang="en-US" sz="3600" dirty="0" smtClean="0">
                <a:latin typeface="+mn-lt"/>
                <a:ea typeface="+mn-ea"/>
                <a:cs typeface="+mn-cs"/>
              </a:rPr>
              <a:t/>
            </a:r>
            <a:br>
              <a:rPr lang="en-US" sz="3600" dirty="0" smtClean="0">
                <a:latin typeface="+mn-lt"/>
                <a:ea typeface="+mn-ea"/>
                <a:cs typeface="+mn-cs"/>
              </a:rPr>
            </a:br>
            <a:r>
              <a:rPr lang="en-US" sz="3600" dirty="0" smtClean="0">
                <a:latin typeface="+mn-lt"/>
                <a:ea typeface="+mn-ea"/>
                <a:cs typeface="+mn-cs"/>
              </a:rPr>
              <a:t/>
            </a:r>
            <a:br>
              <a:rPr lang="en-US" sz="3600" dirty="0" smtClean="0">
                <a:latin typeface="+mn-lt"/>
                <a:ea typeface="+mn-ea"/>
                <a:cs typeface="+mn-cs"/>
              </a:rPr>
            </a:br>
            <a:r>
              <a:rPr lang="en-US" sz="3600" dirty="0">
                <a:latin typeface="+mn-lt"/>
                <a:ea typeface="+mn-ea"/>
                <a:cs typeface="+mn-cs"/>
              </a:rPr>
              <a:t/>
            </a:r>
            <a:br>
              <a:rPr lang="en-US" sz="3600" dirty="0">
                <a:latin typeface="+mn-lt"/>
                <a:ea typeface="+mn-ea"/>
                <a:cs typeface="+mn-cs"/>
              </a:rPr>
            </a:br>
            <a:r>
              <a:rPr lang="en-US" sz="3600" dirty="0" smtClean="0">
                <a:latin typeface="+mn-lt"/>
                <a:ea typeface="+mn-ea"/>
                <a:cs typeface="+mn-cs"/>
              </a:rPr>
              <a:t/>
            </a:r>
            <a:br>
              <a:rPr lang="en-US" sz="3600" dirty="0" smtClean="0">
                <a:latin typeface="+mn-lt"/>
                <a:ea typeface="+mn-ea"/>
                <a:cs typeface="+mn-cs"/>
              </a:rPr>
            </a:br>
            <a:r>
              <a:rPr lang="he-IL" sz="3600" dirty="0" smtClean="0">
                <a:latin typeface="+mn-lt"/>
                <a:ea typeface="+mn-ea"/>
                <a:cs typeface="+mn-cs"/>
              </a:rPr>
              <a:t/>
            </a:r>
            <a:br>
              <a:rPr lang="he-IL" sz="3600" dirty="0" smtClean="0">
                <a:latin typeface="+mn-lt"/>
                <a:ea typeface="+mn-ea"/>
                <a:cs typeface="+mn-cs"/>
              </a:rPr>
            </a:br>
            <a:r>
              <a:rPr lang="he-IL" sz="3600" dirty="0" smtClean="0">
                <a:latin typeface="+mn-lt"/>
                <a:ea typeface="+mn-ea"/>
                <a:cs typeface="+mn-cs"/>
              </a:rPr>
              <a:t>תכונת </a:t>
            </a:r>
            <a:r>
              <a:rPr lang="he-IL" sz="3600" dirty="0">
                <a:latin typeface="+mn-lt"/>
                <a:ea typeface="+mn-ea"/>
                <a:cs typeface="+mn-cs"/>
              </a:rPr>
              <a:t>הדמיית התקלות מייצרת שגיאות ספציפיות במעגל על מנת להדגים את ההשפעה של הפרעה על  </a:t>
            </a:r>
            <a:r>
              <a:rPr lang="en-US" sz="3600" dirty="0">
                <a:latin typeface="+mn-lt"/>
                <a:ea typeface="+mn-ea"/>
                <a:cs typeface="+mn-cs"/>
              </a:rPr>
              <a:t>CAN bus</a:t>
            </a:r>
            <a:r>
              <a:rPr lang="en-US" sz="3600" dirty="0" smtClean="0">
                <a:latin typeface="+mn-lt"/>
                <a:ea typeface="+mn-ea"/>
                <a:cs typeface="+mn-cs"/>
              </a:rPr>
              <a:t>.</a:t>
            </a:r>
            <a:endParaRPr lang="he-IL" sz="4000" dirty="0"/>
          </a:p>
        </p:txBody>
      </p:sp>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sp>
        <p:nvSpPr>
          <p:cNvPr id="10" name="כותרת 1"/>
          <p:cNvSpPr txBox="1">
            <a:spLocks/>
          </p:cNvSpPr>
          <p:nvPr/>
        </p:nvSpPr>
        <p:spPr>
          <a:xfrm>
            <a:off x="7395099" y="858418"/>
            <a:ext cx="4149324" cy="641908"/>
          </a:xfrm>
          <a:prstGeom prst="rect">
            <a:avLst/>
          </a:prstGeom>
        </p:spPr>
        <p:txBody>
          <a:bodyPr vert="horz" lIns="91440" tIns="45720" rIns="91440" bIns="45720" rtlCol="1"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r"/>
            <a:r>
              <a:rPr lang="he-IL" sz="3200" b="1" u="sng" dirty="0" smtClean="0">
                <a:latin typeface="+mn-lt"/>
                <a:ea typeface="+mn-ea"/>
                <a:cs typeface="+mn-cs"/>
              </a:rPr>
              <a:t>עקרון פעולת המערכת </a:t>
            </a:r>
            <a:endParaRPr lang="he-IL" sz="3200" dirty="0">
              <a:latin typeface="+mn-lt"/>
              <a:ea typeface="+mn-ea"/>
              <a:cs typeface="+mn-cs"/>
            </a:endParaRPr>
          </a:p>
        </p:txBody>
      </p:sp>
      <p:sp>
        <p:nvSpPr>
          <p:cNvPr id="3" name="מלבן 2"/>
          <p:cNvSpPr/>
          <p:nvPr/>
        </p:nvSpPr>
        <p:spPr>
          <a:xfrm>
            <a:off x="5628442" y="3240350"/>
            <a:ext cx="1926455" cy="2554545"/>
          </a:xfrm>
          <a:prstGeom prst="rect">
            <a:avLst/>
          </a:prstGeom>
        </p:spPr>
        <p:txBody>
          <a:bodyPr wrap="square">
            <a:spAutoFit/>
          </a:bodyPr>
          <a:lstStyle/>
          <a:p>
            <a:pPr algn="ctr"/>
            <a:r>
              <a:rPr lang="en-US" sz="4000" b="1" dirty="0">
                <a:effectLst>
                  <a:outerShdw blurRad="38100" dist="38100" dir="2700000" algn="tl">
                    <a:srgbClr val="000000">
                      <a:alpha val="43137"/>
                    </a:srgbClr>
                  </a:outerShdw>
                </a:effectLst>
              </a:rPr>
              <a:t>CAN-L</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CAN-H</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GND</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12V</a:t>
            </a:r>
            <a:endParaRPr lang="he-IL" sz="4000" dirty="0"/>
          </a:p>
        </p:txBody>
      </p:sp>
    </p:spTree>
    <p:extLst>
      <p:ext uri="{BB962C8B-B14F-4D97-AF65-F5344CB8AC3E}">
        <p14:creationId xmlns:p14="http://schemas.microsoft.com/office/powerpoint/2010/main" val="253568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457446" y="954327"/>
            <a:ext cx="10998200" cy="662939"/>
          </a:xfrm>
        </p:spPr>
        <p:txBody>
          <a:bodyPr>
            <a:normAutofit/>
          </a:bodyPr>
          <a:lstStyle/>
          <a:p>
            <a:pPr algn="r"/>
            <a:r>
              <a:rPr lang="he-IL" sz="3200" b="1" u="sng" dirty="0">
                <a:latin typeface="+mn-lt"/>
                <a:ea typeface="+mn-ea"/>
                <a:cs typeface="+mn-cs"/>
              </a:rPr>
              <a:t>ההרחבות</a:t>
            </a:r>
            <a:endParaRPr lang="he-IL" sz="3200" b="1" u="sng" dirty="0">
              <a:latin typeface="+mn-lt"/>
              <a:ea typeface="+mn-ea"/>
              <a:cs typeface="+mn-cs"/>
            </a:endParaRPr>
          </a:p>
        </p:txBody>
      </p:sp>
      <p:grpSp>
        <p:nvGrpSpPr>
          <p:cNvPr id="9" name="קבוצה 8"/>
          <p:cNvGrpSpPr/>
          <p:nvPr/>
        </p:nvGrpSpPr>
        <p:grpSpPr>
          <a:xfrm>
            <a:off x="0" y="203200"/>
            <a:ext cx="12065000" cy="538829"/>
            <a:chOff x="0" y="203200"/>
            <a:chExt cx="12065000" cy="538829"/>
          </a:xfrm>
        </p:grpSpPr>
        <p:sp>
          <p:nvSpPr>
            <p:cNvPr id="7" name="מלבן 6"/>
            <p:cNvSpPr/>
            <p:nvPr/>
          </p:nvSpPr>
          <p:spPr>
            <a:xfrm>
              <a:off x="0" y="208629"/>
              <a:ext cx="2476500" cy="4191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2476500" y="203200"/>
              <a:ext cx="9588500"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2476500" y="622300"/>
              <a:ext cx="9588500" cy="86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55600" y="272130"/>
              <a:ext cx="1803400" cy="46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101" y="230394"/>
              <a:ext cx="2088304" cy="511635"/>
            </a:xfrm>
            <a:prstGeom prst="rect">
              <a:avLst/>
            </a:prstGeom>
          </p:spPr>
        </p:pic>
      </p:grpSp>
      <p:pic>
        <p:nvPicPr>
          <p:cNvPr id="10" name="תמונה 9"/>
          <p:cNvPicPr>
            <a:picLocks noChangeAspect="1"/>
          </p:cNvPicPr>
          <p:nvPr/>
        </p:nvPicPr>
        <p:blipFill>
          <a:blip r:embed="rId3">
            <a:clrChange>
              <a:clrFrom>
                <a:srgbClr val="FFFFFF"/>
              </a:clrFrom>
              <a:clrTo>
                <a:srgbClr val="FFFFFF">
                  <a:alpha val="0"/>
                </a:srgbClr>
              </a:clrTo>
            </a:clrChange>
          </a:blip>
          <a:stretch>
            <a:fillRect/>
          </a:stretch>
        </p:blipFill>
        <p:spPr>
          <a:xfrm>
            <a:off x="457446" y="644065"/>
            <a:ext cx="6161103" cy="6280350"/>
          </a:xfrm>
          <a:prstGeom prst="rect">
            <a:avLst/>
          </a:prstGeom>
        </p:spPr>
      </p:pic>
      <p:sp>
        <p:nvSpPr>
          <p:cNvPr id="11" name="מלבן 10"/>
          <p:cNvSpPr/>
          <p:nvPr/>
        </p:nvSpPr>
        <p:spPr>
          <a:xfrm>
            <a:off x="7421732" y="1980666"/>
            <a:ext cx="4527611" cy="4031873"/>
          </a:xfrm>
          <a:prstGeom prst="rect">
            <a:avLst/>
          </a:prstGeom>
        </p:spPr>
        <p:txBody>
          <a:bodyPr wrap="square">
            <a:spAutoFit/>
          </a:bodyPr>
          <a:lstStyle/>
          <a:p>
            <a:r>
              <a:rPr lang="he-IL" sz="3200" dirty="0"/>
              <a:t>ממשק התאורה הוא צומת CAN נוספת המצויד ביציאות הספק עבור הפעלה ממשית של רכיבי התאורה. התקן זה מתוכנת כך שהוא מאפשר שליטה על הפלט באמצעות </a:t>
            </a:r>
            <a:r>
              <a:rPr lang="he-IL" sz="3200" dirty="0" err="1"/>
              <a:t>CANbus</a:t>
            </a:r>
            <a:r>
              <a:rPr lang="he-IL" sz="3200" dirty="0"/>
              <a:t> כחלק מקורס </a:t>
            </a:r>
            <a:r>
              <a:rPr lang="he-IL" sz="3200" dirty="0" err="1" smtClean="0"/>
              <a:t>UniTrain</a:t>
            </a:r>
            <a:endParaRPr lang="he-IL" sz="3200" dirty="0"/>
          </a:p>
        </p:txBody>
      </p:sp>
      <p:sp>
        <p:nvSpPr>
          <p:cNvPr id="12" name="מלבן 11"/>
          <p:cNvSpPr/>
          <p:nvPr/>
        </p:nvSpPr>
        <p:spPr>
          <a:xfrm>
            <a:off x="8452519" y="1611335"/>
            <a:ext cx="2650020" cy="369332"/>
          </a:xfrm>
          <a:prstGeom prst="rect">
            <a:avLst/>
          </a:prstGeom>
        </p:spPr>
        <p:txBody>
          <a:bodyPr wrap="none">
            <a:spAutoFit/>
          </a:bodyPr>
          <a:lstStyle/>
          <a:p>
            <a:r>
              <a:rPr lang="he-IL" b="1" dirty="0"/>
              <a:t>"ממשק </a:t>
            </a:r>
            <a:r>
              <a:rPr lang="he-IL" b="1" dirty="0" smtClean="0"/>
              <a:t>תאורה</a:t>
            </a:r>
            <a:r>
              <a:rPr lang="en-US" b="1" dirty="0" smtClean="0"/>
              <a:t>CO3216-3F</a:t>
            </a:r>
            <a:r>
              <a:rPr lang="en-US" b="1" dirty="0"/>
              <a:t> </a:t>
            </a:r>
            <a:endParaRPr lang="en-US" b="1" dirty="0"/>
          </a:p>
        </p:txBody>
      </p:sp>
    </p:spTree>
    <p:extLst>
      <p:ext uri="{BB962C8B-B14F-4D97-AF65-F5344CB8AC3E}">
        <p14:creationId xmlns:p14="http://schemas.microsoft.com/office/powerpoint/2010/main" val="429221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11560</TotalTime>
  <Words>1991</Words>
  <Application>Microsoft Office PowerPoint</Application>
  <PresentationFormat>מסך רחב</PresentationFormat>
  <Paragraphs>287</Paragraphs>
  <Slides>56</Slides>
  <Notes>0</Notes>
  <HiddenSlides>0</HiddenSlides>
  <MMClips>1</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56</vt:i4>
      </vt:variant>
    </vt:vector>
  </HeadingPairs>
  <TitlesOfParts>
    <vt:vector size="62" baseType="lpstr">
      <vt:lpstr>Arial Unicode MS</vt:lpstr>
      <vt:lpstr>Arial</vt:lpstr>
      <vt:lpstr>Calibri</vt:lpstr>
      <vt:lpstr>Calibri Light</vt:lpstr>
      <vt:lpstr>Times New Roman</vt:lpstr>
      <vt:lpstr>ערכת נושא Office</vt:lpstr>
      <vt:lpstr>מצגת של PowerPoint</vt:lpstr>
      <vt:lpstr>ברוך הבא לקורס UniTrain CAN bus.  מאת חברת איטק, נציגת לוקאס נולאה בישראל    LUCAS-NÜLLE  מקווה שיהיה לך כיף ותהנה מהלימוד דרך קריאה, צפיה באנמציות ,סרטוני הווידאו וביצוע הניסויים. הדפים הבאים מספקים לך ליווי ותמיכה בקורס ובציוד הנדרש. </vt:lpstr>
      <vt:lpstr> בכלי רכב מודרניים, התקשורת בין יחידות השונות ממלאת תפקיד מרכזי.   השימוש ההולך וגדל של האלקטרוניקה ברכבים לא רק מגביר את הדרישה לחיווט, אלא גם התרחבות בכל תחומי היישום החדשים. בדגש את ההיבטים הקשורים לבטיחות, כמו גם בתחום המולטימדיה.   על מנת לענות על הדרישות, באזורים אלה בפרט, פותחו מגוון של מערכות שונות של תקשורת. בולטת מכולם זו CANBUS    </vt:lpstr>
      <vt:lpstr>מצגת של PowerPoint</vt:lpstr>
      <vt:lpstr>תנאים מוקדמים  תוכן הקורס מתואר בפירוט רב, אך באופן שניתן להבנה. יחד עם זאת, להבנת הנושא יהיה כדי (לא חייב) לרכוש ידע בנושאים הבאים:  יסודות הנדסת חשמל (חוק אוהם, רכיבים פסיביים ואקטיבים, ...)  יכולת להשתמש במולטימטר ואוסצילוסקופים בפשטות.  ידע של טכניקות למדידת זרם, מתח והתנגדות.</vt:lpstr>
      <vt:lpstr>ציוד הקורס  מערכת הלימוד של לוקאס נולאה נחשבת מהטובות בעולם, וכוללת בתוכה מספר רב של מכשרי בדיקה: ספק כוח AC/DC חד ותלת פאזי, רב מודד 4 ערוצים, משקף אותות 4 ערוצים, מחולל אותות עם איפנונים (AM/FM), מוניטור תקשורת CAN/LIN, לוגיק אנלייזר, מד הספק, ממסרי בקרה.</vt:lpstr>
      <vt:lpstr>איזה מערכות קיימות בכרטיסי הלימוד </vt:lpstr>
      <vt:lpstr>בכל פעם שפקודה מופעלת, נוצרת הודעת תקשורת בפרוטוקולCAN  שמפעילה פעולות מתאימות בצומת וכך הלאה.  החיבור בין שני הכרטיסים מתבצע ע"י 4 כבלים       תכונת הדמיית התקלות מייצרת שגיאות ספציפיות במעגל על מנת להדגים את ההשפעה של הפרעה על  CAN bus.</vt:lpstr>
      <vt:lpstr>ההרחבות</vt:lpstr>
      <vt:lpstr>מצגת של PowerPoint</vt:lpstr>
      <vt:lpstr>מצגת של PowerPoint</vt:lpstr>
      <vt:lpstr>מצגת של PowerPoint</vt:lpstr>
      <vt:lpstr>מצגת של PowerPoint</vt:lpstr>
      <vt:lpstr>ללא ספק, מכוניות הופכות להיות בטוחות יותר, אמינות יותר, יותר מותאמות לסביבה ונוחות יותר, בעוד עלותן עדיין נשארת סבירה. הן נדרשות גם להפוך נהיגה למהנה ומבדרת, למשל. בעזרת שידורי חדשות, מוזיקה, טלפונים סלולריים ולאחרונה גישה לאינטרנט סלולרי.  לפיכך, כלי רכב מודרניים, הן מכוניות והן משאיות, מצוידים בעשרות חיישנים, מתקני בקרה ואקטואטורים. כל הרכיבים הללו צריכים לעבוד יחד ולהחליף כמויות גדולות של נתונים.  לדוגמה, מכונית יוקרה מודרנית כוללת: 11,136 רכיבים חשמליים ואלקטרוניים ברשת הקיימת ברכב יש כ2,119 כבלים בודדים באורך כולל של 3,860 מטר. בסך הכל 61 יחידות בקרה מחוברות יחידות בקרה מספקת פונקציות אבחון דרך K line 31  Bus אופטי מטפל בנפח נתונים גדול של מידע ובידור  35 יחידות שליטה של CANBus  מחליפות 2500 אותות נתונים  ב250 חבילות הודעות תקשורת.</vt:lpstr>
      <vt:lpstr>מצגת של PowerPoint</vt:lpstr>
      <vt:lpstr>חברת אודי קוראת למערכת בשם בקרת שיוט סתגלנית, שנועדה להקל על נהגים בעבודתם וגם לתרום לשיפור הבטיחות בדרכים. במערכת זו, מציין הנהג את המהירות המרבית והמרחק הרצוי לרכב שמלפניו. באמצעות חיישן מכ"ם (ראה חץ אדום באיור), אשר משדר אות תדר מאופנן ובנוסף קולט את ההחזרים בעזרת מקלט, על מנת שניתן יהיה לפקח על המהירות ועל המרחק לרכב שמלפנים. על מנת לחשב את המרחק, נעשה שימוש בפרש התדר המאופנן כאשר המהירות נקבעת באמצעות אפקט דופלר. (מונח מעולם הפיסיקה)</vt:lpstr>
      <vt:lpstr>הפחתת מרחק הבלימה את הפוטנציאל של הרשתות ניתן לראות לדוגמא בפרויקט מרחק הבלימה ב30 מטר של קונטיננטל.  מטרת הפרויקט היא להקטין את מרחק הבלימה של המכונית המודרנית הקומפקטית ממרחק של 40 מטר ל30 מטר. כדי להשיג זאת, כל רכיבי המנוע והשלדה ממוקמים יחדיו בתוך בלוקי פעולה בודדת אשר מרושתים יחד בתוך בלוקים.</vt:lpstr>
      <vt:lpstr> בעוד שעד עכשיו דברנו רק על מערכות שנמצאות בתוך הרכב, ניתן גם להרחיב זאת לגבולות של הפרדיגמה ברשת ולכלול גם את כל טווח האירועים של התעבורה (מחוץ לרכב). זה כולל שחקנים רבים כמו הנהג של עצמו, משתמשים אחרים בכביש וכלי רכב, כמו גם מערכות עבור הכוונת התנועה והשליטה. רשת אינטליגנטית של כל הפריטים הללו יכולה למלא מגוון צרכים חברתיים כגון מזעור תאונות, פליטת רעילים וצריכת דלק.</vt:lpstr>
      <vt:lpstr> כל המערכות עוזרות לנהג לנסוע בבטחה, ו"לראות" את הסביבה שלו בצורה טובה יותר, יש מספר של חיישנים שכל אחד אחראי על אזור מסויים. </vt:lpstr>
      <vt:lpstr> מדוע לא להעביר חוט מכל הרכיבים ישירות למחשב? התשובה היא, שרכב מנועי מודרני, מספר הרכיבים החשמליים והאלקטרוניים המחוברים ביניהם עבר את הגבול שאיתו החיווט הרגיל יכול להתמודד. עם כבלים הרגילים (כמו בתמונה) עבור כל סוג וכיוון של חילופי מידע ישנו צורך בהתקנה של כבל נפרד. ולא יהיה אפשרי להכניס את כל החוטים הללו לרכב </vt:lpstr>
      <vt:lpstr>הפתרון לבעיה היא להשתמש ברשת רבת עוצמה וזולה המתאימה לכלי רכב.   הרשת היא חייבת להבטיח מהירות ואמינות בחילופי הנתונים, גם על פני מרחקים ארוכים ובנוכחותם של הפרעות אלקטרומגנטיות.  ברשת כזו, למשל CAN, כל המערכות המחוברות צריכות להיות מסוגלות לשתף מידע על ידי שורה לוגית אחת.</vt:lpstr>
      <vt:lpstr>היתרונות הבאים נוצרים בשימושים בכלי רכב: הכבלים עבור כל ציוד הבקרה המחוברים מצויים בbus אחד (בדרך כלל כבל twisted-pair). מספר הכבלים הנדרשים מצטמצם מאוד. גם אם יחידות הבקרה צריכות להיות מרושתות במידה רבה, אין צורך בחיווט נוסף. הרישות מאפשר יישום של פונקציות בקרה מורכבות שלא היו כלכליות לביצוע באמצעות הכבלים הרגילים. מידע יכול להיות מועבר דיגיטלית, כלומר בצורת בינארי, דרך הbus.  מודולי בקרה רבים משתמשים במיקרו-מעבדים המקבלים משתני קלט דיגיטליים. חילופי נתונים דיגיטליים ישירים חוסכים את הצורך בממיר אנלוגי לממירים דיגיטליים. דבר המבטל טעויות שעלולות להתרחש במהלך ההמרה של אותות דיגיטליים לאותות אנלוגיים. שיטות השידור הדיגיטלית מאפשרת לזהות ולתקן שגיאות בשידור. נתונים שגויים מושלכים באופן אוטומטי. ניתן להוסיף בקלות ציוד נוסף לbus. אם למשל ישנו צורך לשלב בשלב מאוחר יותר את מודול הגרירה, בדרך כלל רק יחידת שליטה אחת צריכה להתווסף ולהירשם ברשת הרכב. דבר זה גם מבטל את הצורך לשליחת אותות להפעלתם של האורות האחוריים ברכב.</vt:lpstr>
      <vt:lpstr>מצגת של PowerPoint</vt:lpstr>
      <vt:lpstr>מצגת של PowerPoint</vt:lpstr>
      <vt:lpstr>אגודת מהנדסי הרכב SAE חילקו לאחרונה את תחום הרכב ל בתחום טכנולוגיות תקשורת, רכב יכול להיות מחולק למספר קטעים, כל קטע מוקדש למשימות מיוחדות לשם דרישה בודדות אחת ברשת. מסיבה זו, הרכב מורכב ממספר רשתות במקום רק מרשת אחת המחברת את כל יחידות הבקרה יחדיו. מגוון מערכות bus זימנות למטרה זו, בהתאם לקצבי השידור והאמינות הנדרשים וכן לעלויות המותרות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1. 2. 3.</vt:lpstr>
      <vt:lpstr>חוטי הBus כל הנתונים מועברים דרך קוי הbus, יש צורך בשני כבלים לשם כך.  למרות שקיימים גם חוטי יחיד לBus, הם עושים שימוש באדמה המשותפת של הרכב כמו חוט שני. חוט bus יחיד מסוג זה הוא בעל קצבי שידור נמוכים מאוד. מסיבה זו, חוטים בודדים משמשים בתת-bus עבור יישומי "אי" ברמת היררכיה נמוכה יותר (למשל מיזוג אוויר). LIN bus משמש לעתים קרובות כbus חוט יחיד. יצרנים מסוימים (למשל אופל), משתמשים בbus מסוג CAN יחיד ,לעומת זאת. אנחנו לא נתייחס לbus חד-כיווני בפירוט רב. זה הרבה יותר נפוץ להשתמש בbus דו חוטי עם שני חוטים כרוכים יחדיו. זה עושה את הbus פחות רגיש להפרעות חשמליות.</vt:lpstr>
      <vt:lpstr>  שני סיומות (נדרש עבור CAN במהירות גבוהה) כל קצה של CAN bus במהירות גבוהה חייב להסתיים עם נגד 120 אוהם. הנגדים מבטיחים אותות "נקיים" במיוחד בקצבי שידור גבוהים. בכלי רכב מנועים, נגדים אלה יכולים להיות משולבים גם ביחידות הבקרה הפרטניות. CAN bus במהירות נמוכה לא צריך בעל סיומת כזו.   לפחות שתי צומתי CAN כל צומת מכילה לפחות את הרכיבים הבאים:   מקלט משדר (מקמ"ש) המקמ"ש מחובר ישירות לקווי הbus והוא אחראי על כל התקשורת. לדוגמה, הוא מגביר אותות קלט ופלט ומגן על הרכיבים המחוברים ממתח עודף.  בקר CAN בקר CAN מבטיח כי חוקי התקשורת עבור הBus מתקיימים. הוא שולט בגישה לbus, מזהה שגיאות ומסנן אותות נכנסים.   מיקרו-בקר המיקרו-בקר מבצע אומדן להודעות שהתקבלו מבקר הCAN. הוא שולט ביישומים על ידי סקירת החיישנים בהתאמה והפעלת אמצי פלט המתאימים. יישום מסוג זה כולל בדרך כלל יחידת בקרה אחת (למשל עבור מיזוג אוויר) המחוברת לחיישנים ולאמצעי הפלט.</vt:lpstr>
      <vt:lpstr>רכיבים אמיתיים על כרטיסי UniTrain כיוון שבמערכת הUnitrain יש CAN bus אמיתי, כל רכיביו משוכפלים על הכרטסים:</vt:lpstr>
      <vt:lpstr> CAN מהירות-נמוכה לוגיקה שלילית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Yaron'S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rami1410</dc:creator>
  <cp:lastModifiedBy>rami hadad</cp:lastModifiedBy>
  <cp:revision>151</cp:revision>
  <dcterms:created xsi:type="dcterms:W3CDTF">2018-04-01T19:29:53Z</dcterms:created>
  <dcterms:modified xsi:type="dcterms:W3CDTF">2019-12-01T23:13:20Z</dcterms:modified>
</cp:coreProperties>
</file>