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2"/>
  </p:notesMasterIdLst>
  <p:sldIdLst>
    <p:sldId id="256" r:id="rId2"/>
    <p:sldId id="257" r:id="rId3"/>
    <p:sldId id="258" r:id="rId4"/>
    <p:sldId id="259" r:id="rId5"/>
    <p:sldId id="261" r:id="rId6"/>
    <p:sldId id="260" r:id="rId7"/>
    <p:sldId id="263" r:id="rId8"/>
    <p:sldId id="262" r:id="rId9"/>
    <p:sldId id="264" r:id="rId10"/>
    <p:sldId id="265" r:id="rId11"/>
    <p:sldId id="266" r:id="rId12"/>
    <p:sldId id="267" r:id="rId13"/>
    <p:sldId id="268" r:id="rId14"/>
    <p:sldId id="269" r:id="rId15"/>
    <p:sldId id="270" r:id="rId16"/>
    <p:sldId id="271" r:id="rId17"/>
    <p:sldId id="272" r:id="rId18"/>
    <p:sldId id="283" r:id="rId19"/>
    <p:sldId id="273" r:id="rId20"/>
    <p:sldId id="274" r:id="rId21"/>
    <p:sldId id="284" r:id="rId22"/>
    <p:sldId id="275" r:id="rId23"/>
    <p:sldId id="276" r:id="rId24"/>
    <p:sldId id="277" r:id="rId25"/>
    <p:sldId id="278" r:id="rId26"/>
    <p:sldId id="285" r:id="rId27"/>
    <p:sldId id="288" r:id="rId28"/>
    <p:sldId id="287" r:id="rId29"/>
    <p:sldId id="279" r:id="rId30"/>
    <p:sldId id="280" r:id="rId31"/>
    <p:sldId id="286" r:id="rId32"/>
    <p:sldId id="281" r:id="rId33"/>
    <p:sldId id="282"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A2DC4F-8837-45A5-A2B9-9E13031BFD77}" type="datetimeFigureOut">
              <a:rPr lang="en-US" smtClean="0"/>
              <a:t>11/26/2014</a:t>
            </a:fld>
            <a:endParaRPr lang="en-US"/>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D0B606-8F1E-42A7-B5E2-DF84176E98B1}" type="slidenum">
              <a:rPr lang="en-US" smtClean="0"/>
              <a:t>‹#›</a:t>
            </a:fld>
            <a:endParaRPr lang="en-US"/>
          </a:p>
        </p:txBody>
      </p:sp>
    </p:spTree>
    <p:extLst>
      <p:ext uri="{BB962C8B-B14F-4D97-AF65-F5344CB8AC3E}">
        <p14:creationId xmlns:p14="http://schemas.microsoft.com/office/powerpoint/2010/main" val="4113397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ה </a:t>
            </a:r>
            <a:endParaRPr lang="en-US" dirty="0"/>
          </a:p>
        </p:txBody>
      </p:sp>
      <p:sp>
        <p:nvSpPr>
          <p:cNvPr id="4" name="מציין מיקום של מספר שקופית 3"/>
          <p:cNvSpPr>
            <a:spLocks noGrp="1"/>
          </p:cNvSpPr>
          <p:nvPr>
            <p:ph type="sldNum" sz="quarter" idx="10"/>
          </p:nvPr>
        </p:nvSpPr>
        <p:spPr/>
        <p:txBody>
          <a:bodyPr/>
          <a:lstStyle/>
          <a:p>
            <a:fld id="{5BD0B606-8F1E-42A7-B5E2-DF84176E98B1}" type="slidenum">
              <a:rPr lang="en-US" smtClean="0"/>
              <a:t>9</a:t>
            </a:fld>
            <a:endParaRPr lang="en-US"/>
          </a:p>
        </p:txBody>
      </p:sp>
    </p:spTree>
    <p:extLst>
      <p:ext uri="{BB962C8B-B14F-4D97-AF65-F5344CB8AC3E}">
        <p14:creationId xmlns:p14="http://schemas.microsoft.com/office/powerpoint/2010/main" val="3615165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חלק זה הו</a:t>
            </a:r>
            <a:endParaRPr lang="en-US" dirty="0"/>
          </a:p>
        </p:txBody>
      </p:sp>
      <p:sp>
        <p:nvSpPr>
          <p:cNvPr id="4" name="מציין מיקום של מספר שקופית 3"/>
          <p:cNvSpPr>
            <a:spLocks noGrp="1"/>
          </p:cNvSpPr>
          <p:nvPr>
            <p:ph type="sldNum" sz="quarter" idx="10"/>
          </p:nvPr>
        </p:nvSpPr>
        <p:spPr/>
        <p:txBody>
          <a:bodyPr/>
          <a:lstStyle/>
          <a:p>
            <a:fld id="{5BD0B606-8F1E-42A7-B5E2-DF84176E98B1}" type="slidenum">
              <a:rPr lang="en-US" smtClean="0"/>
              <a:t>26</a:t>
            </a:fld>
            <a:endParaRPr lang="en-US"/>
          </a:p>
        </p:txBody>
      </p:sp>
    </p:spTree>
    <p:extLst>
      <p:ext uri="{BB962C8B-B14F-4D97-AF65-F5344CB8AC3E}">
        <p14:creationId xmlns:p14="http://schemas.microsoft.com/office/powerpoint/2010/main" val="3134832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a:t>
            </a:r>
            <a:endParaRPr lang="en-US" dirty="0"/>
          </a:p>
        </p:txBody>
      </p:sp>
      <p:sp>
        <p:nvSpPr>
          <p:cNvPr id="4" name="מציין מיקום של מספר שקופית 3"/>
          <p:cNvSpPr>
            <a:spLocks noGrp="1"/>
          </p:cNvSpPr>
          <p:nvPr>
            <p:ph type="sldNum" sz="quarter" idx="10"/>
          </p:nvPr>
        </p:nvSpPr>
        <p:spPr/>
        <p:txBody>
          <a:bodyPr/>
          <a:lstStyle/>
          <a:p>
            <a:fld id="{5BD0B606-8F1E-42A7-B5E2-DF84176E98B1}" type="slidenum">
              <a:rPr lang="en-US" smtClean="0"/>
              <a:t>29</a:t>
            </a:fld>
            <a:endParaRPr lang="en-US"/>
          </a:p>
        </p:txBody>
      </p:sp>
    </p:spTree>
    <p:extLst>
      <p:ext uri="{BB962C8B-B14F-4D97-AF65-F5344CB8AC3E}">
        <p14:creationId xmlns:p14="http://schemas.microsoft.com/office/powerpoint/2010/main" val="473839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ציור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ד'/כסלו/תשע"ה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E7438E1-117D-44FB-AC24-B79D899BA877}" type="datetimeFigureOut">
              <a:rPr lang="he-IL" smtClean="0"/>
              <a:t>ד'/כסלו/תשע"ה</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F22AC9-109E-4E4D-92F9-530E51D9A3A2}"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899592" y="1124744"/>
            <a:ext cx="7772400" cy="5040560"/>
          </a:xfrm>
        </p:spPr>
        <p:txBody>
          <a:bodyPr>
            <a:noAutofit/>
          </a:bodyPr>
          <a:lstStyle/>
          <a:p>
            <a:r>
              <a:rPr lang="en-US" sz="9600" b="1" dirty="0" smtClean="0"/>
              <a:t>PID</a:t>
            </a:r>
            <a:r>
              <a:rPr lang="en-US" sz="7200" dirty="0" smtClean="0"/>
              <a:t/>
            </a:r>
            <a:br>
              <a:rPr lang="en-US" sz="7200" dirty="0" smtClean="0"/>
            </a:br>
            <a:r>
              <a:rPr lang="he-IL" sz="7200" dirty="0"/>
              <a:t>בקר </a:t>
            </a:r>
            <a:r>
              <a:rPr lang="he-IL" sz="7200" dirty="0" smtClean="0"/>
              <a:t>עבור </a:t>
            </a:r>
            <a:r>
              <a:rPr lang="he-IL" sz="7200" dirty="0"/>
              <a:t>רובוט מטיפוס לגו </a:t>
            </a:r>
            <a:r>
              <a:rPr lang="en-US" sz="7200" dirty="0" err="1" smtClean="0"/>
              <a:t>Mindstroms</a:t>
            </a:r>
            <a:endParaRPr lang="en-US" sz="7200" dirty="0"/>
          </a:p>
        </p:txBody>
      </p:sp>
      <p:sp>
        <p:nvSpPr>
          <p:cNvPr id="3" name="כותרת משנה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469485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משמעות אופציה זו</a:t>
            </a:r>
            <a:endParaRPr lang="en-US" dirty="0"/>
          </a:p>
        </p:txBody>
      </p:sp>
      <p:sp>
        <p:nvSpPr>
          <p:cNvPr id="3" name="מציין מיקום תוכן 2"/>
          <p:cNvSpPr>
            <a:spLocks noGrp="1"/>
          </p:cNvSpPr>
          <p:nvPr>
            <p:ph idx="1"/>
          </p:nvPr>
        </p:nvSpPr>
        <p:spPr/>
        <p:txBody>
          <a:bodyPr/>
          <a:lstStyle/>
          <a:p>
            <a:pPr marL="457200" indent="-457200"/>
            <a:r>
              <a:rPr lang="he-IL" dirty="0" smtClean="0"/>
              <a:t>הרובוט יכול לפנות שמאלה או ימינה בלבד</a:t>
            </a:r>
          </a:p>
          <a:p>
            <a:pPr marL="457200" indent="-457200"/>
            <a:r>
              <a:rPr lang="he-IL" dirty="0" smtClean="0"/>
              <a:t>הרובוט לא נוסע ישר בכלל </a:t>
            </a:r>
          </a:p>
          <a:p>
            <a:pPr marL="457200" indent="-457200"/>
            <a:r>
              <a:rPr lang="he-IL" dirty="0" smtClean="0"/>
              <a:t>המשמעות היא שהרובוט מתקדם בזיג זג</a:t>
            </a:r>
          </a:p>
          <a:p>
            <a:pPr marL="457200" indent="-457200"/>
            <a:r>
              <a:rPr lang="he-IL" dirty="0" smtClean="0"/>
              <a:t>לכן אופציה זו אינה טובה ואינה עונה על הדרישות.</a:t>
            </a:r>
          </a:p>
          <a:p>
            <a:pPr marL="400050" lvl="1" indent="0">
              <a:buNone/>
            </a:pPr>
            <a:endParaRPr lang="he-IL" dirty="0" smtClean="0"/>
          </a:p>
          <a:p>
            <a:pPr marL="400050" lvl="1" indent="0">
              <a:buNone/>
            </a:pPr>
            <a:endParaRPr lang="en-US" dirty="0"/>
          </a:p>
        </p:txBody>
      </p:sp>
    </p:spTree>
    <p:extLst>
      <p:ext uri="{BB962C8B-B14F-4D97-AF65-F5344CB8AC3E}">
        <p14:creationId xmlns:p14="http://schemas.microsoft.com/office/powerpoint/2010/main" val="3940251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שיכלול אופציה ראשונה</a:t>
            </a:r>
            <a:endParaRPr lang="en-US" dirty="0"/>
          </a:p>
        </p:txBody>
      </p:sp>
      <p:sp>
        <p:nvSpPr>
          <p:cNvPr id="3" name="מציין מיקום תוכן 2"/>
          <p:cNvSpPr>
            <a:spLocks noGrp="1"/>
          </p:cNvSpPr>
          <p:nvPr>
            <p:ph idx="1"/>
          </p:nvPr>
        </p:nvSpPr>
        <p:spPr/>
        <p:txBody>
          <a:bodyPr/>
          <a:lstStyle/>
          <a:p>
            <a:r>
              <a:rPr lang="he-IL" dirty="0" smtClean="0"/>
              <a:t>נחלק את תחום לשלושה חלקים:</a:t>
            </a:r>
          </a:p>
          <a:p>
            <a:pPr marL="0" indent="0">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2204864"/>
            <a:ext cx="7992888"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9562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a:t>
            </a:r>
            <a:endParaRPr lang="en-US" dirty="0"/>
          </a:p>
        </p:txBody>
      </p:sp>
      <p:sp>
        <p:nvSpPr>
          <p:cNvPr id="3" name="מציין מיקום תוכן 2"/>
          <p:cNvSpPr>
            <a:spLocks noGrp="1"/>
          </p:cNvSpPr>
          <p:nvPr>
            <p:ph idx="1"/>
          </p:nvPr>
        </p:nvSpPr>
        <p:spPr/>
        <p:txBody>
          <a:bodyPr>
            <a:normAutofit fontScale="92500" lnSpcReduction="20000"/>
          </a:bodyPr>
          <a:lstStyle/>
          <a:p>
            <a:r>
              <a:rPr lang="he-IL" dirty="0" smtClean="0"/>
              <a:t>פה הרובוט פונה שמאלה כאשר הערך של החיישן הוא בין 40 לבין 43 </a:t>
            </a:r>
          </a:p>
          <a:p>
            <a:r>
              <a:rPr lang="he-IL" dirty="0" smtClean="0"/>
              <a:t>והרובוט פונה ימינה כאשר הערך של החיישן הוא בין 47 לבין 50</a:t>
            </a:r>
          </a:p>
          <a:p>
            <a:r>
              <a:rPr lang="he-IL" dirty="0" smtClean="0"/>
              <a:t>עבור ערך החיישן בין 43 לבין 47 הרובוט נוסע ישר כלומר ערכי עוצמת </a:t>
            </a:r>
            <a:r>
              <a:rPr lang="he-IL" dirty="0" err="1" smtClean="0"/>
              <a:t>הכח</a:t>
            </a:r>
            <a:r>
              <a:rPr lang="he-IL" dirty="0" smtClean="0"/>
              <a:t> זהה בשני המנועים.</a:t>
            </a:r>
          </a:p>
          <a:p>
            <a:r>
              <a:rPr lang="he-IL" dirty="0" smtClean="0"/>
              <a:t>באופציה זו עלינו לבצע שלוש בדיקות על מנת להחליט באיזה אזור אנו נמצאים.</a:t>
            </a:r>
          </a:p>
          <a:p>
            <a:r>
              <a:rPr lang="he-IL" dirty="0" smtClean="0"/>
              <a:t>אופציה זו אומנם משפרת את הראשונה, הרובוט נוסע לפעמים ישר אך עדיין יש לבצע בדיקות והרובוט מזגזג גם כאן.</a:t>
            </a:r>
            <a:endParaRPr lang="en-US" dirty="0"/>
          </a:p>
        </p:txBody>
      </p:sp>
    </p:spTree>
    <p:extLst>
      <p:ext uri="{BB962C8B-B14F-4D97-AF65-F5344CB8AC3E}">
        <p14:creationId xmlns:p14="http://schemas.microsoft.com/office/powerpoint/2010/main" val="3503402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sz="7200" b="1" dirty="0" smtClean="0"/>
              <a:t>P</a:t>
            </a:r>
            <a:r>
              <a:rPr lang="en-US" b="1" dirty="0" smtClean="0"/>
              <a:t> </a:t>
            </a:r>
            <a:r>
              <a:rPr lang="en-US" sz="5300" b="1" dirty="0" smtClean="0"/>
              <a:t>P</a:t>
            </a:r>
            <a:r>
              <a:rPr lang="en-US" b="1" dirty="0" smtClean="0"/>
              <a:t>roportional </a:t>
            </a:r>
            <a:r>
              <a:rPr lang="he-IL" b="1" dirty="0" smtClean="0"/>
              <a:t> (ליניארי)</a:t>
            </a:r>
            <a:endParaRPr lang="en-US" dirty="0"/>
          </a:p>
        </p:txBody>
      </p:sp>
      <p:sp>
        <p:nvSpPr>
          <p:cNvPr id="3" name="מציין מיקום תוכן 2"/>
          <p:cNvSpPr>
            <a:spLocks noGrp="1"/>
          </p:cNvSpPr>
          <p:nvPr>
            <p:ph idx="1"/>
          </p:nvPr>
        </p:nvSpPr>
        <p:spPr/>
        <p:txBody>
          <a:bodyPr/>
          <a:lstStyle/>
          <a:p>
            <a:r>
              <a:rPr lang="en-US" dirty="0" smtClean="0"/>
              <a:t>  </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9" y="2190750"/>
            <a:ext cx="7704856" cy="3974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71600" y="1628800"/>
            <a:ext cx="1624163" cy="369332"/>
          </a:xfrm>
          <a:prstGeom prst="rect">
            <a:avLst/>
          </a:prstGeom>
          <a:noFill/>
        </p:spPr>
        <p:txBody>
          <a:bodyPr wrap="none" rtlCol="0">
            <a:spAutoFit/>
          </a:bodyPr>
          <a:lstStyle/>
          <a:p>
            <a:r>
              <a:rPr lang="he-IL" dirty="0" smtClean="0"/>
              <a:t>אופציה ראשונית</a:t>
            </a:r>
            <a:endParaRPr lang="en-US" dirty="0"/>
          </a:p>
        </p:txBody>
      </p:sp>
      <p:sp>
        <p:nvSpPr>
          <p:cNvPr id="5" name="TextBox 4"/>
          <p:cNvSpPr txBox="1"/>
          <p:nvPr/>
        </p:nvSpPr>
        <p:spPr>
          <a:xfrm>
            <a:off x="2843808" y="1628800"/>
            <a:ext cx="2438488" cy="369332"/>
          </a:xfrm>
          <a:prstGeom prst="rect">
            <a:avLst/>
          </a:prstGeom>
          <a:noFill/>
        </p:spPr>
        <p:txBody>
          <a:bodyPr wrap="none" rtlCol="0">
            <a:spAutoFit/>
          </a:bodyPr>
          <a:lstStyle/>
          <a:p>
            <a:r>
              <a:rPr lang="he-IL" dirty="0" smtClean="0"/>
              <a:t>אופציה ראשונית משופרת</a:t>
            </a:r>
            <a:endParaRPr lang="en-US" dirty="0"/>
          </a:p>
        </p:txBody>
      </p:sp>
      <p:sp>
        <p:nvSpPr>
          <p:cNvPr id="6" name="TextBox 5"/>
          <p:cNvSpPr txBox="1"/>
          <p:nvPr/>
        </p:nvSpPr>
        <p:spPr>
          <a:xfrm>
            <a:off x="5661739" y="1610563"/>
            <a:ext cx="1946366" cy="369332"/>
          </a:xfrm>
          <a:prstGeom prst="rect">
            <a:avLst/>
          </a:prstGeom>
          <a:noFill/>
        </p:spPr>
        <p:txBody>
          <a:bodyPr wrap="none" rtlCol="0">
            <a:spAutoFit/>
          </a:bodyPr>
          <a:lstStyle/>
          <a:p>
            <a:r>
              <a:rPr lang="he-IL" dirty="0" smtClean="0"/>
              <a:t>אופציה פרופורציונלי</a:t>
            </a:r>
            <a:endParaRPr lang="en-US" dirty="0"/>
          </a:p>
        </p:txBody>
      </p:sp>
    </p:spTree>
    <p:extLst>
      <p:ext uri="{BB962C8B-B14F-4D97-AF65-F5344CB8AC3E}">
        <p14:creationId xmlns:p14="http://schemas.microsoft.com/office/powerpoint/2010/main" val="2217991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 </a:t>
            </a:r>
            <a:endParaRPr lang="en-US" dirty="0"/>
          </a:p>
        </p:txBody>
      </p:sp>
      <p:sp>
        <p:nvSpPr>
          <p:cNvPr id="3" name="מציין מיקום תוכן 2"/>
          <p:cNvSpPr>
            <a:spLocks noGrp="1"/>
          </p:cNvSpPr>
          <p:nvPr>
            <p:ph idx="1"/>
          </p:nvPr>
        </p:nvSpPr>
        <p:spPr/>
        <p:txBody>
          <a:bodyPr/>
          <a:lstStyle/>
          <a:p>
            <a:r>
              <a:rPr lang="he-IL" dirty="0" smtClean="0"/>
              <a:t>כפי שניתן לראות הגרף של האופציה האחרונה היא למעשה קו לנארי וניתן לתאר אותו בצורת נוסחת  קו ישר:</a:t>
            </a:r>
          </a:p>
          <a:p>
            <a:r>
              <a:rPr lang="he-IL" dirty="0"/>
              <a:t> </a:t>
            </a:r>
            <a:r>
              <a:rPr lang="he-IL" dirty="0" smtClean="0"/>
              <a:t>                                              </a:t>
            </a:r>
            <a:r>
              <a:rPr lang="en-US" dirty="0" smtClean="0"/>
              <a:t>Y = mx + b</a:t>
            </a:r>
          </a:p>
          <a:p>
            <a:r>
              <a:rPr lang="he-IL" dirty="0" smtClean="0"/>
              <a:t>כאשר </a:t>
            </a:r>
            <a:r>
              <a:rPr lang="en-US" dirty="0" smtClean="0"/>
              <a:t>X</a:t>
            </a:r>
            <a:r>
              <a:rPr lang="he-IL" dirty="0" smtClean="0"/>
              <a:t> הוא ציר ערך התקבל מחיישן</a:t>
            </a:r>
            <a:r>
              <a:rPr lang="en-US" dirty="0" smtClean="0"/>
              <a:t> </a:t>
            </a:r>
            <a:endParaRPr lang="he-IL" dirty="0" smtClean="0"/>
          </a:p>
          <a:p>
            <a:r>
              <a:rPr lang="en-US" dirty="0" smtClean="0"/>
              <a:t>m</a:t>
            </a:r>
            <a:r>
              <a:rPr lang="he-IL" dirty="0" smtClean="0"/>
              <a:t> הוא שיפוע הקו</a:t>
            </a:r>
          </a:p>
          <a:p>
            <a:r>
              <a:rPr lang="he-IL" dirty="0" smtClean="0"/>
              <a:t>  </a:t>
            </a:r>
            <a:r>
              <a:rPr lang="en-US" dirty="0" smtClean="0"/>
              <a:t>b</a:t>
            </a:r>
            <a:r>
              <a:rPr lang="he-IL" dirty="0" smtClean="0"/>
              <a:t> הוא ערך </a:t>
            </a:r>
            <a:r>
              <a:rPr lang="en-US" dirty="0" smtClean="0"/>
              <a:t>Y</a:t>
            </a:r>
            <a:r>
              <a:rPr lang="he-IL" dirty="0" smtClean="0"/>
              <a:t> כאשר </a:t>
            </a:r>
            <a:r>
              <a:rPr lang="en-US" dirty="0" smtClean="0"/>
              <a:t>x = 0</a:t>
            </a:r>
            <a:r>
              <a:rPr lang="he-IL" dirty="0" smtClean="0"/>
              <a:t> </a:t>
            </a:r>
          </a:p>
          <a:p>
            <a:r>
              <a:rPr lang="en-US" dirty="0" smtClean="0"/>
              <a:t>Y</a:t>
            </a:r>
            <a:r>
              <a:rPr lang="he-IL" dirty="0" smtClean="0"/>
              <a:t> הוא ערך עוצמת </a:t>
            </a:r>
            <a:r>
              <a:rPr lang="he-IL" dirty="0" err="1" smtClean="0"/>
              <a:t>כח</a:t>
            </a:r>
            <a:r>
              <a:rPr lang="he-IL" dirty="0" smtClean="0"/>
              <a:t> הסיבוב.</a:t>
            </a:r>
            <a:endParaRPr lang="en-US" dirty="0"/>
          </a:p>
        </p:txBody>
      </p:sp>
    </p:spTree>
    <p:extLst>
      <p:ext uri="{BB962C8B-B14F-4D97-AF65-F5344CB8AC3E}">
        <p14:creationId xmlns:p14="http://schemas.microsoft.com/office/powerpoint/2010/main" val="5447933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  </a:t>
            </a:r>
            <a:endParaRPr lang="en-US" dirty="0"/>
          </a:p>
        </p:txBody>
      </p:sp>
      <p:sp>
        <p:nvSpPr>
          <p:cNvPr id="3" name="מציין מיקום תוכן 2"/>
          <p:cNvSpPr>
            <a:spLocks noGrp="1"/>
          </p:cNvSpPr>
          <p:nvPr>
            <p:ph idx="1"/>
          </p:nvPr>
        </p:nvSpPr>
        <p:spPr/>
        <p:txBody>
          <a:bodyPr/>
          <a:lstStyle/>
          <a:p>
            <a:r>
              <a:rPr lang="he-IL" dirty="0" smtClean="0"/>
              <a:t> </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305" y="404664"/>
            <a:ext cx="7632847"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742728" y="1381418"/>
            <a:ext cx="2425664" cy="369332"/>
          </a:xfrm>
          <a:prstGeom prst="rect">
            <a:avLst/>
          </a:prstGeom>
          <a:noFill/>
        </p:spPr>
        <p:txBody>
          <a:bodyPr wrap="none" rtlCol="0">
            <a:spAutoFit/>
          </a:bodyPr>
          <a:lstStyle/>
          <a:p>
            <a:r>
              <a:rPr lang="he-IL" dirty="0" smtClean="0"/>
              <a:t>ערך עוצמת הסיבוב ימינה</a:t>
            </a:r>
            <a:endParaRPr lang="en-US" dirty="0"/>
          </a:p>
        </p:txBody>
      </p:sp>
      <p:sp>
        <p:nvSpPr>
          <p:cNvPr id="5" name="TextBox 4"/>
          <p:cNvSpPr txBox="1"/>
          <p:nvPr/>
        </p:nvSpPr>
        <p:spPr>
          <a:xfrm>
            <a:off x="1475656" y="5842628"/>
            <a:ext cx="2626040" cy="369332"/>
          </a:xfrm>
          <a:prstGeom prst="rect">
            <a:avLst/>
          </a:prstGeom>
          <a:noFill/>
        </p:spPr>
        <p:txBody>
          <a:bodyPr wrap="none" rtlCol="0">
            <a:spAutoFit/>
          </a:bodyPr>
          <a:lstStyle/>
          <a:p>
            <a:r>
              <a:rPr lang="he-IL" dirty="0" smtClean="0"/>
              <a:t>ערך עוצמת הסיבוב שמאלה</a:t>
            </a:r>
            <a:endParaRPr lang="en-US" dirty="0"/>
          </a:p>
        </p:txBody>
      </p:sp>
      <p:sp>
        <p:nvSpPr>
          <p:cNvPr id="6" name="TextBox 5"/>
          <p:cNvSpPr txBox="1"/>
          <p:nvPr/>
        </p:nvSpPr>
        <p:spPr>
          <a:xfrm>
            <a:off x="6964753" y="3933056"/>
            <a:ext cx="1846980" cy="369332"/>
          </a:xfrm>
          <a:prstGeom prst="rect">
            <a:avLst/>
          </a:prstGeom>
          <a:noFill/>
        </p:spPr>
        <p:txBody>
          <a:bodyPr wrap="none" rtlCol="0">
            <a:spAutoFit/>
          </a:bodyPr>
          <a:lstStyle/>
          <a:p>
            <a:r>
              <a:rPr lang="he-IL" dirty="0" smtClean="0"/>
              <a:t>ערך השגיאה מ 45</a:t>
            </a:r>
            <a:endParaRPr lang="en-US" dirty="0"/>
          </a:p>
        </p:txBody>
      </p:sp>
      <p:sp>
        <p:nvSpPr>
          <p:cNvPr id="7" name="TextBox 6"/>
          <p:cNvSpPr txBox="1"/>
          <p:nvPr/>
        </p:nvSpPr>
        <p:spPr>
          <a:xfrm>
            <a:off x="6516216" y="1947446"/>
            <a:ext cx="1853392" cy="369332"/>
          </a:xfrm>
          <a:prstGeom prst="rect">
            <a:avLst/>
          </a:prstGeom>
          <a:noFill/>
        </p:spPr>
        <p:txBody>
          <a:bodyPr wrap="none" rtlCol="0">
            <a:spAutoFit/>
          </a:bodyPr>
          <a:lstStyle/>
          <a:p>
            <a:r>
              <a:rPr lang="he-IL" dirty="0" smtClean="0"/>
              <a:t>נקודת הנסיעה ישר</a:t>
            </a:r>
            <a:endParaRPr lang="en-US" dirty="0"/>
          </a:p>
        </p:txBody>
      </p:sp>
    </p:spTree>
    <p:extLst>
      <p:ext uri="{BB962C8B-B14F-4D97-AF65-F5344CB8AC3E}">
        <p14:creationId xmlns:p14="http://schemas.microsoft.com/office/powerpoint/2010/main" val="31991136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חישוב תחום ערכי השגיאה</a:t>
            </a:r>
            <a:endParaRPr lang="en-US" dirty="0"/>
          </a:p>
        </p:txBody>
      </p:sp>
      <p:sp>
        <p:nvSpPr>
          <p:cNvPr id="3" name="מציין מיקום תוכן 2"/>
          <p:cNvSpPr>
            <a:spLocks noGrp="1"/>
          </p:cNvSpPr>
          <p:nvPr>
            <p:ph idx="1"/>
          </p:nvPr>
        </p:nvSpPr>
        <p:spPr/>
        <p:txBody>
          <a:bodyPr>
            <a:normAutofit/>
          </a:bodyPr>
          <a:lstStyle/>
          <a:p>
            <a:r>
              <a:rPr lang="he-IL" dirty="0" smtClean="0"/>
              <a:t>התחום שהיה לנו היה 40-50 כלומר נקודת </a:t>
            </a:r>
            <a:r>
              <a:rPr lang="en-US" dirty="0" smtClean="0"/>
              <a:t> </a:t>
            </a:r>
            <a:r>
              <a:rPr lang="he-IL" dirty="0" smtClean="0"/>
              <a:t>האמצע היא :</a:t>
            </a:r>
          </a:p>
          <a:p>
            <a:r>
              <a:rPr lang="he-IL" dirty="0"/>
              <a:t> </a:t>
            </a:r>
            <a:r>
              <a:rPr lang="he-IL" dirty="0" smtClean="0"/>
              <a:t>                                   </a:t>
            </a:r>
            <a:r>
              <a:rPr lang="en-US" dirty="0" smtClean="0"/>
              <a:t>45</a:t>
            </a:r>
            <a:r>
              <a:rPr lang="he-IL" dirty="0" smtClean="0"/>
              <a:t> </a:t>
            </a:r>
            <a:r>
              <a:rPr lang="en-US" dirty="0" smtClean="0"/>
              <a:t>(40 + 50)/ 2 =</a:t>
            </a:r>
          </a:p>
          <a:p>
            <a:r>
              <a:rPr lang="he-IL" dirty="0" smtClean="0"/>
              <a:t>לכן הערך של השגיאה  יכול לנוע מ 5- ועד 5+</a:t>
            </a:r>
          </a:p>
          <a:p>
            <a:r>
              <a:rPr lang="he-IL" dirty="0" smtClean="0"/>
              <a:t>היות ועבור ערך שגיאה 0 מקבלים ערך סיבוב 0 לכן משוואת הקו תהיה:</a:t>
            </a:r>
          </a:p>
          <a:p>
            <a:r>
              <a:rPr lang="he-IL" dirty="0"/>
              <a:t> </a:t>
            </a:r>
            <a:r>
              <a:rPr lang="he-IL" dirty="0" smtClean="0"/>
              <a:t>                                            </a:t>
            </a:r>
            <a:r>
              <a:rPr lang="en-US" dirty="0" smtClean="0"/>
              <a:t>mx</a:t>
            </a:r>
            <a:r>
              <a:rPr lang="he-IL" dirty="0" smtClean="0"/>
              <a:t> </a:t>
            </a:r>
            <a:r>
              <a:rPr lang="en-US" dirty="0" smtClean="0"/>
              <a:t>Y = </a:t>
            </a:r>
            <a:r>
              <a:rPr lang="he-IL" dirty="0" smtClean="0"/>
              <a:t> </a:t>
            </a:r>
            <a:endParaRPr lang="en-US" dirty="0" smtClean="0"/>
          </a:p>
          <a:p>
            <a:r>
              <a:rPr lang="en-US" dirty="0"/>
              <a:t> </a:t>
            </a:r>
            <a:r>
              <a:rPr lang="he-IL" dirty="0" smtClean="0"/>
              <a:t>    (ערך השגיאה) כפול (</a:t>
            </a:r>
            <a:r>
              <a:rPr lang="en-US" dirty="0" smtClean="0"/>
              <a:t>m</a:t>
            </a:r>
            <a:r>
              <a:rPr lang="he-IL" dirty="0" smtClean="0"/>
              <a:t> )  =  (ערך הסיבוב)                    </a:t>
            </a:r>
            <a:endParaRPr lang="en-US" dirty="0"/>
          </a:p>
        </p:txBody>
      </p:sp>
    </p:spTree>
    <p:extLst>
      <p:ext uri="{BB962C8B-B14F-4D97-AF65-F5344CB8AC3E}">
        <p14:creationId xmlns:p14="http://schemas.microsoft.com/office/powerpoint/2010/main" val="1475874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חישוב השיפוע </a:t>
            </a:r>
            <a:r>
              <a:rPr lang="en-US" dirty="0" smtClean="0"/>
              <a:t>m</a:t>
            </a:r>
            <a:endParaRPr lang="en-US" dirty="0"/>
          </a:p>
        </p:txBody>
      </p:sp>
      <p:sp>
        <p:nvSpPr>
          <p:cNvPr id="3" name="מציין מיקום תוכן 2"/>
          <p:cNvSpPr>
            <a:spLocks noGrp="1"/>
          </p:cNvSpPr>
          <p:nvPr>
            <p:ph idx="1"/>
          </p:nvPr>
        </p:nvSpPr>
        <p:spPr/>
        <p:txBody>
          <a:bodyPr>
            <a:normAutofit fontScale="92500" lnSpcReduction="10000"/>
          </a:bodyPr>
          <a:lstStyle/>
          <a:p>
            <a:r>
              <a:rPr lang="he-IL" dirty="0" smtClean="0"/>
              <a:t>חישוב השיפוע הוא למעשה בעזרת שתי הנקודות של הגרף (1, 5-) ו- (1-, 5) :</a:t>
            </a:r>
          </a:p>
          <a:p>
            <a:r>
              <a:rPr lang="he-IL" dirty="0" smtClean="0"/>
              <a:t>כלומר</a:t>
            </a:r>
          </a:p>
          <a:p>
            <a:r>
              <a:rPr lang="he-IL" dirty="0"/>
              <a:t> </a:t>
            </a:r>
            <a:r>
              <a:rPr lang="he-IL" dirty="0" smtClean="0"/>
              <a:t>       (שינוי ב </a:t>
            </a:r>
            <a:r>
              <a:rPr lang="en-US" dirty="0" smtClean="0"/>
              <a:t>X</a:t>
            </a:r>
            <a:r>
              <a:rPr lang="he-IL" dirty="0" smtClean="0"/>
              <a:t> ) / (שינוי ב </a:t>
            </a:r>
            <a:r>
              <a:rPr lang="en-US" dirty="0" smtClean="0"/>
              <a:t>Y</a:t>
            </a:r>
            <a:r>
              <a:rPr lang="he-IL" dirty="0" smtClean="0"/>
              <a:t> ) = שיפוע.</a:t>
            </a:r>
          </a:p>
          <a:p>
            <a:r>
              <a:rPr lang="he-IL" dirty="0"/>
              <a:t> </a:t>
            </a:r>
            <a:r>
              <a:rPr lang="he-IL" dirty="0" smtClean="0"/>
              <a:t>         </a:t>
            </a:r>
            <a:r>
              <a:rPr lang="en-US" dirty="0" smtClean="0"/>
              <a:t>m = (1-(-1))/(-5-5) =2/-10=-0.2</a:t>
            </a:r>
          </a:p>
          <a:p>
            <a:r>
              <a:rPr lang="he-IL" dirty="0" smtClean="0"/>
              <a:t>אזי אנו מקבלים:</a:t>
            </a:r>
          </a:p>
          <a:p>
            <a:r>
              <a:rPr lang="he-IL" dirty="0"/>
              <a:t> </a:t>
            </a:r>
            <a:r>
              <a:rPr lang="he-IL" dirty="0" smtClean="0"/>
              <a:t>                     </a:t>
            </a:r>
            <a:r>
              <a:rPr lang="en-US" dirty="0" smtClean="0"/>
              <a:t>Y = 0.2 *X</a:t>
            </a:r>
          </a:p>
          <a:p>
            <a:r>
              <a:rPr lang="he-IL" dirty="0" smtClean="0"/>
              <a:t>(ערך </a:t>
            </a:r>
            <a:r>
              <a:rPr lang="he-IL" dirty="0" err="1" smtClean="0"/>
              <a:t>השגיעה</a:t>
            </a:r>
            <a:r>
              <a:rPr lang="he-IL" dirty="0" smtClean="0"/>
              <a:t>) כפול</a:t>
            </a:r>
            <a:r>
              <a:rPr lang="he-IL" dirty="0"/>
              <a:t> </a:t>
            </a:r>
            <a:r>
              <a:rPr lang="en-US" dirty="0" smtClean="0"/>
              <a:t>-0.2 </a:t>
            </a:r>
            <a:r>
              <a:rPr lang="he-IL" dirty="0" smtClean="0"/>
              <a:t> =  עוצמת </a:t>
            </a:r>
            <a:r>
              <a:rPr lang="he-IL" dirty="0" err="1" smtClean="0"/>
              <a:t>הכח</a:t>
            </a:r>
            <a:r>
              <a:rPr lang="he-IL" dirty="0" smtClean="0"/>
              <a:t> של הסיבוב</a:t>
            </a:r>
          </a:p>
          <a:p>
            <a:r>
              <a:rPr lang="he-IL" dirty="0" smtClean="0"/>
              <a:t>או באופן כללי               </a:t>
            </a:r>
            <a:r>
              <a:rPr lang="en-US" dirty="0" smtClean="0"/>
              <a:t>Y = m * X</a:t>
            </a:r>
            <a:endParaRPr lang="en-US" dirty="0"/>
          </a:p>
        </p:txBody>
      </p:sp>
    </p:spTree>
    <p:extLst>
      <p:ext uri="{BB962C8B-B14F-4D97-AF65-F5344CB8AC3E}">
        <p14:creationId xmlns:p14="http://schemas.microsoft.com/office/powerpoint/2010/main" val="6054828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a:t>
            </a:r>
            <a:endParaRPr lang="en-US" dirty="0"/>
          </a:p>
        </p:txBody>
      </p:sp>
      <p:sp>
        <p:nvSpPr>
          <p:cNvPr id="3" name="מציין מיקום תוכן 2"/>
          <p:cNvSpPr>
            <a:spLocks noGrp="1"/>
          </p:cNvSpPr>
          <p:nvPr>
            <p:ph idx="1"/>
          </p:nvPr>
        </p:nvSpPr>
        <p:spPr/>
        <p:txBody>
          <a:bodyPr/>
          <a:lstStyle/>
          <a:p>
            <a:r>
              <a:rPr lang="he-IL" dirty="0" smtClean="0"/>
              <a:t>המשנה  </a:t>
            </a:r>
            <a:r>
              <a:rPr lang="en-US" dirty="0" smtClean="0"/>
              <a:t>m</a:t>
            </a:r>
            <a:r>
              <a:rPr lang="he-IL" dirty="0" smtClean="0"/>
              <a:t> הוא למעשה ערך קבוע ולכן נסמן אותו באות </a:t>
            </a:r>
            <a:r>
              <a:rPr lang="en-US" dirty="0" smtClean="0"/>
              <a:t>K</a:t>
            </a:r>
            <a:r>
              <a:rPr lang="he-IL" dirty="0" smtClean="0"/>
              <a:t> </a:t>
            </a:r>
          </a:p>
          <a:p>
            <a:r>
              <a:rPr lang="he-IL" dirty="0" smtClean="0"/>
              <a:t> </a:t>
            </a:r>
            <a:r>
              <a:rPr lang="en-US" dirty="0" smtClean="0"/>
              <a:t>K</a:t>
            </a:r>
            <a:r>
              <a:rPr lang="he-IL" dirty="0" smtClean="0"/>
              <a:t> הוא למעשה מקדם המרה. כלומר בהינתן מספר אזי הכפלתו ב  </a:t>
            </a:r>
            <a:r>
              <a:rPr lang="en-US" dirty="0" smtClean="0"/>
              <a:t>K</a:t>
            </a:r>
            <a:r>
              <a:rPr lang="he-IL" dirty="0" smtClean="0"/>
              <a:t> נקבל את התוצאה של המשתנה השני.</a:t>
            </a:r>
          </a:p>
          <a:p>
            <a:r>
              <a:rPr lang="he-IL" dirty="0" smtClean="0"/>
              <a:t>לדוגמה : עלות של מוצר אחד, ועלות של מספר מוצרים.</a:t>
            </a:r>
          </a:p>
          <a:p>
            <a:r>
              <a:rPr lang="he-IL" dirty="0" smtClean="0"/>
              <a:t>לכן המשואה הקו תהיה  (</a:t>
            </a:r>
            <a:r>
              <a:rPr lang="he-IL" dirty="0" smtClean="0"/>
              <a:t>השגיאה</a:t>
            </a:r>
            <a:r>
              <a:rPr lang="he-IL" dirty="0" smtClean="0"/>
              <a:t>) * </a:t>
            </a:r>
            <a:r>
              <a:rPr lang="en-US" dirty="0" smtClean="0"/>
              <a:t>K</a:t>
            </a:r>
            <a:r>
              <a:rPr lang="he-IL" dirty="0" smtClean="0"/>
              <a:t> = הפעל</a:t>
            </a:r>
          </a:p>
        </p:txBody>
      </p:sp>
    </p:spTree>
    <p:extLst>
      <p:ext uri="{BB962C8B-B14F-4D97-AF65-F5344CB8AC3E}">
        <p14:creationId xmlns:p14="http://schemas.microsoft.com/office/powerpoint/2010/main" val="23273206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מספר הערות</a:t>
            </a:r>
            <a:endParaRPr lang="en-US" dirty="0"/>
          </a:p>
        </p:txBody>
      </p:sp>
      <p:sp>
        <p:nvSpPr>
          <p:cNvPr id="3" name="מציין מיקום תוכן 2"/>
          <p:cNvSpPr>
            <a:spLocks noGrp="1"/>
          </p:cNvSpPr>
          <p:nvPr>
            <p:ph idx="1"/>
          </p:nvPr>
        </p:nvSpPr>
        <p:spPr/>
        <p:txBody>
          <a:bodyPr>
            <a:normAutofit lnSpcReduction="10000"/>
          </a:bodyPr>
          <a:lstStyle/>
          <a:p>
            <a:r>
              <a:rPr lang="he-IL" dirty="0" smtClean="0"/>
              <a:t>תחום השגיאה הוא בין 5- לבין 5+ . מה קורה מעבר?</a:t>
            </a:r>
          </a:p>
          <a:p>
            <a:r>
              <a:rPr lang="he-IL" dirty="0" smtClean="0"/>
              <a:t>גודל תחום השגיאה נקבע ע"י גובה החיישן מהקו.</a:t>
            </a:r>
          </a:p>
          <a:p>
            <a:r>
              <a:rPr lang="he-IL" dirty="0" smtClean="0"/>
              <a:t>בתוך התחום מקבלים את השגי</a:t>
            </a:r>
            <a:r>
              <a:rPr lang="he-IL" dirty="0"/>
              <a:t>א</a:t>
            </a:r>
            <a:r>
              <a:rPr lang="he-IL" dirty="0" smtClean="0"/>
              <a:t>ה של החיישן מהקו. מחוץ לתחום אנו יודעים רק את הכיוון אך לא את ערך השגיאה שהיא למעשה המרחק מהקו.</a:t>
            </a:r>
          </a:p>
          <a:p>
            <a:r>
              <a:rPr lang="he-IL" dirty="0" smtClean="0"/>
              <a:t>גודל תחום השגיאה חייב לענות על היכולת לבצע תיקון תנועת הרובוט על מנת להחזירו למסלול.</a:t>
            </a:r>
            <a:endParaRPr lang="en-US" dirty="0"/>
          </a:p>
        </p:txBody>
      </p:sp>
    </p:spTree>
    <p:extLst>
      <p:ext uri="{BB962C8B-B14F-4D97-AF65-F5344CB8AC3E}">
        <p14:creationId xmlns:p14="http://schemas.microsoft.com/office/powerpoint/2010/main" val="3288506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dirty="0" smtClean="0"/>
              <a:t>בקר </a:t>
            </a:r>
            <a:r>
              <a:rPr lang="en-US" dirty="0" smtClean="0"/>
              <a:t>PID</a:t>
            </a:r>
            <a:endParaRPr lang="en-US" dirty="0"/>
          </a:p>
        </p:txBody>
      </p:sp>
      <p:sp>
        <p:nvSpPr>
          <p:cNvPr id="3" name="מציין מיקום תוכן 2"/>
          <p:cNvSpPr>
            <a:spLocks noGrp="1"/>
          </p:cNvSpPr>
          <p:nvPr>
            <p:ph idx="1"/>
          </p:nvPr>
        </p:nvSpPr>
        <p:spPr/>
        <p:txBody>
          <a:bodyPr>
            <a:normAutofit lnSpcReduction="10000"/>
          </a:bodyPr>
          <a:lstStyle/>
          <a:p>
            <a:r>
              <a:rPr lang="he-IL" dirty="0" smtClean="0"/>
              <a:t>בקר </a:t>
            </a:r>
            <a:r>
              <a:rPr lang="en-US" dirty="0" smtClean="0"/>
              <a:t>PID</a:t>
            </a:r>
            <a:r>
              <a:rPr lang="he-IL" dirty="0" smtClean="0"/>
              <a:t> הוא טכניקה רחבה לשימוש בבקרת תחום רחב של מכונות מכניות כולל מכוניות, רובוטים ואפילו טילים.</a:t>
            </a:r>
          </a:p>
          <a:p>
            <a:endParaRPr lang="he-IL" dirty="0" smtClean="0"/>
          </a:p>
          <a:p>
            <a:r>
              <a:rPr lang="he-IL" dirty="0" smtClean="0"/>
              <a:t>משמעות ה </a:t>
            </a:r>
            <a:r>
              <a:rPr lang="en-US" dirty="0" smtClean="0"/>
              <a:t>PID</a:t>
            </a:r>
            <a:endParaRPr lang="he-IL" dirty="0" smtClean="0"/>
          </a:p>
          <a:p>
            <a:pPr lvl="1"/>
            <a:r>
              <a:rPr lang="en-US" dirty="0" smtClean="0"/>
              <a:t>P </a:t>
            </a:r>
            <a:r>
              <a:rPr lang="en-US" b="1" dirty="0" smtClean="0"/>
              <a:t>– propagation</a:t>
            </a:r>
            <a:r>
              <a:rPr lang="he-IL" b="1" dirty="0" smtClean="0"/>
              <a:t> --&gt; פרופורציונלי </a:t>
            </a:r>
            <a:endParaRPr lang="en-US" b="1" dirty="0" smtClean="0"/>
          </a:p>
          <a:p>
            <a:pPr lvl="1"/>
            <a:r>
              <a:rPr lang="en-US" b="1" dirty="0" smtClean="0"/>
              <a:t>I – Integration  </a:t>
            </a:r>
            <a:r>
              <a:rPr lang="he-IL" b="1" dirty="0" smtClean="0"/>
              <a:t>  --&gt; אינטגרלי</a:t>
            </a:r>
            <a:endParaRPr lang="en-US" b="1" dirty="0" smtClean="0"/>
          </a:p>
          <a:p>
            <a:pPr lvl="1"/>
            <a:r>
              <a:rPr lang="en-US" b="1" dirty="0"/>
              <a:t> </a:t>
            </a:r>
            <a:r>
              <a:rPr lang="en-US" b="1" dirty="0" smtClean="0"/>
              <a:t>D – Derivative   </a:t>
            </a:r>
            <a:r>
              <a:rPr lang="he-IL" b="1" dirty="0" smtClean="0"/>
              <a:t> --&gt; </a:t>
            </a:r>
            <a:r>
              <a:rPr lang="he-IL" b="1" dirty="0" err="1" smtClean="0"/>
              <a:t>ניגזרת</a:t>
            </a:r>
            <a:endParaRPr lang="en-US" b="1" dirty="0" smtClean="0"/>
          </a:p>
          <a:p>
            <a:r>
              <a:rPr lang="he-IL" dirty="0" smtClean="0"/>
              <a:t>אני אציג את השימוש והמשמעות של השלושה </a:t>
            </a:r>
            <a:endParaRPr lang="en-US" dirty="0"/>
          </a:p>
        </p:txBody>
      </p:sp>
    </p:spTree>
    <p:extLst>
      <p:ext uri="{BB962C8B-B14F-4D97-AF65-F5344CB8AC3E}">
        <p14:creationId xmlns:p14="http://schemas.microsoft.com/office/powerpoint/2010/main" val="2031291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 המשך</a:t>
            </a:r>
            <a:endParaRPr lang="en-US" dirty="0"/>
          </a:p>
        </p:txBody>
      </p:sp>
      <p:sp>
        <p:nvSpPr>
          <p:cNvPr id="3" name="מציין מיקום תוכן 2"/>
          <p:cNvSpPr>
            <a:spLocks noGrp="1"/>
          </p:cNvSpPr>
          <p:nvPr>
            <p:ph idx="1"/>
          </p:nvPr>
        </p:nvSpPr>
        <p:spPr/>
        <p:txBody>
          <a:bodyPr/>
          <a:lstStyle/>
          <a:p>
            <a:r>
              <a:rPr lang="he-IL" dirty="0" smtClean="0"/>
              <a:t>בספרות המקצועית התחום הנ"ל נקרא </a:t>
            </a:r>
            <a:r>
              <a:rPr lang="en-US" dirty="0"/>
              <a:t>"</a:t>
            </a:r>
            <a:r>
              <a:rPr lang="en-US" b="1" dirty="0"/>
              <a:t>proportional range</a:t>
            </a:r>
            <a:r>
              <a:rPr lang="en-US" dirty="0" smtClean="0"/>
              <a:t>"</a:t>
            </a:r>
            <a:r>
              <a:rPr lang="he-IL" dirty="0" smtClean="0"/>
              <a:t> (התחום הפרופורציונלי) .</a:t>
            </a:r>
          </a:p>
          <a:p>
            <a:r>
              <a:rPr lang="he-IL" dirty="0" smtClean="0"/>
              <a:t>התחום הפרופורציונלי אצלנו הוא 40 עד 50 כאשר תחום השגיאה הוא 5- עד 5+.</a:t>
            </a:r>
          </a:p>
          <a:p>
            <a:r>
              <a:rPr lang="he-IL" dirty="0" smtClean="0"/>
              <a:t>גם למנוע שלנו יש תחום פרופורציונלי והוא 100- ועד 100- ( לתנועה אחורה)</a:t>
            </a:r>
            <a:r>
              <a:rPr lang="en-US" dirty="0" smtClean="0"/>
              <a:t>.</a:t>
            </a:r>
          </a:p>
          <a:p>
            <a:r>
              <a:rPr lang="he-IL" dirty="0" smtClean="0"/>
              <a:t>אנחנו לא נשתמש בכל התחום אלא רק בתחום שבין אפס ל 100 כך שאמצע יהיה 50</a:t>
            </a:r>
          </a:p>
        </p:txBody>
      </p:sp>
    </p:spTree>
    <p:extLst>
      <p:ext uri="{BB962C8B-B14F-4D97-AF65-F5344CB8AC3E}">
        <p14:creationId xmlns:p14="http://schemas.microsoft.com/office/powerpoint/2010/main" val="13635102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חישוב </a:t>
            </a:r>
            <a:r>
              <a:rPr lang="en-US" dirty="0" err="1" smtClean="0"/>
              <a:t>Kp</a:t>
            </a:r>
            <a:endParaRPr lang="en-US" dirty="0"/>
          </a:p>
        </p:txBody>
      </p:sp>
      <p:sp>
        <p:nvSpPr>
          <p:cNvPr id="3" name="מציין מיקום תוכן 2"/>
          <p:cNvSpPr>
            <a:spLocks noGrp="1"/>
          </p:cNvSpPr>
          <p:nvPr>
            <p:ph idx="1"/>
          </p:nvPr>
        </p:nvSpPr>
        <p:spPr/>
        <p:txBody>
          <a:bodyPr/>
          <a:lstStyle/>
          <a:p>
            <a:r>
              <a:rPr lang="he-IL" dirty="0" smtClean="0"/>
              <a:t>נגדיר משתנה </a:t>
            </a:r>
            <a:r>
              <a:rPr lang="en-US" dirty="0" smtClean="0"/>
              <a:t> </a:t>
            </a:r>
            <a:r>
              <a:rPr lang="he-IL" dirty="0" smtClean="0"/>
              <a:t> </a:t>
            </a:r>
            <a:r>
              <a:rPr lang="en-US" dirty="0" err="1" smtClean="0"/>
              <a:t>Kp</a:t>
            </a:r>
            <a:r>
              <a:rPr lang="he-IL" dirty="0" smtClean="0"/>
              <a:t> שיהיה הערך הקבוע של האזור הפרופורציונלי בקו.</a:t>
            </a:r>
          </a:p>
          <a:p>
            <a:r>
              <a:rPr lang="he-IL" dirty="0" smtClean="0"/>
              <a:t>נחשב אותו :    </a:t>
            </a:r>
          </a:p>
          <a:p>
            <a:r>
              <a:rPr lang="he-IL" dirty="0"/>
              <a:t> </a:t>
            </a:r>
            <a:r>
              <a:rPr lang="he-IL" dirty="0" smtClean="0"/>
              <a:t>            </a:t>
            </a:r>
            <a:r>
              <a:rPr lang="en-US" b="1" dirty="0" err="1"/>
              <a:t>Kp</a:t>
            </a:r>
            <a:r>
              <a:rPr lang="en-US" dirty="0"/>
              <a:t> = (0 - 50)/(-5 - 0) = 10. </a:t>
            </a:r>
            <a:endParaRPr lang="he-IL" dirty="0" smtClean="0"/>
          </a:p>
          <a:p>
            <a:r>
              <a:rPr lang="he-IL" dirty="0" smtClean="0"/>
              <a:t>המשמעות היא ש </a:t>
            </a:r>
            <a:r>
              <a:rPr lang="en-US" dirty="0" err="1" smtClean="0"/>
              <a:t>Kp</a:t>
            </a:r>
            <a:r>
              <a:rPr lang="en-US" dirty="0" smtClean="0"/>
              <a:t> = 10</a:t>
            </a:r>
            <a:r>
              <a:rPr lang="he-IL" dirty="0" smtClean="0"/>
              <a:t> הוא מתרגם את ערך השגיאה לעוצמה הנדרשת לסיבוב.</a:t>
            </a:r>
          </a:p>
          <a:p>
            <a:r>
              <a:rPr lang="he-IL" dirty="0" smtClean="0"/>
              <a:t>במילים אחרות : כל יחידה בשגיאה תעלה (או תוריד) ב 10 יחידות את עוצמת </a:t>
            </a:r>
            <a:r>
              <a:rPr lang="he-IL" dirty="0" err="1" smtClean="0"/>
              <a:t>הכח</a:t>
            </a:r>
            <a:r>
              <a:rPr lang="he-IL" dirty="0" smtClean="0"/>
              <a:t> של המנוע.</a:t>
            </a:r>
            <a:endParaRPr lang="en-US" dirty="0"/>
          </a:p>
        </p:txBody>
      </p:sp>
    </p:spTree>
    <p:extLst>
      <p:ext uri="{BB962C8B-B14F-4D97-AF65-F5344CB8AC3E}">
        <p14:creationId xmlns:p14="http://schemas.microsoft.com/office/powerpoint/2010/main" val="275635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דיון בגובה החיישן מהקו</a:t>
            </a:r>
            <a:endParaRPr lang="en-US" dirty="0"/>
          </a:p>
        </p:txBody>
      </p:sp>
      <p:sp>
        <p:nvSpPr>
          <p:cNvPr id="3" name="מציין מיקום תוכן 2"/>
          <p:cNvSpPr>
            <a:spLocks noGrp="1"/>
          </p:cNvSpPr>
          <p:nvPr>
            <p:ph idx="1"/>
          </p:nvPr>
        </p:nvSpPr>
        <p:spPr/>
        <p:txBody>
          <a:bodyPr/>
          <a:lstStyle/>
          <a:p>
            <a:r>
              <a:rPr lang="he-IL" dirty="0" smtClean="0"/>
              <a:t>אם נמקם את החיישן 1/16 </a:t>
            </a:r>
            <a:r>
              <a:rPr lang="he-IL" dirty="0" err="1" smtClean="0"/>
              <a:t>אינצ</a:t>
            </a:r>
            <a:r>
              <a:rPr lang="he-IL" dirty="0" smtClean="0"/>
              <a:t>' מעל הקו נקבל עיגול קטן והמשמעות ....</a:t>
            </a:r>
          </a:p>
          <a:p>
            <a:pPr lvl="1"/>
            <a:r>
              <a:rPr lang="he-IL" dirty="0" smtClean="0"/>
              <a:t>יתרונות וחסרונות</a:t>
            </a:r>
          </a:p>
          <a:p>
            <a:r>
              <a:rPr lang="he-IL" dirty="0" smtClean="0"/>
              <a:t>אם נמקם את החיישן גבוה יותר מ ½ </a:t>
            </a:r>
            <a:r>
              <a:rPr lang="he-IL" dirty="0" err="1" smtClean="0"/>
              <a:t>אינצ</a:t>
            </a:r>
            <a:r>
              <a:rPr lang="he-IL" dirty="0" smtClean="0"/>
              <a:t>' </a:t>
            </a:r>
          </a:p>
          <a:p>
            <a:r>
              <a:rPr lang="he-IL" dirty="0" smtClean="0"/>
              <a:t>עלול להיות שאור חיצוני יפריע לחיישן</a:t>
            </a:r>
          </a:p>
          <a:p>
            <a:r>
              <a:rPr lang="he-IL" dirty="0" smtClean="0"/>
              <a:t>קריאת ערכי החיישן לא יהיו מספיק שונים, כלומר התחום הדינמי יהיה קטן.</a:t>
            </a:r>
            <a:endParaRPr lang="en-US" dirty="0"/>
          </a:p>
        </p:txBody>
      </p:sp>
    </p:spTree>
    <p:extLst>
      <p:ext uri="{BB962C8B-B14F-4D97-AF65-F5344CB8AC3E}">
        <p14:creationId xmlns:p14="http://schemas.microsoft.com/office/powerpoint/2010/main" val="2316721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err="1" smtClean="0"/>
              <a:t>מתימתיקה</a:t>
            </a:r>
            <a:r>
              <a:rPr lang="he-IL" dirty="0" smtClean="0"/>
              <a:t> </a:t>
            </a:r>
            <a:r>
              <a:rPr lang="he-IL" dirty="0" smtClean="0"/>
              <a:t>לעולם המציאותי </a:t>
            </a:r>
            <a:endParaRPr lang="en-US" dirty="0"/>
          </a:p>
        </p:txBody>
      </p:sp>
      <p:sp>
        <p:nvSpPr>
          <p:cNvPr id="3" name="מציין מיקום תוכן 2"/>
          <p:cNvSpPr>
            <a:spLocks noGrp="1"/>
          </p:cNvSpPr>
          <p:nvPr>
            <p:ph idx="1"/>
          </p:nvPr>
        </p:nvSpPr>
        <p:spPr/>
        <p:txBody>
          <a:bodyPr/>
          <a:lstStyle/>
          <a:p>
            <a:r>
              <a:rPr lang="he-IL" dirty="0" smtClean="0"/>
              <a:t>יישום הטכניקה התחום הפרופורציונלי לעולם הרובוט, בקיצור כיצד מיישמים זאת?</a:t>
            </a:r>
          </a:p>
          <a:p>
            <a:r>
              <a:rPr lang="he-IL" dirty="0" smtClean="0"/>
              <a:t>נגדיר </a:t>
            </a:r>
            <a:r>
              <a:rPr lang="en-US" sz="5400" dirty="0" err="1" smtClean="0"/>
              <a:t>Tp</a:t>
            </a:r>
            <a:r>
              <a:rPr lang="en-US" dirty="0" smtClean="0"/>
              <a:t> (Target power level ) </a:t>
            </a:r>
            <a:r>
              <a:rPr lang="he-IL" dirty="0" smtClean="0"/>
              <a:t> להיות עוצמת </a:t>
            </a:r>
            <a:r>
              <a:rPr lang="he-IL" dirty="0" err="1" smtClean="0"/>
              <a:t>הכח</a:t>
            </a:r>
            <a:r>
              <a:rPr lang="he-IL" dirty="0" smtClean="0"/>
              <a:t> שיופעלו המנועים כאשר הרובוט ינוע ישר.</a:t>
            </a:r>
          </a:p>
          <a:p>
            <a:r>
              <a:rPr lang="he-IL" dirty="0" smtClean="0"/>
              <a:t>נבחר   </a:t>
            </a:r>
            <a:r>
              <a:rPr lang="en-US" sz="4800" b="1" dirty="0" err="1" smtClean="0"/>
              <a:t>Tp</a:t>
            </a:r>
            <a:r>
              <a:rPr lang="en-US" dirty="0" smtClean="0"/>
              <a:t> = 50</a:t>
            </a:r>
            <a:endParaRPr lang="he-IL" dirty="0" smtClean="0"/>
          </a:p>
        </p:txBody>
      </p:sp>
    </p:spTree>
    <p:extLst>
      <p:ext uri="{BB962C8B-B14F-4D97-AF65-F5344CB8AC3E}">
        <p14:creationId xmlns:p14="http://schemas.microsoft.com/office/powerpoint/2010/main" val="32318450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a:t>
            </a:r>
            <a:endParaRPr lang="en-US" dirty="0"/>
          </a:p>
        </p:txBody>
      </p:sp>
      <p:sp>
        <p:nvSpPr>
          <p:cNvPr id="3" name="מציין מיקום תוכן 2"/>
          <p:cNvSpPr>
            <a:spLocks noGrp="1"/>
          </p:cNvSpPr>
          <p:nvPr>
            <p:ph idx="1"/>
          </p:nvPr>
        </p:nvSpPr>
        <p:spPr/>
        <p:txBody>
          <a:bodyPr/>
          <a:lstStyle/>
          <a:p>
            <a:r>
              <a:rPr lang="he-IL" dirty="0" smtClean="0"/>
              <a:t>כאשר הרובוט סוטה נקבל שגיאה ואז נחשב:</a:t>
            </a:r>
          </a:p>
          <a:p>
            <a:r>
              <a:rPr lang="he-IL" dirty="0" smtClean="0"/>
              <a:t>השגיאה ביחידות של ערך מנוע :</a:t>
            </a:r>
          </a:p>
          <a:p>
            <a:r>
              <a:rPr lang="he-IL" dirty="0" smtClean="0"/>
              <a:t>ואז מנוע אחד יקבל :            השגיאה</a:t>
            </a:r>
            <a:r>
              <a:rPr lang="en-US" sz="5400" b="1" dirty="0" err="1" smtClean="0"/>
              <a:t>T</a:t>
            </a:r>
            <a:r>
              <a:rPr lang="en-US" sz="4800" b="1" dirty="0" err="1" smtClean="0"/>
              <a:t>p</a:t>
            </a:r>
            <a:r>
              <a:rPr lang="en-US" dirty="0" smtClean="0"/>
              <a:t> +  </a:t>
            </a:r>
            <a:endParaRPr lang="he-IL" dirty="0" smtClean="0"/>
          </a:p>
          <a:p>
            <a:r>
              <a:rPr lang="he-IL" dirty="0" smtClean="0"/>
              <a:t>והמנוע השני יקבל בהתאמה: השגיאה </a:t>
            </a:r>
            <a:r>
              <a:rPr lang="en-US" sz="5400" b="1" dirty="0" err="1"/>
              <a:t>T</a:t>
            </a:r>
            <a:r>
              <a:rPr lang="en-US" sz="4800" b="1" dirty="0" err="1"/>
              <a:t>p</a:t>
            </a:r>
            <a:r>
              <a:rPr lang="en-US" dirty="0"/>
              <a:t> </a:t>
            </a:r>
            <a:r>
              <a:rPr lang="en-US" sz="4000" b="1" dirty="0"/>
              <a:t>-</a:t>
            </a:r>
            <a:endParaRPr lang="he-IL" sz="4000" b="1" dirty="0" smtClean="0"/>
          </a:p>
          <a:p>
            <a:r>
              <a:rPr lang="he-IL" dirty="0" smtClean="0"/>
              <a:t>בהתאם לכיוון שיש לפנות.</a:t>
            </a:r>
            <a:endParaRPr lang="en-US" dirty="0"/>
          </a:p>
        </p:txBody>
      </p:sp>
    </p:spTree>
    <p:extLst>
      <p:ext uri="{BB962C8B-B14F-4D97-AF65-F5344CB8AC3E}">
        <p14:creationId xmlns:p14="http://schemas.microsoft.com/office/powerpoint/2010/main" val="1220284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pt-BR" b="1" dirty="0"/>
              <a:t>Pseudo Code for a P </a:t>
            </a:r>
            <a:r>
              <a:rPr lang="pt-BR" b="1" dirty="0" smtClean="0"/>
              <a:t>Controller</a:t>
            </a:r>
            <a:endParaRPr lang="en-US" dirty="0"/>
          </a:p>
        </p:txBody>
      </p:sp>
      <p:sp>
        <p:nvSpPr>
          <p:cNvPr id="3" name="מציין מיקום תוכן 2"/>
          <p:cNvSpPr>
            <a:spLocks noGrp="1"/>
          </p:cNvSpPr>
          <p:nvPr>
            <p:ph idx="1"/>
          </p:nvPr>
        </p:nvSpPr>
        <p:spPr/>
        <p:txBody>
          <a:bodyPr>
            <a:normAutofit fontScale="47500" lnSpcReduction="20000"/>
          </a:bodyPr>
          <a:lstStyle/>
          <a:p>
            <a:endParaRPr lang="en-US" b="1" dirty="0" smtClean="0"/>
          </a:p>
          <a:p>
            <a:endParaRPr lang="en-US" b="1" dirty="0"/>
          </a:p>
          <a:p>
            <a:r>
              <a:rPr lang="en-US" b="1" dirty="0" err="1" smtClean="0"/>
              <a:t>Kp</a:t>
            </a:r>
            <a:r>
              <a:rPr lang="en-US" dirty="0"/>
              <a:t> = (0 - 50)/(-5 - 0) = 10</a:t>
            </a:r>
            <a:r>
              <a:rPr lang="en-US" dirty="0" smtClean="0"/>
              <a:t>.</a:t>
            </a:r>
          </a:p>
          <a:p>
            <a:endParaRPr lang="en-US" dirty="0" smtClean="0"/>
          </a:p>
          <a:p>
            <a:endParaRPr lang="en-US" dirty="0"/>
          </a:p>
          <a:p>
            <a:endParaRPr lang="en-US" dirty="0" smtClean="0"/>
          </a:p>
          <a:p>
            <a:pPr algn="l" rtl="0"/>
            <a:r>
              <a:rPr lang="en-US" dirty="0" err="1"/>
              <a:t>Kp</a:t>
            </a:r>
            <a:r>
              <a:rPr lang="en-US" dirty="0"/>
              <a:t> = 10                               ! Initialize our three variables</a:t>
            </a:r>
            <a:br>
              <a:rPr lang="en-US" dirty="0"/>
            </a:br>
            <a:r>
              <a:rPr lang="en-US" dirty="0"/>
              <a:t>offset = 45</a:t>
            </a:r>
            <a:br>
              <a:rPr lang="en-US" dirty="0"/>
            </a:br>
            <a:r>
              <a:rPr lang="en-US" dirty="0" err="1"/>
              <a:t>Tp</a:t>
            </a:r>
            <a:r>
              <a:rPr lang="en-US" dirty="0"/>
              <a:t> = 50</a:t>
            </a:r>
            <a:br>
              <a:rPr lang="en-US" dirty="0"/>
            </a:br>
            <a:r>
              <a:rPr lang="en-US" dirty="0"/>
              <a:t>Loop forever</a:t>
            </a:r>
            <a:br>
              <a:rPr lang="en-US" dirty="0"/>
            </a:br>
            <a:r>
              <a:rPr lang="en-US" dirty="0"/>
              <a:t>   </a:t>
            </a:r>
            <a:r>
              <a:rPr lang="en-US" dirty="0" err="1"/>
              <a:t>LightValue</a:t>
            </a:r>
            <a:r>
              <a:rPr lang="en-US" dirty="0"/>
              <a:t> = read light sensor     ! what is the current light reading?</a:t>
            </a:r>
            <a:br>
              <a:rPr lang="en-US" dirty="0"/>
            </a:br>
            <a:r>
              <a:rPr lang="en-US" dirty="0"/>
              <a:t>   error = </a:t>
            </a:r>
            <a:r>
              <a:rPr lang="en-US" dirty="0" err="1"/>
              <a:t>LightValue</a:t>
            </a:r>
            <a:r>
              <a:rPr lang="en-US" dirty="0"/>
              <a:t> - offset        ! calculate the error by subtracting the offset</a:t>
            </a:r>
            <a:br>
              <a:rPr lang="en-US" dirty="0"/>
            </a:br>
            <a:r>
              <a:rPr lang="en-US" dirty="0"/>
              <a:t>   Turn = </a:t>
            </a:r>
            <a:r>
              <a:rPr lang="en-US" dirty="0" err="1"/>
              <a:t>Kp</a:t>
            </a:r>
            <a:r>
              <a:rPr lang="en-US" dirty="0"/>
              <a:t> * error                  ! the "P term", how much we want to change the motors' power</a:t>
            </a:r>
            <a:br>
              <a:rPr lang="en-US" dirty="0"/>
            </a:br>
            <a:r>
              <a:rPr lang="en-US" dirty="0"/>
              <a:t>   </a:t>
            </a:r>
            <a:r>
              <a:rPr lang="en-US" dirty="0" err="1"/>
              <a:t>powerA</a:t>
            </a:r>
            <a:r>
              <a:rPr lang="en-US" dirty="0"/>
              <a:t> = </a:t>
            </a:r>
            <a:r>
              <a:rPr lang="en-US" dirty="0" err="1"/>
              <a:t>Tp</a:t>
            </a:r>
            <a:r>
              <a:rPr lang="en-US" dirty="0"/>
              <a:t> + Turn                 ! the power level for the A motor</a:t>
            </a:r>
            <a:br>
              <a:rPr lang="en-US" dirty="0"/>
            </a:br>
            <a:r>
              <a:rPr lang="en-US" dirty="0"/>
              <a:t>   </a:t>
            </a:r>
            <a:r>
              <a:rPr lang="en-US" dirty="0" err="1"/>
              <a:t>powerC</a:t>
            </a:r>
            <a:r>
              <a:rPr lang="en-US" dirty="0"/>
              <a:t> = </a:t>
            </a:r>
            <a:r>
              <a:rPr lang="en-US" dirty="0" err="1"/>
              <a:t>Tp</a:t>
            </a:r>
            <a:r>
              <a:rPr lang="en-US" dirty="0"/>
              <a:t> - Turn                 ! the power level for the C motor</a:t>
            </a:r>
            <a:br>
              <a:rPr lang="en-US" dirty="0"/>
            </a:br>
            <a:r>
              <a:rPr lang="en-US" dirty="0"/>
              <a:t>   </a:t>
            </a:r>
            <a:r>
              <a:rPr lang="en-US" dirty="0" err="1"/>
              <a:t>MOTOR</a:t>
            </a:r>
            <a:r>
              <a:rPr lang="en-US" dirty="0"/>
              <a:t> A direction=forward power=</a:t>
            </a:r>
            <a:r>
              <a:rPr lang="en-US" dirty="0" err="1"/>
              <a:t>powerA</a:t>
            </a:r>
            <a:r>
              <a:rPr lang="en-US" dirty="0"/>
              <a:t> ! issue the command with the new power level in a MOTOR block</a:t>
            </a:r>
            <a:br>
              <a:rPr lang="en-US" dirty="0"/>
            </a:br>
            <a:r>
              <a:rPr lang="en-US" dirty="0"/>
              <a:t>   MOTOR C direction=forward power=</a:t>
            </a:r>
            <a:r>
              <a:rPr lang="en-US" dirty="0" err="1"/>
              <a:t>powerC</a:t>
            </a:r>
            <a:r>
              <a:rPr lang="en-US" dirty="0"/>
              <a:t> ! same for the other motor but using the other power level</a:t>
            </a:r>
            <a:br>
              <a:rPr lang="en-US" dirty="0"/>
            </a:br>
            <a:r>
              <a:rPr lang="en-US" dirty="0"/>
              <a:t>end loop forever                      ! done with this loop, go back to the beginning and do it again</a:t>
            </a:r>
          </a:p>
        </p:txBody>
      </p:sp>
    </p:spTree>
    <p:extLst>
      <p:ext uri="{BB962C8B-B14F-4D97-AF65-F5344CB8AC3E}">
        <p14:creationId xmlns:p14="http://schemas.microsoft.com/office/powerpoint/2010/main" val="20609337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לדון בערכי </a:t>
            </a:r>
            <a:r>
              <a:rPr lang="en-US" dirty="0" err="1" smtClean="0"/>
              <a:t>Kp</a:t>
            </a:r>
            <a:r>
              <a:rPr lang="en-US" dirty="0" smtClean="0"/>
              <a:t> </a:t>
            </a:r>
            <a:r>
              <a:rPr lang="he-IL" dirty="0" smtClean="0"/>
              <a:t> ו </a:t>
            </a:r>
            <a:r>
              <a:rPr lang="en-US" dirty="0" err="1" smtClean="0"/>
              <a:t>Tp</a:t>
            </a:r>
            <a:endParaRPr lang="en-US" dirty="0"/>
          </a:p>
        </p:txBody>
      </p:sp>
      <p:sp>
        <p:nvSpPr>
          <p:cNvPr id="3" name="מציין מיקום תוכן 2"/>
          <p:cNvSpPr>
            <a:spLocks noGrp="1"/>
          </p:cNvSpPr>
          <p:nvPr>
            <p:ph idx="1"/>
          </p:nvPr>
        </p:nvSpPr>
        <p:spPr/>
        <p:txBody>
          <a:bodyPr/>
          <a:lstStyle/>
          <a:p>
            <a:r>
              <a:rPr lang="he-IL" dirty="0" smtClean="0"/>
              <a:t>יש לדון במשמעות של כיול ערכי </a:t>
            </a:r>
            <a:r>
              <a:rPr lang="en-US" dirty="0" err="1" smtClean="0"/>
              <a:t>Kp</a:t>
            </a:r>
            <a:r>
              <a:rPr lang="he-IL" dirty="0" smtClean="0"/>
              <a:t> ו </a:t>
            </a:r>
            <a:r>
              <a:rPr lang="en-US" dirty="0" err="1" smtClean="0"/>
              <a:t>Tp</a:t>
            </a:r>
            <a:r>
              <a:rPr lang="he-IL" dirty="0" smtClean="0"/>
              <a:t> </a:t>
            </a:r>
          </a:p>
          <a:p>
            <a:r>
              <a:rPr lang="he-IL" dirty="0" smtClean="0"/>
              <a:t>דיון בנסיעה לאורך קו ישר, קו עקום ומתפתל.</a:t>
            </a:r>
          </a:p>
          <a:p>
            <a:r>
              <a:rPr lang="he-IL" dirty="0" smtClean="0"/>
              <a:t>החלק יורחב אם תהיה דרישה. </a:t>
            </a:r>
          </a:p>
          <a:p>
            <a:endParaRPr lang="en-US" dirty="0"/>
          </a:p>
        </p:txBody>
      </p:sp>
    </p:spTree>
    <p:extLst>
      <p:ext uri="{BB962C8B-B14F-4D97-AF65-F5344CB8AC3E}">
        <p14:creationId xmlns:p14="http://schemas.microsoft.com/office/powerpoint/2010/main" val="455833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עבור </a:t>
            </a:r>
            <a:r>
              <a:rPr lang="en-US" dirty="0" err="1" smtClean="0"/>
              <a:t>Kp</a:t>
            </a:r>
            <a:r>
              <a:rPr lang="he-IL" dirty="0" smtClean="0"/>
              <a:t> מספר </a:t>
            </a:r>
            <a:r>
              <a:rPr lang="he-IL" dirty="0" err="1" smtClean="0"/>
              <a:t>אמיתי</a:t>
            </a:r>
            <a:endParaRPr lang="en-US" dirty="0"/>
          </a:p>
        </p:txBody>
      </p:sp>
      <p:sp>
        <p:nvSpPr>
          <p:cNvPr id="3" name="מציין מיקום תוכן 2"/>
          <p:cNvSpPr>
            <a:spLocks noGrp="1"/>
          </p:cNvSpPr>
          <p:nvPr>
            <p:ph idx="1"/>
          </p:nvPr>
        </p:nvSpPr>
        <p:spPr/>
        <p:txBody>
          <a:bodyPr>
            <a:normAutofit fontScale="55000" lnSpcReduction="20000"/>
          </a:bodyPr>
          <a:lstStyle/>
          <a:p>
            <a:pPr algn="l"/>
            <a:r>
              <a:rPr lang="en-US" dirty="0"/>
              <a:t>So, our new and improved pseudo code for a line following P controller is:</a:t>
            </a:r>
          </a:p>
          <a:p>
            <a:pPr algn="l" rtl="0"/>
            <a:r>
              <a:rPr lang="en-US" b="1" dirty="0" err="1"/>
              <a:t>Kp</a:t>
            </a:r>
            <a:r>
              <a:rPr lang="en-US" b="1" dirty="0"/>
              <a:t> = 1000</a:t>
            </a:r>
            <a:r>
              <a:rPr lang="en-US" dirty="0"/>
              <a:t>                                 </a:t>
            </a:r>
            <a:r>
              <a:rPr lang="en-US" b="1" dirty="0"/>
              <a:t>! REMEMBER we are using </a:t>
            </a:r>
            <a:r>
              <a:rPr lang="en-US" b="1" dirty="0" err="1"/>
              <a:t>Kp</a:t>
            </a:r>
            <a:r>
              <a:rPr lang="en-US" b="1" dirty="0"/>
              <a:t>*100 so this is really 10 !</a:t>
            </a:r>
            <a:r>
              <a:rPr lang="en-US" dirty="0"/>
              <a:t/>
            </a:r>
            <a:br>
              <a:rPr lang="en-US" dirty="0"/>
            </a:br>
            <a:r>
              <a:rPr lang="en-US" dirty="0"/>
              <a:t>offset = 45                               ! Initialize the other two variables</a:t>
            </a:r>
            <a:br>
              <a:rPr lang="en-US" dirty="0"/>
            </a:br>
            <a:r>
              <a:rPr lang="en-US" dirty="0" err="1"/>
              <a:t>Tp</a:t>
            </a:r>
            <a:r>
              <a:rPr lang="en-US" dirty="0"/>
              <a:t> = 50</a:t>
            </a:r>
            <a:br>
              <a:rPr lang="en-US" dirty="0"/>
            </a:br>
            <a:r>
              <a:rPr lang="en-US" dirty="0"/>
              <a:t>Loop forever</a:t>
            </a:r>
            <a:br>
              <a:rPr lang="en-US" dirty="0"/>
            </a:br>
            <a:r>
              <a:rPr lang="en-US" dirty="0"/>
              <a:t>   </a:t>
            </a:r>
            <a:r>
              <a:rPr lang="en-US" dirty="0" err="1"/>
              <a:t>LightValue</a:t>
            </a:r>
            <a:r>
              <a:rPr lang="en-US" dirty="0"/>
              <a:t> = read light sensor         ! what is the current light reading?</a:t>
            </a:r>
            <a:r>
              <a:rPr lang="en-US" b="1" dirty="0"/>
              <a:t>   </a:t>
            </a:r>
            <a:r>
              <a:rPr lang="en-US" dirty="0"/>
              <a:t/>
            </a:r>
            <a:br>
              <a:rPr lang="en-US" dirty="0"/>
            </a:br>
            <a:r>
              <a:rPr lang="en-US" dirty="0"/>
              <a:t>   error = </a:t>
            </a:r>
            <a:r>
              <a:rPr lang="en-US" dirty="0" err="1"/>
              <a:t>LightValue</a:t>
            </a:r>
            <a:r>
              <a:rPr lang="en-US" dirty="0"/>
              <a:t> - offset            ! calculate the error by subtracting the offset</a:t>
            </a:r>
            <a:br>
              <a:rPr lang="en-US" dirty="0"/>
            </a:br>
            <a:r>
              <a:rPr lang="en-US" dirty="0"/>
              <a:t>   Turn = </a:t>
            </a:r>
            <a:r>
              <a:rPr lang="en-US" dirty="0" err="1"/>
              <a:t>Kp</a:t>
            </a:r>
            <a:r>
              <a:rPr lang="en-US" dirty="0"/>
              <a:t> * error                      ! the "P term", how much we want to change the motors' power</a:t>
            </a:r>
            <a:br>
              <a:rPr lang="en-US" dirty="0"/>
            </a:br>
            <a:r>
              <a:rPr lang="en-US" dirty="0"/>
              <a:t>   </a:t>
            </a:r>
            <a:r>
              <a:rPr lang="en-US" b="1" dirty="0"/>
              <a:t>Turn = Turn/100 </a:t>
            </a:r>
            <a:r>
              <a:rPr lang="en-US" dirty="0"/>
              <a:t>                       </a:t>
            </a:r>
            <a:r>
              <a:rPr lang="en-US" b="1" dirty="0"/>
              <a:t>! REMEMBER to undo the affect of the factor of 100 in </a:t>
            </a:r>
            <a:r>
              <a:rPr lang="en-US" b="1" dirty="0" err="1"/>
              <a:t>Kp</a:t>
            </a:r>
            <a:r>
              <a:rPr lang="en-US" b="1" dirty="0"/>
              <a:t> !</a:t>
            </a:r>
            <a:r>
              <a:rPr lang="en-US" dirty="0"/>
              <a:t/>
            </a:r>
            <a:br>
              <a:rPr lang="en-US" dirty="0"/>
            </a:br>
            <a:r>
              <a:rPr lang="en-US" dirty="0"/>
              <a:t>   </a:t>
            </a:r>
            <a:r>
              <a:rPr lang="en-US" dirty="0" err="1"/>
              <a:t>powerA</a:t>
            </a:r>
            <a:r>
              <a:rPr lang="en-US" dirty="0"/>
              <a:t> = </a:t>
            </a:r>
            <a:r>
              <a:rPr lang="en-US" dirty="0" err="1"/>
              <a:t>Tp</a:t>
            </a:r>
            <a:r>
              <a:rPr lang="en-US" dirty="0"/>
              <a:t> + Turn                     ! the power level for the A motor</a:t>
            </a:r>
            <a:br>
              <a:rPr lang="en-US" dirty="0"/>
            </a:br>
            <a:r>
              <a:rPr lang="en-US" dirty="0"/>
              <a:t>   </a:t>
            </a:r>
            <a:r>
              <a:rPr lang="en-US" dirty="0" err="1"/>
              <a:t>powerC</a:t>
            </a:r>
            <a:r>
              <a:rPr lang="en-US" dirty="0"/>
              <a:t> = </a:t>
            </a:r>
            <a:r>
              <a:rPr lang="en-US" dirty="0" err="1"/>
              <a:t>Tp</a:t>
            </a:r>
            <a:r>
              <a:rPr lang="en-US" dirty="0"/>
              <a:t> - Turn                     ! the power level for the C motor</a:t>
            </a:r>
            <a:br>
              <a:rPr lang="en-US" dirty="0"/>
            </a:br>
            <a:r>
              <a:rPr lang="en-US" dirty="0"/>
              <a:t>   </a:t>
            </a:r>
            <a:r>
              <a:rPr lang="en-US" dirty="0" err="1"/>
              <a:t>MOTOR</a:t>
            </a:r>
            <a:r>
              <a:rPr lang="en-US" dirty="0"/>
              <a:t> A direction=forward power=</a:t>
            </a:r>
            <a:r>
              <a:rPr lang="en-US" dirty="0" err="1"/>
              <a:t>powerA</a:t>
            </a:r>
            <a:r>
              <a:rPr lang="en-US" dirty="0"/>
              <a:t> ! actually issue the command in a MOTOR block</a:t>
            </a:r>
            <a:br>
              <a:rPr lang="en-US" dirty="0"/>
            </a:br>
            <a:r>
              <a:rPr lang="en-US" dirty="0"/>
              <a:t>   MOTOR C direction=forward power=</a:t>
            </a:r>
            <a:r>
              <a:rPr lang="en-US" dirty="0" err="1"/>
              <a:t>powerC</a:t>
            </a:r>
            <a:r>
              <a:rPr lang="en-US" dirty="0"/>
              <a:t> ! same for the other motor but using </a:t>
            </a:r>
          </a:p>
        </p:txBody>
      </p:sp>
    </p:spTree>
    <p:extLst>
      <p:ext uri="{BB962C8B-B14F-4D97-AF65-F5344CB8AC3E}">
        <p14:creationId xmlns:p14="http://schemas.microsoft.com/office/powerpoint/2010/main" val="3254425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5400" b="1" dirty="0"/>
              <a:t> </a:t>
            </a:r>
            <a:r>
              <a:rPr lang="he-IL" sz="5400" b="1" dirty="0" smtClean="0"/>
              <a:t>עבור </a:t>
            </a:r>
            <a:r>
              <a:rPr lang="en-US" sz="5400" b="1" dirty="0" err="1" smtClean="0"/>
              <a:t>Tp</a:t>
            </a:r>
            <a:r>
              <a:rPr lang="en-US" sz="5400" b="1" dirty="0" smtClean="0"/>
              <a:t> </a:t>
            </a:r>
            <a:r>
              <a:rPr lang="he-IL" sz="5400" b="1" dirty="0" smtClean="0"/>
              <a:t> שלילי</a:t>
            </a:r>
            <a:endParaRPr lang="en-US" sz="5400" b="1" dirty="0"/>
          </a:p>
        </p:txBody>
      </p:sp>
      <p:sp>
        <p:nvSpPr>
          <p:cNvPr id="3" name="מציין מיקום תוכן 2"/>
          <p:cNvSpPr>
            <a:spLocks noGrp="1"/>
          </p:cNvSpPr>
          <p:nvPr>
            <p:ph idx="1"/>
          </p:nvPr>
        </p:nvSpPr>
        <p:spPr/>
        <p:txBody>
          <a:bodyPr>
            <a:normAutofit fontScale="92500" lnSpcReduction="10000"/>
          </a:bodyPr>
          <a:lstStyle/>
          <a:p>
            <a:pPr algn="l" rtl="0"/>
            <a:r>
              <a:rPr lang="en-US" dirty="0"/>
              <a:t>If </a:t>
            </a:r>
            <a:r>
              <a:rPr lang="en-US" dirty="0" err="1"/>
              <a:t>powerA</a:t>
            </a:r>
            <a:r>
              <a:rPr lang="en-US" dirty="0"/>
              <a:t> &gt; 0 then                         ! positive motor power is no problem</a:t>
            </a:r>
            <a:br>
              <a:rPr lang="en-US" dirty="0"/>
            </a:br>
            <a:r>
              <a:rPr lang="en-US" dirty="0"/>
              <a:t>   MOTOR A direction=</a:t>
            </a:r>
            <a:r>
              <a:rPr lang="en-US" u="sng" dirty="0"/>
              <a:t>forward</a:t>
            </a:r>
            <a:r>
              <a:rPr lang="en-US" dirty="0"/>
              <a:t> power=</a:t>
            </a:r>
            <a:r>
              <a:rPr lang="en-US" dirty="0" err="1"/>
              <a:t>powerA</a:t>
            </a:r>
            <a:r>
              <a:rPr lang="en-US" dirty="0"/>
              <a:t> </a:t>
            </a:r>
            <a:br>
              <a:rPr lang="en-US" dirty="0"/>
            </a:br>
            <a:r>
              <a:rPr lang="en-US" dirty="0"/>
              <a:t>else</a:t>
            </a:r>
            <a:br>
              <a:rPr lang="en-US" dirty="0"/>
            </a:br>
            <a:r>
              <a:rPr lang="en-US" dirty="0"/>
              <a:t> </a:t>
            </a:r>
            <a:r>
              <a:rPr lang="en-US" dirty="0" err="1"/>
              <a:t>powerA</a:t>
            </a:r>
            <a:r>
              <a:rPr lang="en-US" dirty="0"/>
              <a:t> = </a:t>
            </a:r>
            <a:r>
              <a:rPr lang="en-US" dirty="0" err="1"/>
              <a:t>powerA</a:t>
            </a:r>
            <a:r>
              <a:rPr lang="en-US" dirty="0"/>
              <a:t> * (-1)                    ! negative motor power needs to be made into</a:t>
            </a:r>
            <a:br>
              <a:rPr lang="en-US" dirty="0"/>
            </a:br>
            <a:r>
              <a:rPr lang="en-US" dirty="0"/>
              <a:t>   MOTOR A direction=</a:t>
            </a:r>
            <a:r>
              <a:rPr lang="en-US" u="sng" dirty="0"/>
              <a:t>reverse</a:t>
            </a:r>
            <a:r>
              <a:rPr lang="en-US" dirty="0"/>
              <a:t> power=</a:t>
            </a:r>
            <a:r>
              <a:rPr lang="en-US" dirty="0" err="1"/>
              <a:t>powerA</a:t>
            </a:r>
            <a:r>
              <a:rPr lang="en-US" dirty="0"/>
              <a:t>  ! a positive number and the motor direction </a:t>
            </a:r>
            <a:br>
              <a:rPr lang="en-US" dirty="0"/>
            </a:br>
            <a:r>
              <a:rPr lang="en-US" dirty="0"/>
              <a:t>end If                                     ! needs to be reversed on the control panel</a:t>
            </a:r>
          </a:p>
          <a:p>
            <a:endParaRPr lang="en-US" dirty="0"/>
          </a:p>
        </p:txBody>
      </p:sp>
    </p:spTree>
    <p:extLst>
      <p:ext uri="{BB962C8B-B14F-4D97-AF65-F5344CB8AC3E}">
        <p14:creationId xmlns:p14="http://schemas.microsoft.com/office/powerpoint/2010/main" val="4207471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הוספת "</a:t>
            </a:r>
            <a:r>
              <a:rPr lang="en-US" dirty="0" smtClean="0"/>
              <a:t>I</a:t>
            </a:r>
            <a:r>
              <a:rPr lang="he-IL" dirty="0" smtClean="0"/>
              <a:t>" אינטגרציה לבקר (</a:t>
            </a:r>
            <a:r>
              <a:rPr lang="en-US" dirty="0" smtClean="0"/>
              <a:t>PI</a:t>
            </a:r>
            <a:r>
              <a:rPr lang="he-IL" dirty="0" smtClean="0"/>
              <a:t> )</a:t>
            </a:r>
            <a:br>
              <a:rPr lang="he-IL" dirty="0" smtClean="0"/>
            </a:br>
            <a:r>
              <a:rPr lang="he-IL" dirty="0" err="1" smtClean="0"/>
              <a:t>מתיחס</a:t>
            </a:r>
            <a:r>
              <a:rPr lang="he-IL" dirty="0" smtClean="0"/>
              <a:t> לעבר (היסטוריה)</a:t>
            </a:r>
            <a:endParaRPr lang="en-US" dirty="0"/>
          </a:p>
        </p:txBody>
      </p:sp>
      <p:sp>
        <p:nvSpPr>
          <p:cNvPr id="3" name="מציין מיקום תוכן 2"/>
          <p:cNvSpPr>
            <a:spLocks noGrp="1"/>
          </p:cNvSpPr>
          <p:nvPr>
            <p:ph idx="1"/>
          </p:nvPr>
        </p:nvSpPr>
        <p:spPr/>
        <p:txBody>
          <a:bodyPr/>
          <a:lstStyle/>
          <a:p>
            <a:r>
              <a:rPr lang="he-IL" dirty="0" smtClean="0"/>
              <a:t>על מנת לשפר את תגובת הבקר נוסיף משתנה נוסף לנוסחה.</a:t>
            </a:r>
          </a:p>
          <a:p>
            <a:r>
              <a:rPr lang="he-IL" dirty="0" smtClean="0"/>
              <a:t>משתנה זה ניקרא אינטגרל  ה "</a:t>
            </a:r>
            <a:r>
              <a:rPr lang="en-US" dirty="0" smtClean="0"/>
              <a:t>I</a:t>
            </a:r>
            <a:r>
              <a:rPr lang="he-IL" dirty="0" smtClean="0"/>
              <a:t>" של ה </a:t>
            </a:r>
            <a:r>
              <a:rPr lang="en-US" dirty="0" smtClean="0"/>
              <a:t>PID</a:t>
            </a:r>
            <a:endParaRPr lang="he-IL" dirty="0" smtClean="0"/>
          </a:p>
          <a:p>
            <a:r>
              <a:rPr lang="he-IL" dirty="0" smtClean="0"/>
              <a:t>משתנה האינטגרל הוא למעשה סיכום של כל ערכי השגיאות.</a:t>
            </a:r>
          </a:p>
          <a:p>
            <a:r>
              <a:rPr lang="he-IL" dirty="0" smtClean="0"/>
              <a:t>המשמעות היא שבכל פעם שאנו מקבלים ערך חדש של שגיאה אנו מוסיפים אותו לאינטגרל.</a:t>
            </a:r>
          </a:p>
          <a:p>
            <a:r>
              <a:rPr lang="he-IL" dirty="0"/>
              <a:t> </a:t>
            </a:r>
            <a:r>
              <a:rPr lang="he-IL" dirty="0" smtClean="0"/>
              <a:t>   שגיאה + אינטגרל = אינטגרל</a:t>
            </a:r>
            <a:endParaRPr lang="en-US" dirty="0"/>
          </a:p>
        </p:txBody>
      </p:sp>
    </p:spTree>
    <p:extLst>
      <p:ext uri="{BB962C8B-B14F-4D97-AF65-F5344CB8AC3E}">
        <p14:creationId xmlns:p14="http://schemas.microsoft.com/office/powerpoint/2010/main" val="78162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הגדרת המשימה</a:t>
            </a:r>
            <a:endParaRPr lang="en-US" dirty="0"/>
          </a:p>
        </p:txBody>
      </p:sp>
      <p:sp>
        <p:nvSpPr>
          <p:cNvPr id="3" name="מציין מיקום תוכן 2"/>
          <p:cNvSpPr>
            <a:spLocks noGrp="1"/>
          </p:cNvSpPr>
          <p:nvPr>
            <p:ph idx="1"/>
          </p:nvPr>
        </p:nvSpPr>
        <p:spPr/>
        <p:txBody>
          <a:bodyPr>
            <a:normAutofit fontScale="92500"/>
          </a:bodyPr>
          <a:lstStyle/>
          <a:p>
            <a:r>
              <a:rPr lang="he-IL" dirty="0" smtClean="0"/>
              <a:t>שימוש בבקר </a:t>
            </a:r>
            <a:r>
              <a:rPr lang="en-US" dirty="0" smtClean="0"/>
              <a:t>PID</a:t>
            </a:r>
            <a:r>
              <a:rPr lang="he-IL" dirty="0" smtClean="0"/>
              <a:t> לביצוע מעקב אחר קו  ע"י רובוט.</a:t>
            </a:r>
          </a:p>
          <a:p>
            <a:pPr lvl="1"/>
            <a:r>
              <a:rPr lang="he-IL" dirty="0" smtClean="0"/>
              <a:t>הבקר ה </a:t>
            </a:r>
            <a:r>
              <a:rPr lang="en-US" dirty="0" smtClean="0"/>
              <a:t>PID</a:t>
            </a:r>
            <a:r>
              <a:rPr lang="he-IL" dirty="0" smtClean="0"/>
              <a:t> ישמש ב </a:t>
            </a:r>
            <a:r>
              <a:rPr lang="en-US" dirty="0" smtClean="0"/>
              <a:t>Lego Windstorms Robots</a:t>
            </a:r>
            <a:endParaRPr lang="he-IL" dirty="0" smtClean="0"/>
          </a:p>
          <a:p>
            <a:pPr lvl="1"/>
            <a:r>
              <a:rPr lang="he-IL" dirty="0" smtClean="0"/>
              <a:t>הבקר ימומש ע"י שפת תכנות </a:t>
            </a:r>
            <a:r>
              <a:rPr lang="en-US" dirty="0" smtClean="0"/>
              <a:t>G</a:t>
            </a:r>
            <a:r>
              <a:rPr lang="he-IL" dirty="0" smtClean="0"/>
              <a:t> -</a:t>
            </a:r>
            <a:r>
              <a:rPr lang="en-US" dirty="0" smtClean="0"/>
              <a:t>NXT</a:t>
            </a:r>
            <a:endParaRPr lang="he-IL" dirty="0" smtClean="0"/>
          </a:p>
          <a:p>
            <a:pPr lvl="1"/>
            <a:r>
              <a:rPr lang="he-IL" dirty="0" smtClean="0"/>
              <a:t>הרובוט יעקוב אחר קו כל שהוא (ישר, מפותל רחב וצר).</a:t>
            </a:r>
          </a:p>
          <a:p>
            <a:pPr lvl="1"/>
            <a:r>
              <a:rPr lang="he-IL" dirty="0" smtClean="0"/>
              <a:t>הרובוט ינוע כל עוד הקו נמשך אחרת יעצור.</a:t>
            </a:r>
          </a:p>
          <a:p>
            <a:pPr lvl="1"/>
            <a:r>
              <a:rPr lang="he-IL" dirty="0"/>
              <a:t> </a:t>
            </a:r>
            <a:r>
              <a:rPr lang="he-IL" dirty="0" smtClean="0"/>
              <a:t>מהירות תנועת הרובוט לא תרד מ ?</a:t>
            </a:r>
          </a:p>
          <a:p>
            <a:pPr lvl="1"/>
            <a:r>
              <a:rPr lang="he-IL" dirty="0"/>
              <a:t> </a:t>
            </a:r>
            <a:r>
              <a:rPr lang="he-IL" dirty="0" smtClean="0"/>
              <a:t>תנועת הרובוט חייבת להיות חלקה ולא זיג זג.</a:t>
            </a:r>
          </a:p>
          <a:p>
            <a:pPr lvl="1"/>
            <a:r>
              <a:rPr lang="he-IL" dirty="0"/>
              <a:t> </a:t>
            </a:r>
            <a:r>
              <a:rPr lang="he-IL" dirty="0" smtClean="0"/>
              <a:t>ועוד</a:t>
            </a:r>
            <a:r>
              <a:rPr lang="en-US" dirty="0"/>
              <a:t/>
            </a:r>
            <a:br>
              <a:rPr lang="en-US" dirty="0"/>
            </a:br>
            <a:endParaRPr lang="en-US" dirty="0"/>
          </a:p>
        </p:txBody>
      </p:sp>
    </p:spTree>
    <p:extLst>
      <p:ext uri="{BB962C8B-B14F-4D97-AF65-F5344CB8AC3E}">
        <p14:creationId xmlns:p14="http://schemas.microsoft.com/office/powerpoint/2010/main" val="3336143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a:t>
            </a:r>
            <a:endParaRPr lang="en-US" dirty="0"/>
          </a:p>
        </p:txBody>
      </p:sp>
      <p:sp>
        <p:nvSpPr>
          <p:cNvPr id="3" name="מציין מיקום תוכן 2"/>
          <p:cNvSpPr>
            <a:spLocks noGrp="1"/>
          </p:cNvSpPr>
          <p:nvPr>
            <p:ph idx="1"/>
          </p:nvPr>
        </p:nvSpPr>
        <p:spPr/>
        <p:txBody>
          <a:bodyPr>
            <a:normAutofit lnSpcReduction="10000"/>
          </a:bodyPr>
          <a:lstStyle/>
          <a:p>
            <a:r>
              <a:rPr lang="he-IL" dirty="0" smtClean="0"/>
              <a:t>הנוסחה לחישוב עוצמת הסיבוב תהיה:</a:t>
            </a:r>
          </a:p>
          <a:p>
            <a:r>
              <a:rPr lang="nn-NO" b="1" dirty="0" smtClean="0"/>
              <a:t>Turn</a:t>
            </a:r>
            <a:r>
              <a:rPr lang="nn-NO" dirty="0"/>
              <a:t> = </a:t>
            </a:r>
            <a:r>
              <a:rPr lang="nn-NO" b="1" dirty="0"/>
              <a:t>Kp</a:t>
            </a:r>
            <a:r>
              <a:rPr lang="nn-NO" dirty="0"/>
              <a:t>*(</a:t>
            </a:r>
            <a:r>
              <a:rPr lang="nn-NO" b="1" dirty="0"/>
              <a:t>error</a:t>
            </a:r>
            <a:r>
              <a:rPr lang="nn-NO" dirty="0"/>
              <a:t>) + </a:t>
            </a:r>
            <a:r>
              <a:rPr lang="nn-NO" b="1" dirty="0"/>
              <a:t>Ki</a:t>
            </a:r>
            <a:r>
              <a:rPr lang="nn-NO" dirty="0"/>
              <a:t>*(</a:t>
            </a:r>
            <a:r>
              <a:rPr lang="nn-NO" b="1" dirty="0"/>
              <a:t>integral</a:t>
            </a:r>
            <a:r>
              <a:rPr lang="nn-NO" dirty="0" smtClean="0"/>
              <a:t>)</a:t>
            </a:r>
            <a:endParaRPr lang="he-IL" dirty="0" smtClean="0"/>
          </a:p>
          <a:p>
            <a:r>
              <a:rPr lang="he-IL" dirty="0" smtClean="0"/>
              <a:t>כאשר </a:t>
            </a:r>
            <a:r>
              <a:rPr lang="en-US" b="1" dirty="0" err="1" smtClean="0"/>
              <a:t>Kp</a:t>
            </a:r>
            <a:r>
              <a:rPr lang="en-US" b="1" dirty="0" smtClean="0"/>
              <a:t> </a:t>
            </a:r>
            <a:r>
              <a:rPr lang="he-IL" b="1" dirty="0" smtClean="0"/>
              <a:t> </a:t>
            </a:r>
            <a:r>
              <a:rPr lang="he-IL" dirty="0" smtClean="0"/>
              <a:t>מייצג את ערך השיפוע של ה – </a:t>
            </a:r>
            <a:r>
              <a:rPr lang="en-US" sz="4000" b="1" dirty="0" smtClean="0"/>
              <a:t>P</a:t>
            </a:r>
            <a:endParaRPr lang="he-IL" sz="4000" b="1" dirty="0" smtClean="0"/>
          </a:p>
          <a:p>
            <a:r>
              <a:rPr lang="he-IL" dirty="0" smtClean="0"/>
              <a:t>ו</a:t>
            </a:r>
            <a:r>
              <a:rPr lang="en-US" dirty="0" smtClean="0"/>
              <a:t>- </a:t>
            </a:r>
            <a:r>
              <a:rPr lang="he-IL" dirty="0" smtClean="0"/>
              <a:t> </a:t>
            </a:r>
            <a:r>
              <a:rPr lang="en-US" sz="4000" b="1" dirty="0" smtClean="0"/>
              <a:t>K</a:t>
            </a:r>
            <a:r>
              <a:rPr lang="en-US" sz="4000" dirty="0" smtClean="0"/>
              <a:t>i</a:t>
            </a:r>
            <a:r>
              <a:rPr lang="he-IL" sz="4000" dirty="0" smtClean="0"/>
              <a:t> </a:t>
            </a:r>
            <a:r>
              <a:rPr lang="he-IL" dirty="0" smtClean="0"/>
              <a:t>מייצג את ערך התיקון של האינטגרל.</a:t>
            </a:r>
          </a:p>
          <a:p>
            <a:r>
              <a:rPr lang="he-IL" dirty="0" smtClean="0"/>
              <a:t>דוגמה: אם הקריאה הראשונה של השגיאה הייתה 1 </a:t>
            </a:r>
            <a:r>
              <a:rPr lang="he-IL" dirty="0" err="1" smtClean="0"/>
              <a:t>והשניה</a:t>
            </a:r>
            <a:r>
              <a:rPr lang="he-IL" dirty="0" smtClean="0"/>
              <a:t> 2 והשלישית 2 ערך האינטגרל אחרי הקריאה השלישית יהיה 1+2+2=5 . זאת אומרת ערך השגיאה הוא 2 אך האינטגרל יקבל ערך 5</a:t>
            </a:r>
          </a:p>
          <a:p>
            <a:endParaRPr lang="he-IL" dirty="0" smtClean="0"/>
          </a:p>
        </p:txBody>
      </p:sp>
    </p:spTree>
    <p:extLst>
      <p:ext uri="{BB962C8B-B14F-4D97-AF65-F5344CB8AC3E}">
        <p14:creationId xmlns:p14="http://schemas.microsoft.com/office/powerpoint/2010/main" val="3799774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a:t>
            </a:r>
            <a:endParaRPr lang="en-US" dirty="0"/>
          </a:p>
        </p:txBody>
      </p:sp>
      <p:sp>
        <p:nvSpPr>
          <p:cNvPr id="3" name="מציין מיקום תוכן 2"/>
          <p:cNvSpPr>
            <a:spLocks noGrp="1"/>
          </p:cNvSpPr>
          <p:nvPr>
            <p:ph idx="1"/>
          </p:nvPr>
        </p:nvSpPr>
        <p:spPr/>
        <p:txBody>
          <a:bodyPr>
            <a:normAutofit fontScale="92500" lnSpcReduction="10000"/>
          </a:bodyPr>
          <a:lstStyle/>
          <a:p>
            <a:r>
              <a:rPr lang="he-IL" dirty="0" smtClean="0"/>
              <a:t>זה יגרום לערך עוצמת </a:t>
            </a:r>
            <a:r>
              <a:rPr lang="he-IL" dirty="0" err="1" smtClean="0"/>
              <a:t>הכח</a:t>
            </a:r>
            <a:r>
              <a:rPr lang="he-IL" dirty="0" smtClean="0"/>
              <a:t> לגדול על מנת לבצע תיקון מהיר יותר.</a:t>
            </a:r>
          </a:p>
          <a:p>
            <a:r>
              <a:rPr lang="he-IL" dirty="0" smtClean="0"/>
              <a:t>ההשפעה של האינטגרל היא בעיקר כאשר הרובוט נמצא קרוב לקו ומקבלים ערכי שגיאה קטנים כך שההשפעה של</a:t>
            </a:r>
            <a:r>
              <a:rPr lang="he-IL" dirty="0"/>
              <a:t>ה</a:t>
            </a:r>
            <a:r>
              <a:rPr lang="he-IL" dirty="0" smtClean="0"/>
              <a:t>ם קטנה. האינטגרל גורם לכך שגם בקרבת הקן נוכל לקבל שליטה על התיקון.</a:t>
            </a:r>
          </a:p>
          <a:p>
            <a:r>
              <a:rPr lang="he-IL" dirty="0" smtClean="0"/>
              <a:t>ניתן לתאר את האינטגרל כ"זיכרון" שזוכר את ההיסטוריה על  מנת להגדיל את היכולת של תיקון המיקום בל הרובוט.</a:t>
            </a:r>
          </a:p>
          <a:p>
            <a:r>
              <a:rPr lang="he-IL" dirty="0" smtClean="0"/>
              <a:t>ניתן להרחיב את הנושא במידת הצורך.</a:t>
            </a:r>
            <a:endParaRPr lang="en-US" dirty="0"/>
          </a:p>
        </p:txBody>
      </p:sp>
    </p:spTree>
    <p:extLst>
      <p:ext uri="{BB962C8B-B14F-4D97-AF65-F5344CB8AC3E}">
        <p14:creationId xmlns:p14="http://schemas.microsoft.com/office/powerpoint/2010/main" val="802957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en-US" b="1" dirty="0"/>
              <a:t>Pseudo code for the PI </a:t>
            </a:r>
            <a:r>
              <a:rPr lang="en-US" b="1" dirty="0" smtClean="0"/>
              <a:t>controller</a:t>
            </a:r>
            <a:endParaRPr lang="en-US" dirty="0"/>
          </a:p>
        </p:txBody>
      </p:sp>
      <p:sp>
        <p:nvSpPr>
          <p:cNvPr id="3" name="מציין מיקום תוכן 2"/>
          <p:cNvSpPr>
            <a:spLocks noGrp="1"/>
          </p:cNvSpPr>
          <p:nvPr>
            <p:ph idx="1"/>
          </p:nvPr>
        </p:nvSpPr>
        <p:spPr/>
        <p:txBody>
          <a:bodyPr>
            <a:normAutofit fontScale="55000" lnSpcReduction="20000"/>
          </a:bodyPr>
          <a:lstStyle/>
          <a:p>
            <a:pPr algn="l" rtl="0"/>
            <a:r>
              <a:rPr lang="en-US" dirty="0" err="1"/>
              <a:t>Kp</a:t>
            </a:r>
            <a:r>
              <a:rPr lang="en-US" dirty="0"/>
              <a:t> = 1000                            ! REMEMBER we are using </a:t>
            </a:r>
            <a:r>
              <a:rPr lang="en-US" dirty="0" err="1"/>
              <a:t>Kp</a:t>
            </a:r>
            <a:r>
              <a:rPr lang="en-US" dirty="0"/>
              <a:t>*100 so this is really 10 !</a:t>
            </a:r>
            <a:br>
              <a:rPr lang="en-US" dirty="0"/>
            </a:br>
            <a:r>
              <a:rPr lang="en-US" b="1" dirty="0"/>
              <a:t>Ki = 100</a:t>
            </a:r>
            <a:r>
              <a:rPr lang="en-US" dirty="0"/>
              <a:t>                             </a:t>
            </a:r>
            <a:r>
              <a:rPr lang="en-US" b="1" dirty="0"/>
              <a:t>! REMEMBER we are using Ki*100 so this is really 1 !</a:t>
            </a:r>
            <a:r>
              <a:rPr lang="en-US" dirty="0"/>
              <a:t/>
            </a:r>
            <a:br>
              <a:rPr lang="en-US" dirty="0"/>
            </a:br>
            <a:r>
              <a:rPr lang="en-US" dirty="0"/>
              <a:t>offset = 45                          ! Initialize the variables</a:t>
            </a:r>
            <a:br>
              <a:rPr lang="en-US" dirty="0"/>
            </a:br>
            <a:r>
              <a:rPr lang="en-US" dirty="0" err="1"/>
              <a:t>Tp</a:t>
            </a:r>
            <a:r>
              <a:rPr lang="en-US" dirty="0"/>
              <a:t> = 50</a:t>
            </a:r>
            <a:br>
              <a:rPr lang="en-US" dirty="0"/>
            </a:br>
            <a:r>
              <a:rPr lang="en-US" b="1" dirty="0"/>
              <a:t>integral = 0</a:t>
            </a:r>
            <a:r>
              <a:rPr lang="en-US" dirty="0"/>
              <a:t>                         </a:t>
            </a:r>
            <a:r>
              <a:rPr lang="en-US" b="1" dirty="0"/>
              <a:t>! the place where we will store our integral</a:t>
            </a:r>
            <a:r>
              <a:rPr lang="en-US" dirty="0"/>
              <a:t/>
            </a:r>
            <a:br>
              <a:rPr lang="en-US" dirty="0"/>
            </a:br>
            <a:r>
              <a:rPr lang="en-US" dirty="0"/>
              <a:t>Loop forever</a:t>
            </a:r>
            <a:br>
              <a:rPr lang="en-US" dirty="0"/>
            </a:br>
            <a:r>
              <a:rPr lang="en-US" dirty="0"/>
              <a:t>   </a:t>
            </a:r>
            <a:r>
              <a:rPr lang="en-US" dirty="0" err="1"/>
              <a:t>LightValue</a:t>
            </a:r>
            <a:r>
              <a:rPr lang="en-US" dirty="0"/>
              <a:t> = read light sensor    ! what is the current light reading?</a:t>
            </a:r>
            <a:br>
              <a:rPr lang="en-US" dirty="0"/>
            </a:br>
            <a:r>
              <a:rPr lang="en-US" dirty="0"/>
              <a:t>   error = </a:t>
            </a:r>
            <a:r>
              <a:rPr lang="en-US" dirty="0" err="1"/>
              <a:t>LightValue</a:t>
            </a:r>
            <a:r>
              <a:rPr lang="en-US" dirty="0"/>
              <a:t> - offset       ! calculate the error by subtracting the offset</a:t>
            </a:r>
            <a:br>
              <a:rPr lang="en-US" dirty="0"/>
            </a:br>
            <a:r>
              <a:rPr lang="en-US" dirty="0"/>
              <a:t>  </a:t>
            </a:r>
            <a:r>
              <a:rPr lang="en-US" b="1" dirty="0"/>
              <a:t>integral = integral + error</a:t>
            </a:r>
            <a:r>
              <a:rPr lang="en-US" dirty="0"/>
              <a:t>       </a:t>
            </a:r>
            <a:r>
              <a:rPr lang="en-US" b="1" dirty="0"/>
              <a:t>! our new integral term</a:t>
            </a:r>
            <a:r>
              <a:rPr lang="en-US" dirty="0"/>
              <a:t/>
            </a:r>
            <a:br>
              <a:rPr lang="en-US" dirty="0"/>
            </a:br>
            <a:r>
              <a:rPr lang="en-US" dirty="0"/>
              <a:t>   Turn = </a:t>
            </a:r>
            <a:r>
              <a:rPr lang="en-US" dirty="0" err="1"/>
              <a:t>Kp</a:t>
            </a:r>
            <a:r>
              <a:rPr lang="en-US" dirty="0"/>
              <a:t>*error</a:t>
            </a:r>
            <a:r>
              <a:rPr lang="en-US" b="1" dirty="0"/>
              <a:t> + Ki*integral</a:t>
            </a:r>
            <a:r>
              <a:rPr lang="en-US" dirty="0"/>
              <a:t>     ! the "P term" and the "I term"</a:t>
            </a:r>
            <a:br>
              <a:rPr lang="en-US" dirty="0"/>
            </a:br>
            <a:r>
              <a:rPr lang="en-US" dirty="0"/>
              <a:t>   Turn = Turn/100                   ! REMEMBER to undo the affect of the factor of 100 in </a:t>
            </a:r>
            <a:r>
              <a:rPr lang="en-US" dirty="0" err="1"/>
              <a:t>Kp</a:t>
            </a:r>
            <a:r>
              <a:rPr lang="en-US" dirty="0"/>
              <a:t> !</a:t>
            </a:r>
            <a:br>
              <a:rPr lang="en-US" dirty="0"/>
            </a:br>
            <a:r>
              <a:rPr lang="en-US" dirty="0"/>
              <a:t>   </a:t>
            </a:r>
            <a:r>
              <a:rPr lang="en-US" dirty="0" err="1"/>
              <a:t>powerA</a:t>
            </a:r>
            <a:r>
              <a:rPr lang="en-US" dirty="0"/>
              <a:t> = </a:t>
            </a:r>
            <a:r>
              <a:rPr lang="en-US" dirty="0" err="1"/>
              <a:t>Tp</a:t>
            </a:r>
            <a:r>
              <a:rPr lang="en-US" dirty="0"/>
              <a:t> + Turn                ! the power level for the A motor</a:t>
            </a:r>
            <a:br>
              <a:rPr lang="en-US" dirty="0"/>
            </a:br>
            <a:r>
              <a:rPr lang="en-US" dirty="0"/>
              <a:t>   </a:t>
            </a:r>
            <a:r>
              <a:rPr lang="en-US" dirty="0" err="1"/>
              <a:t>powerC</a:t>
            </a:r>
            <a:r>
              <a:rPr lang="en-US" dirty="0"/>
              <a:t> = </a:t>
            </a:r>
            <a:r>
              <a:rPr lang="en-US" dirty="0" err="1"/>
              <a:t>Tp</a:t>
            </a:r>
            <a:r>
              <a:rPr lang="en-US" dirty="0"/>
              <a:t> - Turn                ! the power level for the C motor</a:t>
            </a:r>
            <a:br>
              <a:rPr lang="en-US" dirty="0"/>
            </a:br>
            <a:r>
              <a:rPr lang="en-US" dirty="0"/>
              <a:t>   </a:t>
            </a:r>
            <a:r>
              <a:rPr lang="en-US" dirty="0" err="1"/>
              <a:t>MOTOR</a:t>
            </a:r>
            <a:r>
              <a:rPr lang="en-US" dirty="0"/>
              <a:t> A direction=forward power=</a:t>
            </a:r>
            <a:r>
              <a:rPr lang="en-US" dirty="0" err="1"/>
              <a:t>powerA</a:t>
            </a:r>
            <a:r>
              <a:rPr lang="en-US" dirty="0"/>
              <a:t>  ! actually issue the command in a MOTOR block</a:t>
            </a:r>
            <a:br>
              <a:rPr lang="en-US" dirty="0"/>
            </a:br>
            <a:r>
              <a:rPr lang="en-US" dirty="0"/>
              <a:t>  MOTOR C direction=forward power=</a:t>
            </a:r>
            <a:r>
              <a:rPr lang="en-US" dirty="0" err="1"/>
              <a:t>powerC</a:t>
            </a:r>
            <a:r>
              <a:rPr lang="en-US" dirty="0"/>
              <a:t>  ! actually issue the command in a MOTOR block</a:t>
            </a:r>
            <a:br>
              <a:rPr lang="en-US" dirty="0"/>
            </a:br>
            <a:r>
              <a:rPr lang="en-US" dirty="0"/>
              <a:t>end loop forever                    ! done with this loop, go back to the beginning and do it again.</a:t>
            </a:r>
          </a:p>
        </p:txBody>
      </p:sp>
    </p:spTree>
    <p:extLst>
      <p:ext uri="{BB962C8B-B14F-4D97-AF65-F5344CB8AC3E}">
        <p14:creationId xmlns:p14="http://schemas.microsoft.com/office/powerpoint/2010/main" val="3103702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הוספת ה "</a:t>
            </a:r>
            <a:r>
              <a:rPr lang="en-US" dirty="0" smtClean="0"/>
              <a:t>D</a:t>
            </a:r>
            <a:r>
              <a:rPr lang="he-IL" dirty="0" smtClean="0"/>
              <a:t>" נגזרת של </a:t>
            </a:r>
            <a:r>
              <a:rPr lang="en-US" dirty="0" smtClean="0"/>
              <a:t>PID</a:t>
            </a:r>
            <a:r>
              <a:rPr lang="he-IL" dirty="0" smtClean="0"/>
              <a:t> </a:t>
            </a:r>
            <a:br>
              <a:rPr lang="he-IL" dirty="0" smtClean="0"/>
            </a:br>
            <a:r>
              <a:rPr lang="he-IL" dirty="0" smtClean="0"/>
              <a:t>מתייחס לחיזוי העתיד</a:t>
            </a:r>
            <a:endParaRPr lang="en-US" dirty="0"/>
          </a:p>
        </p:txBody>
      </p:sp>
      <p:sp>
        <p:nvSpPr>
          <p:cNvPr id="3" name="מציין מיקום תוכן 2"/>
          <p:cNvSpPr>
            <a:spLocks noGrp="1"/>
          </p:cNvSpPr>
          <p:nvPr>
            <p:ph idx="1"/>
          </p:nvPr>
        </p:nvSpPr>
        <p:spPr/>
        <p:txBody>
          <a:bodyPr/>
          <a:lstStyle/>
          <a:p>
            <a:r>
              <a:rPr lang="he-IL" dirty="0" smtClean="0"/>
              <a:t>הערך של "</a:t>
            </a:r>
            <a:r>
              <a:rPr lang="en-US" dirty="0" smtClean="0"/>
              <a:t>P</a:t>
            </a:r>
            <a:r>
              <a:rPr lang="he-IL" dirty="0" smtClean="0"/>
              <a:t>" מתייחס למצב הנוכחי של </a:t>
            </a:r>
            <a:r>
              <a:rPr lang="he-IL" dirty="0" err="1" smtClean="0"/>
              <a:t>השגיעה</a:t>
            </a:r>
            <a:r>
              <a:rPr lang="he-IL" dirty="0" smtClean="0"/>
              <a:t>, לעומת  ה "</a:t>
            </a:r>
            <a:r>
              <a:rPr lang="en-US" dirty="0" smtClean="0"/>
              <a:t>I</a:t>
            </a:r>
            <a:r>
              <a:rPr lang="he-IL" dirty="0" smtClean="0"/>
              <a:t>" מתייחס לעבר של השגיאות על מנת לשפר.</a:t>
            </a:r>
          </a:p>
          <a:p>
            <a:r>
              <a:rPr lang="he-IL" dirty="0" smtClean="0"/>
              <a:t>הערך "</a:t>
            </a:r>
            <a:r>
              <a:rPr lang="en-US" dirty="0" smtClean="0"/>
              <a:t>D</a:t>
            </a:r>
            <a:r>
              <a:rPr lang="he-IL" dirty="0" smtClean="0"/>
              <a:t>" מתייחס לעתיד כלומר הוא מנסה לחזות את הקריאה הבאה של השגיאה ובהתאם לכך לתקן את תנועת הרובוט.</a:t>
            </a:r>
          </a:p>
          <a:p>
            <a:r>
              <a:rPr lang="he-IL" dirty="0" smtClean="0"/>
              <a:t> </a:t>
            </a:r>
            <a:endParaRPr lang="en-US" dirty="0"/>
          </a:p>
        </p:txBody>
      </p:sp>
    </p:spTree>
    <p:extLst>
      <p:ext uri="{BB962C8B-B14F-4D97-AF65-F5344CB8AC3E}">
        <p14:creationId xmlns:p14="http://schemas.microsoft.com/office/powerpoint/2010/main" val="10918924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הסבר משמעות ה "</a:t>
            </a:r>
            <a:r>
              <a:rPr lang="en-US" dirty="0" smtClean="0"/>
              <a:t>D</a:t>
            </a:r>
            <a:r>
              <a:rPr lang="he-IL" dirty="0" smtClean="0"/>
              <a:t>"</a:t>
            </a:r>
            <a:endParaRPr lang="en-US" dirty="0"/>
          </a:p>
        </p:txBody>
      </p:sp>
      <p:sp>
        <p:nvSpPr>
          <p:cNvPr id="3" name="מציין מיקום תוכן 2"/>
          <p:cNvSpPr>
            <a:spLocks noGrp="1"/>
          </p:cNvSpPr>
          <p:nvPr>
            <p:ph idx="1"/>
          </p:nvPr>
        </p:nvSpPr>
        <p:spPr/>
        <p:txBody>
          <a:bodyPr>
            <a:normAutofit/>
          </a:bodyPr>
          <a:lstStyle/>
          <a:p>
            <a:r>
              <a:rPr lang="he-IL" dirty="0" smtClean="0"/>
              <a:t>המטרה לחזות את ערך השגיאה הבאה ולהשתמש בה על מנת לשפר את תנועת הרובוט.</a:t>
            </a:r>
          </a:p>
          <a:p>
            <a:r>
              <a:rPr lang="he-IL" dirty="0" smtClean="0"/>
              <a:t>חישוב ערך השגיאה הבאה תהיה : </a:t>
            </a:r>
          </a:p>
          <a:p>
            <a:r>
              <a:rPr lang="he-IL" dirty="0" smtClean="0"/>
              <a:t>ערך השגיאה הנוכחית  + ההפרש בין השגיאה הנוכחית – השגיאה הקודמת.</a:t>
            </a:r>
          </a:p>
          <a:p>
            <a:r>
              <a:rPr lang="he-IL" dirty="0" smtClean="0"/>
              <a:t>ערך ההפרש בין השגיאה הנוכחית לבין השגיאה הקודמת הוא למעשה הנגזרת (</a:t>
            </a:r>
            <a:r>
              <a:rPr lang="en-US" b="1" dirty="0" smtClean="0"/>
              <a:t>Derivative</a:t>
            </a:r>
            <a:r>
              <a:rPr lang="he-IL" b="1" dirty="0" smtClean="0"/>
              <a:t>)</a:t>
            </a:r>
            <a:endParaRPr lang="he-IL" dirty="0" smtClean="0"/>
          </a:p>
          <a:p>
            <a:r>
              <a:rPr lang="en-US" dirty="0"/>
              <a:t>(the current </a:t>
            </a:r>
            <a:r>
              <a:rPr lang="en-US" b="1" dirty="0"/>
              <a:t>error</a:t>
            </a:r>
            <a:r>
              <a:rPr lang="en-US" dirty="0"/>
              <a:t>) - (the previous </a:t>
            </a:r>
            <a:r>
              <a:rPr lang="en-US" b="1" dirty="0"/>
              <a:t>error</a:t>
            </a:r>
            <a:r>
              <a:rPr lang="en-US" dirty="0" smtClean="0"/>
              <a:t>)</a:t>
            </a:r>
            <a:r>
              <a:rPr lang="he-IL" dirty="0" smtClean="0"/>
              <a:t> </a:t>
            </a:r>
            <a:endParaRPr lang="en-US" dirty="0"/>
          </a:p>
        </p:txBody>
      </p:sp>
    </p:spTree>
    <p:extLst>
      <p:ext uri="{BB962C8B-B14F-4D97-AF65-F5344CB8AC3E}">
        <p14:creationId xmlns:p14="http://schemas.microsoft.com/office/powerpoint/2010/main" val="31977779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a:t>
            </a:r>
            <a:endParaRPr lang="en-US" dirty="0"/>
          </a:p>
        </p:txBody>
      </p:sp>
      <p:sp>
        <p:nvSpPr>
          <p:cNvPr id="3" name="מציין מיקום תוכן 2"/>
          <p:cNvSpPr>
            <a:spLocks noGrp="1"/>
          </p:cNvSpPr>
          <p:nvPr>
            <p:ph idx="1"/>
          </p:nvPr>
        </p:nvSpPr>
        <p:spPr/>
        <p:txBody>
          <a:bodyPr>
            <a:normAutofit fontScale="92500" lnSpcReduction="10000"/>
          </a:bodyPr>
          <a:lstStyle/>
          <a:p>
            <a:r>
              <a:rPr lang="he-IL" dirty="0" smtClean="0"/>
              <a:t>לדוגמה נניח שהשגיאה הנוכחית תהיה 2 והשגיאה הקודמת תהיה 5 </a:t>
            </a:r>
          </a:p>
          <a:p>
            <a:r>
              <a:rPr lang="he-IL" dirty="0" smtClean="0"/>
              <a:t>אז הנגזרת היא </a:t>
            </a:r>
            <a:r>
              <a:rPr lang="en-US" dirty="0" smtClean="0"/>
              <a:t>2-5 = -3</a:t>
            </a:r>
            <a:r>
              <a:rPr lang="he-IL" dirty="0" smtClean="0"/>
              <a:t> </a:t>
            </a:r>
          </a:p>
          <a:p>
            <a:r>
              <a:rPr lang="he-IL" dirty="0" smtClean="0"/>
              <a:t>כלומר השגיאה הבאה אמורה להיות  </a:t>
            </a:r>
            <a:r>
              <a:rPr lang="en-US" dirty="0" smtClean="0"/>
              <a:t>2+(-3)=-1</a:t>
            </a:r>
            <a:r>
              <a:rPr lang="he-IL" dirty="0" smtClean="0"/>
              <a:t> </a:t>
            </a:r>
          </a:p>
          <a:p>
            <a:r>
              <a:rPr lang="he-IL" dirty="0" smtClean="0"/>
              <a:t>למעשה אנו לא משתמשים בהערכת השגיאה הבאה אלא רק </a:t>
            </a:r>
            <a:r>
              <a:rPr lang="he-IL" dirty="0" err="1" smtClean="0"/>
              <a:t>בניגזרת</a:t>
            </a:r>
            <a:r>
              <a:rPr lang="he-IL" dirty="0" smtClean="0"/>
              <a:t>. </a:t>
            </a:r>
            <a:endParaRPr lang="he-IL" dirty="0"/>
          </a:p>
          <a:p>
            <a:r>
              <a:rPr lang="he-IL" dirty="0" smtClean="0"/>
              <a:t>באופן דומה ל – </a:t>
            </a:r>
            <a:r>
              <a:rPr lang="en-US" dirty="0" smtClean="0"/>
              <a:t>P</a:t>
            </a:r>
            <a:r>
              <a:rPr lang="he-IL" dirty="0" smtClean="0"/>
              <a:t> ו – </a:t>
            </a:r>
            <a:r>
              <a:rPr lang="en-US" dirty="0" smtClean="0"/>
              <a:t>I</a:t>
            </a:r>
            <a:r>
              <a:rPr lang="he-IL" dirty="0" smtClean="0"/>
              <a:t> שיש מקדם </a:t>
            </a:r>
            <a:r>
              <a:rPr lang="en-US" dirty="0" err="1" smtClean="0"/>
              <a:t>Kp</a:t>
            </a:r>
            <a:r>
              <a:rPr lang="he-IL" dirty="0" smtClean="0"/>
              <a:t> ו </a:t>
            </a:r>
            <a:r>
              <a:rPr lang="en-US" dirty="0" smtClean="0"/>
              <a:t>Ki</a:t>
            </a:r>
            <a:r>
              <a:rPr lang="he-IL" dirty="0" smtClean="0"/>
              <a:t> אז גם  </a:t>
            </a:r>
            <a:r>
              <a:rPr lang="he-IL" dirty="0" err="1" smtClean="0"/>
              <a:t>לניגזרת</a:t>
            </a:r>
            <a:r>
              <a:rPr lang="he-IL" dirty="0" smtClean="0"/>
              <a:t> נוסיף מקדם </a:t>
            </a:r>
            <a:r>
              <a:rPr lang="en-US" dirty="0" err="1" smtClean="0"/>
              <a:t>Kd</a:t>
            </a:r>
            <a:r>
              <a:rPr lang="he-IL" dirty="0" smtClean="0"/>
              <a:t> </a:t>
            </a:r>
          </a:p>
          <a:p>
            <a:r>
              <a:rPr lang="he-IL" dirty="0" smtClean="0"/>
              <a:t>ואז נקבל </a:t>
            </a:r>
            <a:r>
              <a:rPr lang="en-US" b="1" dirty="0" err="1"/>
              <a:t>Kd</a:t>
            </a:r>
            <a:r>
              <a:rPr lang="en-US" dirty="0"/>
              <a:t>(</a:t>
            </a:r>
            <a:r>
              <a:rPr lang="en-US" b="1" dirty="0"/>
              <a:t>derivative</a:t>
            </a:r>
            <a:r>
              <a:rPr lang="en-US" dirty="0"/>
              <a:t>)</a:t>
            </a:r>
            <a:endParaRPr lang="he-IL" dirty="0" smtClean="0"/>
          </a:p>
          <a:p>
            <a:endParaRPr lang="en-US" dirty="0"/>
          </a:p>
        </p:txBody>
      </p:sp>
    </p:spTree>
    <p:extLst>
      <p:ext uri="{BB962C8B-B14F-4D97-AF65-F5344CB8AC3E}">
        <p14:creationId xmlns:p14="http://schemas.microsoft.com/office/powerpoint/2010/main" val="22834396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המשך</a:t>
            </a:r>
            <a:endParaRPr lang="en-US" dirty="0"/>
          </a:p>
        </p:txBody>
      </p:sp>
      <p:sp>
        <p:nvSpPr>
          <p:cNvPr id="3" name="מציין מיקום תוכן 2"/>
          <p:cNvSpPr>
            <a:spLocks noGrp="1"/>
          </p:cNvSpPr>
          <p:nvPr>
            <p:ph idx="1"/>
          </p:nvPr>
        </p:nvSpPr>
        <p:spPr/>
        <p:txBody>
          <a:bodyPr>
            <a:normAutofit lnSpcReduction="10000"/>
          </a:bodyPr>
          <a:lstStyle/>
          <a:p>
            <a:r>
              <a:rPr lang="he-IL" dirty="0" smtClean="0"/>
              <a:t>הנוסחה השלמה של </a:t>
            </a:r>
            <a:r>
              <a:rPr lang="en-US" dirty="0" smtClean="0"/>
              <a:t>PID</a:t>
            </a:r>
            <a:r>
              <a:rPr lang="he-IL" dirty="0" smtClean="0"/>
              <a:t> תהיה:</a:t>
            </a:r>
          </a:p>
          <a:p>
            <a:r>
              <a:rPr lang="en-US" sz="2800" b="1" dirty="0"/>
              <a:t>Turn </a:t>
            </a:r>
            <a:r>
              <a:rPr lang="en-US" sz="2800" dirty="0"/>
              <a:t>= </a:t>
            </a:r>
            <a:r>
              <a:rPr lang="en-US" sz="2800" b="1" dirty="0" err="1"/>
              <a:t>Kp</a:t>
            </a:r>
            <a:r>
              <a:rPr lang="en-US" sz="2800" dirty="0"/>
              <a:t>*(</a:t>
            </a:r>
            <a:r>
              <a:rPr lang="en-US" sz="2800" b="1" dirty="0"/>
              <a:t>error</a:t>
            </a:r>
            <a:r>
              <a:rPr lang="en-US" sz="2800" dirty="0"/>
              <a:t>) + </a:t>
            </a:r>
            <a:r>
              <a:rPr lang="en-US" sz="2800" b="1" dirty="0"/>
              <a:t>Ki</a:t>
            </a:r>
            <a:r>
              <a:rPr lang="en-US" sz="2800" dirty="0"/>
              <a:t>*(</a:t>
            </a:r>
            <a:r>
              <a:rPr lang="en-US" sz="2800" b="1" dirty="0"/>
              <a:t>integral</a:t>
            </a:r>
            <a:r>
              <a:rPr lang="en-US" sz="2800" dirty="0"/>
              <a:t>) + </a:t>
            </a:r>
            <a:r>
              <a:rPr lang="en-US" sz="2800" b="1" dirty="0" err="1"/>
              <a:t>Kd</a:t>
            </a:r>
            <a:r>
              <a:rPr lang="en-US" sz="2800" dirty="0"/>
              <a:t>*(</a:t>
            </a:r>
            <a:r>
              <a:rPr lang="en-US" sz="2800" b="1" dirty="0"/>
              <a:t>derivative</a:t>
            </a:r>
            <a:r>
              <a:rPr lang="en-US" sz="2800" dirty="0"/>
              <a:t>)</a:t>
            </a:r>
          </a:p>
          <a:p>
            <a:r>
              <a:rPr lang="he-IL" dirty="0" smtClean="0"/>
              <a:t>נשאלת השאלה כיצד הנגזרת עוזרת?</a:t>
            </a:r>
          </a:p>
          <a:p>
            <a:r>
              <a:rPr lang="he-IL" dirty="0" smtClean="0"/>
              <a:t>כאשר השגיאה הנוכחית גרועה (גדולה) יותר מהשגיאה הקודמת אז הוספת הנגזרת מנסה לתקנת את השגיאה.</a:t>
            </a:r>
          </a:p>
          <a:p>
            <a:r>
              <a:rPr lang="he-IL" dirty="0" smtClean="0"/>
              <a:t>אך אם הקריאה הנוכחית טובה (קטנה) יותר מהשגיאה הקודמת אז  הוספת הנגזרת תנסה לעצור את הבקר מלתקן את </a:t>
            </a:r>
            <a:r>
              <a:rPr lang="he-IL" dirty="0" err="1" smtClean="0"/>
              <a:t>השגיעה</a:t>
            </a:r>
            <a:r>
              <a:rPr lang="he-IL" dirty="0" smtClean="0"/>
              <a:t>.</a:t>
            </a:r>
            <a:endParaRPr lang="en-US" dirty="0"/>
          </a:p>
        </p:txBody>
      </p:sp>
    </p:spTree>
    <p:extLst>
      <p:ext uri="{BB962C8B-B14F-4D97-AF65-F5344CB8AC3E}">
        <p14:creationId xmlns:p14="http://schemas.microsoft.com/office/powerpoint/2010/main" val="15292117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b="1" dirty="0"/>
              <a:t>Pseudo code for the PID controller</a:t>
            </a:r>
            <a:endParaRPr lang="en-US" dirty="0"/>
          </a:p>
        </p:txBody>
      </p:sp>
      <p:sp>
        <p:nvSpPr>
          <p:cNvPr id="3" name="מציין מיקום תוכן 2"/>
          <p:cNvSpPr>
            <a:spLocks noGrp="1"/>
          </p:cNvSpPr>
          <p:nvPr>
            <p:ph idx="1"/>
          </p:nvPr>
        </p:nvSpPr>
        <p:spPr/>
        <p:txBody>
          <a:bodyPr>
            <a:normAutofit fontScale="47500" lnSpcReduction="20000"/>
          </a:bodyPr>
          <a:lstStyle/>
          <a:p>
            <a:pPr algn="l" rtl="0"/>
            <a:r>
              <a:rPr lang="en-US" dirty="0" err="1"/>
              <a:t>Kp</a:t>
            </a:r>
            <a:r>
              <a:rPr lang="en-US" dirty="0"/>
              <a:t> = 1000                             ! REMEMBER we are using </a:t>
            </a:r>
            <a:r>
              <a:rPr lang="en-US" dirty="0" err="1"/>
              <a:t>Kp</a:t>
            </a:r>
            <a:r>
              <a:rPr lang="en-US" dirty="0"/>
              <a:t>*100 so this is really 10 !</a:t>
            </a:r>
            <a:br>
              <a:rPr lang="en-US" dirty="0"/>
            </a:br>
            <a:r>
              <a:rPr lang="en-US" dirty="0"/>
              <a:t>Ki = 100                              ! REMEMBER we are using Ki*100 so this is really 1 !</a:t>
            </a:r>
            <a:br>
              <a:rPr lang="en-US" dirty="0"/>
            </a:br>
            <a:r>
              <a:rPr lang="en-US" b="1" dirty="0" err="1"/>
              <a:t>Kd</a:t>
            </a:r>
            <a:r>
              <a:rPr lang="en-US" b="1" dirty="0"/>
              <a:t> = 10000</a:t>
            </a:r>
            <a:r>
              <a:rPr lang="en-US" dirty="0"/>
              <a:t>                            </a:t>
            </a:r>
            <a:r>
              <a:rPr lang="en-US" b="1" dirty="0"/>
              <a:t>! REMEMBER we are using </a:t>
            </a:r>
            <a:r>
              <a:rPr lang="en-US" b="1" dirty="0" err="1"/>
              <a:t>Kd</a:t>
            </a:r>
            <a:r>
              <a:rPr lang="en-US" b="1" dirty="0"/>
              <a:t>*100 so this is really 100!</a:t>
            </a:r>
            <a:r>
              <a:rPr lang="en-US" dirty="0"/>
              <a:t/>
            </a:r>
            <a:br>
              <a:rPr lang="en-US" dirty="0"/>
            </a:br>
            <a:r>
              <a:rPr lang="en-US" dirty="0"/>
              <a:t>offset = 45                           ! Initialize the variables</a:t>
            </a:r>
            <a:br>
              <a:rPr lang="en-US" dirty="0"/>
            </a:br>
            <a:r>
              <a:rPr lang="en-US" dirty="0" err="1"/>
              <a:t>Tp</a:t>
            </a:r>
            <a:r>
              <a:rPr lang="en-US" dirty="0"/>
              <a:t> = 50 </a:t>
            </a:r>
            <a:br>
              <a:rPr lang="en-US" dirty="0"/>
            </a:br>
            <a:r>
              <a:rPr lang="en-US" dirty="0"/>
              <a:t>integral = 0                          ! the place where we will store our integral</a:t>
            </a:r>
            <a:br>
              <a:rPr lang="en-US" dirty="0"/>
            </a:br>
            <a:r>
              <a:rPr lang="en-US" b="1" dirty="0" err="1"/>
              <a:t>lastError</a:t>
            </a:r>
            <a:r>
              <a:rPr lang="en-US" b="1" dirty="0"/>
              <a:t> = 0</a:t>
            </a:r>
            <a:r>
              <a:rPr lang="en-US" dirty="0"/>
              <a:t>                         </a:t>
            </a:r>
            <a:r>
              <a:rPr lang="en-US" b="1" dirty="0"/>
              <a:t>! the place where we will store the last error value</a:t>
            </a:r>
            <a:r>
              <a:rPr lang="en-US" dirty="0"/>
              <a:t/>
            </a:r>
            <a:br>
              <a:rPr lang="en-US" dirty="0"/>
            </a:br>
            <a:r>
              <a:rPr lang="en-US" dirty="0"/>
              <a:t>derivative = 0                        ! the place where we will store the derivative</a:t>
            </a:r>
            <a:br>
              <a:rPr lang="en-US" dirty="0"/>
            </a:br>
            <a:r>
              <a:rPr lang="en-US" dirty="0"/>
              <a:t>Loop forever</a:t>
            </a:r>
            <a:br>
              <a:rPr lang="en-US" dirty="0"/>
            </a:br>
            <a:r>
              <a:rPr lang="en-US" dirty="0"/>
              <a:t>   </a:t>
            </a:r>
            <a:r>
              <a:rPr lang="en-US" dirty="0" err="1"/>
              <a:t>LightValue</a:t>
            </a:r>
            <a:r>
              <a:rPr lang="en-US" dirty="0"/>
              <a:t> = read light sensor     ! what is the current light reading?</a:t>
            </a:r>
            <a:br>
              <a:rPr lang="en-US" dirty="0"/>
            </a:br>
            <a:r>
              <a:rPr lang="en-US" dirty="0"/>
              <a:t>   error = </a:t>
            </a:r>
            <a:r>
              <a:rPr lang="en-US" dirty="0" err="1"/>
              <a:t>LightValue</a:t>
            </a:r>
            <a:r>
              <a:rPr lang="en-US" dirty="0"/>
              <a:t> - offset        ! calculate the error by subtracting the offset</a:t>
            </a:r>
            <a:br>
              <a:rPr lang="en-US" dirty="0"/>
            </a:br>
            <a:r>
              <a:rPr lang="en-US" dirty="0"/>
              <a:t>   integral = integral + error        ! calculate the integral </a:t>
            </a:r>
            <a:br>
              <a:rPr lang="en-US" dirty="0"/>
            </a:br>
            <a:r>
              <a:rPr lang="en-US" dirty="0"/>
              <a:t> </a:t>
            </a:r>
            <a:r>
              <a:rPr lang="en-US" b="1" dirty="0"/>
              <a:t> </a:t>
            </a:r>
            <a:r>
              <a:rPr lang="en-US" dirty="0"/>
              <a:t> </a:t>
            </a:r>
            <a:r>
              <a:rPr lang="en-US" b="1" dirty="0"/>
              <a:t>derivative = error - </a:t>
            </a:r>
            <a:r>
              <a:rPr lang="en-US" b="1" dirty="0" err="1"/>
              <a:t>lastError</a:t>
            </a:r>
            <a:r>
              <a:rPr lang="en-US" dirty="0"/>
              <a:t>     </a:t>
            </a:r>
            <a:r>
              <a:rPr lang="en-US" b="1" dirty="0"/>
              <a:t>! calculate the derivative</a:t>
            </a:r>
            <a:r>
              <a:rPr lang="en-US" dirty="0"/>
              <a:t/>
            </a:r>
            <a:br>
              <a:rPr lang="en-US" dirty="0"/>
            </a:br>
            <a:r>
              <a:rPr lang="en-US" dirty="0"/>
              <a:t>   Turn = </a:t>
            </a:r>
            <a:r>
              <a:rPr lang="en-US" dirty="0" err="1"/>
              <a:t>Kp</a:t>
            </a:r>
            <a:r>
              <a:rPr lang="en-US" dirty="0"/>
              <a:t>*error + Ki*integral + </a:t>
            </a:r>
            <a:r>
              <a:rPr lang="en-US" b="1" dirty="0" err="1"/>
              <a:t>Kd</a:t>
            </a:r>
            <a:r>
              <a:rPr lang="en-US" b="1" dirty="0"/>
              <a:t>*derivative</a:t>
            </a:r>
            <a:r>
              <a:rPr lang="en-US" dirty="0"/>
              <a:t>  ! the "P term" the "I term" and the "D term"</a:t>
            </a:r>
            <a:br>
              <a:rPr lang="en-US" dirty="0"/>
            </a:br>
            <a:r>
              <a:rPr lang="en-US" dirty="0"/>
              <a:t> Turn = Turn/100                      ! REMEMBER to undo the affect of the factor of 100 in </a:t>
            </a:r>
            <a:r>
              <a:rPr lang="en-US" dirty="0" err="1"/>
              <a:t>Kp</a:t>
            </a:r>
            <a:r>
              <a:rPr lang="en-US" dirty="0"/>
              <a:t>, Ki and </a:t>
            </a:r>
            <a:r>
              <a:rPr lang="en-US" dirty="0" err="1"/>
              <a:t>Kd</a:t>
            </a:r>
            <a:r>
              <a:rPr lang="en-US" dirty="0"/>
              <a:t>!</a:t>
            </a:r>
            <a:br>
              <a:rPr lang="en-US" dirty="0"/>
            </a:br>
            <a:r>
              <a:rPr lang="en-US" dirty="0"/>
              <a:t>   </a:t>
            </a:r>
            <a:r>
              <a:rPr lang="en-US" dirty="0" err="1"/>
              <a:t>powerA</a:t>
            </a:r>
            <a:r>
              <a:rPr lang="en-US" dirty="0"/>
              <a:t> = </a:t>
            </a:r>
            <a:r>
              <a:rPr lang="en-US" dirty="0" err="1"/>
              <a:t>Tp</a:t>
            </a:r>
            <a:r>
              <a:rPr lang="en-US" dirty="0"/>
              <a:t> + Turn                 ! the power level for the A motor</a:t>
            </a:r>
            <a:br>
              <a:rPr lang="en-US" dirty="0"/>
            </a:br>
            <a:r>
              <a:rPr lang="en-US" dirty="0"/>
              <a:t>   </a:t>
            </a:r>
            <a:r>
              <a:rPr lang="en-US" dirty="0" err="1"/>
              <a:t>powerC</a:t>
            </a:r>
            <a:r>
              <a:rPr lang="en-US" dirty="0"/>
              <a:t> = </a:t>
            </a:r>
            <a:r>
              <a:rPr lang="en-US" dirty="0" err="1"/>
              <a:t>Tp</a:t>
            </a:r>
            <a:r>
              <a:rPr lang="en-US" dirty="0"/>
              <a:t> - Turn                 ! the power level for the C motor</a:t>
            </a:r>
            <a:br>
              <a:rPr lang="en-US" dirty="0"/>
            </a:br>
            <a:r>
              <a:rPr lang="en-US" dirty="0"/>
              <a:t>   </a:t>
            </a:r>
            <a:r>
              <a:rPr lang="en-US" dirty="0" err="1"/>
              <a:t>MOTOR</a:t>
            </a:r>
            <a:r>
              <a:rPr lang="en-US" dirty="0"/>
              <a:t> A direction=forward power=</a:t>
            </a:r>
            <a:r>
              <a:rPr lang="en-US" dirty="0" err="1"/>
              <a:t>PowerA</a:t>
            </a:r>
            <a:r>
              <a:rPr lang="en-US" dirty="0"/>
              <a:t>   ! actually issue the command in a MOTOR block</a:t>
            </a:r>
            <a:br>
              <a:rPr lang="en-US" dirty="0"/>
            </a:br>
            <a:r>
              <a:rPr lang="en-US" dirty="0"/>
              <a:t>   MOTOR C direction=forward power=</a:t>
            </a:r>
            <a:r>
              <a:rPr lang="en-US" dirty="0" err="1"/>
              <a:t>PowerC</a:t>
            </a:r>
            <a:r>
              <a:rPr lang="en-US" dirty="0"/>
              <a:t>   ! same for the other motor but using the other power level</a:t>
            </a:r>
            <a:br>
              <a:rPr lang="en-US" dirty="0"/>
            </a:br>
            <a:r>
              <a:rPr lang="en-US" dirty="0"/>
              <a:t>   </a:t>
            </a:r>
            <a:r>
              <a:rPr lang="en-US" b="1" dirty="0" err="1"/>
              <a:t>lastError</a:t>
            </a:r>
            <a:r>
              <a:rPr lang="en-US" b="1" dirty="0"/>
              <a:t> = error</a:t>
            </a:r>
            <a:r>
              <a:rPr lang="en-US" dirty="0"/>
              <a:t>                  </a:t>
            </a:r>
            <a:r>
              <a:rPr lang="en-US" b="1" dirty="0"/>
              <a:t>! save the current error so it can be the </a:t>
            </a:r>
            <a:r>
              <a:rPr lang="en-US" b="1" dirty="0" err="1"/>
              <a:t>lastError</a:t>
            </a:r>
            <a:r>
              <a:rPr lang="en-US" b="1" dirty="0"/>
              <a:t> next time around</a:t>
            </a:r>
            <a:r>
              <a:rPr lang="en-US" dirty="0"/>
              <a:t/>
            </a:r>
            <a:br>
              <a:rPr lang="en-US" dirty="0"/>
            </a:br>
            <a:r>
              <a:rPr lang="en-US" dirty="0"/>
              <a:t>end loop forever                      ! done with loop, go back and do it again.</a:t>
            </a:r>
          </a:p>
          <a:p>
            <a:pPr algn="l" rtl="0"/>
            <a:endParaRPr lang="en-US" dirty="0"/>
          </a:p>
        </p:txBody>
      </p:sp>
    </p:spTree>
    <p:extLst>
      <p:ext uri="{BB962C8B-B14F-4D97-AF65-F5344CB8AC3E}">
        <p14:creationId xmlns:p14="http://schemas.microsoft.com/office/powerpoint/2010/main" val="196839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כיול בקר </a:t>
            </a:r>
            <a:r>
              <a:rPr lang="en-US" dirty="0" smtClean="0"/>
              <a:t>PID</a:t>
            </a:r>
            <a:r>
              <a:rPr lang="he-IL" dirty="0" smtClean="0"/>
              <a:t> בלי מתימטיקה מסובכת (כמעט)</a:t>
            </a:r>
            <a:endParaRPr lang="en-US" dirty="0"/>
          </a:p>
        </p:txBody>
      </p:sp>
      <p:sp>
        <p:nvSpPr>
          <p:cNvPr id="3" name="מציין מיקום תוכן 2"/>
          <p:cNvSpPr>
            <a:spLocks noGrp="1"/>
          </p:cNvSpPr>
          <p:nvPr>
            <p:ph idx="1"/>
          </p:nvPr>
        </p:nvSpPr>
        <p:spPr/>
        <p:txBody>
          <a:bodyPr>
            <a:noAutofit/>
          </a:bodyPr>
          <a:lstStyle/>
          <a:p>
            <a:pPr algn="l" rtl="0"/>
            <a:r>
              <a:rPr lang="en-US" sz="2400" dirty="0"/>
              <a:t>To tune your PID controller you follow these steps:</a:t>
            </a:r>
          </a:p>
          <a:p>
            <a:pPr algn="l" rtl="0"/>
            <a:r>
              <a:rPr lang="en-US" sz="2400" dirty="0"/>
              <a:t>Set the </a:t>
            </a:r>
            <a:r>
              <a:rPr lang="en-US" sz="2400" b="1" dirty="0"/>
              <a:t>Ki</a:t>
            </a:r>
            <a:r>
              <a:rPr lang="en-US" sz="2400" dirty="0"/>
              <a:t> and </a:t>
            </a:r>
            <a:r>
              <a:rPr lang="en-US" sz="2400" b="1" dirty="0" err="1"/>
              <a:t>Kd</a:t>
            </a:r>
            <a:r>
              <a:rPr lang="en-US" sz="2400" dirty="0"/>
              <a:t> values to zero, which turns those terms off and makes the controller act like a simple P controller.</a:t>
            </a:r>
          </a:p>
          <a:p>
            <a:pPr algn="l" rtl="0"/>
            <a:r>
              <a:rPr lang="en-US" sz="2400" dirty="0"/>
              <a:t>Set the </a:t>
            </a:r>
            <a:r>
              <a:rPr lang="en-US" sz="2400" b="1" dirty="0" err="1"/>
              <a:t>Tp</a:t>
            </a:r>
            <a:r>
              <a:rPr lang="en-US" sz="2400" dirty="0"/>
              <a:t> term to a smallish one. For our motors 25 might be a good place to start.</a:t>
            </a:r>
          </a:p>
          <a:p>
            <a:pPr algn="l" rtl="0"/>
            <a:r>
              <a:rPr lang="en-US" sz="2400" dirty="0"/>
              <a:t>Set the </a:t>
            </a:r>
            <a:r>
              <a:rPr lang="en-US" sz="2400" b="1" dirty="0" err="1"/>
              <a:t>Kp</a:t>
            </a:r>
            <a:r>
              <a:rPr lang="en-US" sz="2400" dirty="0"/>
              <a:t> term to a "reasonable" value. What is "reasonable"?</a:t>
            </a:r>
          </a:p>
          <a:p>
            <a:pPr algn="l" rtl="0"/>
            <a:r>
              <a:rPr lang="en-US" sz="2400" dirty="0"/>
              <a:t>I just take the maximum value we want to send to the motor's power control (100) and divide by the maximum useable error value. For our line following robot we've assumed the maximum error is 5 so our guess at </a:t>
            </a:r>
            <a:r>
              <a:rPr lang="en-US" sz="2400" b="1" dirty="0" err="1"/>
              <a:t>Kp</a:t>
            </a:r>
            <a:r>
              <a:rPr lang="en-US" sz="2400" dirty="0"/>
              <a:t> is 100/5=20. When the error is +5 the motor's power will swing by 100 units. When the error is zero the motor's power will sit at the </a:t>
            </a:r>
            <a:r>
              <a:rPr lang="en-US" sz="2400" b="1" dirty="0" err="1"/>
              <a:t>Tp</a:t>
            </a:r>
            <a:r>
              <a:rPr lang="en-US" sz="2400" dirty="0"/>
              <a:t> level</a:t>
            </a:r>
            <a:r>
              <a:rPr lang="en-US" sz="2400" dirty="0" smtClean="0"/>
              <a:t>.</a:t>
            </a:r>
            <a:endParaRPr lang="en-US" sz="2400" dirty="0"/>
          </a:p>
        </p:txBody>
      </p:sp>
    </p:spTree>
    <p:extLst>
      <p:ext uri="{BB962C8B-B14F-4D97-AF65-F5344CB8AC3E}">
        <p14:creationId xmlns:p14="http://schemas.microsoft.com/office/powerpoint/2010/main" val="37716888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a:p>
        </p:txBody>
      </p:sp>
      <p:sp>
        <p:nvSpPr>
          <p:cNvPr id="3" name="מציין מיקום תוכן 2"/>
          <p:cNvSpPr>
            <a:spLocks noGrp="1"/>
          </p:cNvSpPr>
          <p:nvPr>
            <p:ph idx="1"/>
          </p:nvPr>
        </p:nvSpPr>
        <p:spPr/>
        <p:txBody>
          <a:bodyPr>
            <a:normAutofit fontScale="25000" lnSpcReduction="20000"/>
          </a:bodyPr>
          <a:lstStyle/>
          <a:p>
            <a:pPr algn="l" rtl="0"/>
            <a:r>
              <a:rPr lang="en-US" sz="7200" dirty="0"/>
              <a:t>Or, just set </a:t>
            </a:r>
            <a:r>
              <a:rPr lang="en-US" sz="7200" b="1" dirty="0" err="1"/>
              <a:t>Kp</a:t>
            </a:r>
            <a:r>
              <a:rPr lang="en-US" sz="7200" dirty="0"/>
              <a:t> to 1 (or 100) and see what happens.</a:t>
            </a:r>
          </a:p>
          <a:p>
            <a:pPr algn="l" rtl="0"/>
            <a:r>
              <a:rPr lang="en-US" sz="7200" dirty="0"/>
              <a:t>If you have implemented that the K's are all entered as 100 times their actual value you have to take that into account here. 1 is entered as 100, 20 as 2000, 100 as 10000.</a:t>
            </a:r>
          </a:p>
          <a:p>
            <a:pPr algn="l" rtl="0"/>
            <a:r>
              <a:rPr lang="en-US" sz="7200" dirty="0"/>
              <a:t>Run the robot and watch what it does. If it can't follow the line and wanders off then increase</a:t>
            </a:r>
            <a:r>
              <a:rPr lang="en-US" sz="7200" b="1" dirty="0"/>
              <a:t> </a:t>
            </a:r>
            <a:r>
              <a:rPr lang="en-US" sz="7200" b="1" dirty="0" err="1"/>
              <a:t>Kp</a:t>
            </a:r>
            <a:r>
              <a:rPr lang="en-US" sz="7200" dirty="0"/>
              <a:t>. If it oscillates wildly then decrease </a:t>
            </a:r>
            <a:r>
              <a:rPr lang="en-US" sz="7200" b="1" dirty="0" err="1"/>
              <a:t>Kp</a:t>
            </a:r>
            <a:r>
              <a:rPr lang="en-US" sz="7200" dirty="0"/>
              <a:t>. Keep changing </a:t>
            </a:r>
            <a:r>
              <a:rPr lang="en-US" sz="7200" dirty="0" err="1"/>
              <a:t>the</a:t>
            </a:r>
            <a:r>
              <a:rPr lang="en-US" sz="7200" b="1" dirty="0" err="1"/>
              <a:t>Kp</a:t>
            </a:r>
            <a:r>
              <a:rPr lang="en-US" sz="7200" dirty="0"/>
              <a:t> value until you find one that follows the line and gives noticeable oscillation but not really wild ones. We will call this </a:t>
            </a:r>
            <a:r>
              <a:rPr lang="en-US" sz="7200" b="1" dirty="0" err="1"/>
              <a:t>Kp</a:t>
            </a:r>
            <a:r>
              <a:rPr lang="en-US" sz="7200" dirty="0"/>
              <a:t> value "</a:t>
            </a:r>
            <a:r>
              <a:rPr lang="en-US" sz="7200" dirty="0" err="1"/>
              <a:t>Kc</a:t>
            </a:r>
            <a:r>
              <a:rPr lang="en-US" sz="7200" dirty="0"/>
              <a:t>" ("critical gain" in the PID literature).</a:t>
            </a:r>
          </a:p>
          <a:p>
            <a:pPr algn="l" rtl="0"/>
            <a:r>
              <a:rPr lang="en-US" sz="7200" dirty="0"/>
              <a:t>Using the </a:t>
            </a:r>
            <a:r>
              <a:rPr lang="en-US" sz="7200" dirty="0" err="1"/>
              <a:t>Kc</a:t>
            </a:r>
            <a:r>
              <a:rPr lang="en-US" sz="7200" dirty="0"/>
              <a:t> value as </a:t>
            </a:r>
            <a:r>
              <a:rPr lang="en-US" sz="7200" b="1" dirty="0" err="1"/>
              <a:t>Kp</a:t>
            </a:r>
            <a:r>
              <a:rPr lang="en-US" sz="7200" dirty="0"/>
              <a:t>, run the robot along the line and try to determine how fast it is oscillating. This can be tricky but fortunately the measurement doesn't have to be all that accurate. The oscillation period (</a:t>
            </a:r>
            <a:r>
              <a:rPr lang="en-US" sz="7200" b="1" dirty="0"/>
              <a:t>Pc</a:t>
            </a:r>
            <a:r>
              <a:rPr lang="en-US" sz="7200" dirty="0"/>
              <a:t>) is how long it takes the robot to swing from one side of the line to the other then back to the side where it started. For typical Lego robots </a:t>
            </a:r>
            <a:r>
              <a:rPr lang="en-US" sz="7200" b="1" dirty="0"/>
              <a:t>Pc</a:t>
            </a:r>
            <a:r>
              <a:rPr lang="en-US" sz="7200" dirty="0"/>
              <a:t> will probably be in the range of about 0.5 seconds to a second or two.</a:t>
            </a:r>
          </a:p>
          <a:p>
            <a:pPr algn="l" rtl="0"/>
            <a:r>
              <a:rPr lang="en-US" sz="7200" dirty="0"/>
              <a:t>You also need to know how fast the robot cycles through it's control loop. I just set the loop to a fixed number of steps (like 10,000) and time how long the robot takes to finish (or have the robot do the timing and display the result.) The time per loop (</a:t>
            </a:r>
            <a:r>
              <a:rPr lang="en-US" sz="7200" b="1" dirty="0" err="1"/>
              <a:t>dT</a:t>
            </a:r>
            <a:r>
              <a:rPr lang="en-US" sz="7200" dirty="0"/>
              <a:t>) is the measured time divided by the number of loops. For a full PID controller, written in NXT-G, without any added buzzes or whistles, the</a:t>
            </a:r>
            <a:r>
              <a:rPr lang="en-US" sz="7200" b="1" dirty="0"/>
              <a:t> </a:t>
            </a:r>
            <a:r>
              <a:rPr lang="en-US" sz="7200" b="1" dirty="0" err="1"/>
              <a:t>dT</a:t>
            </a:r>
            <a:r>
              <a:rPr lang="en-US" sz="7200" dirty="0"/>
              <a:t> will be in the range of 0.015 to 0.020 seconds per loop.</a:t>
            </a:r>
          </a:p>
          <a:p>
            <a:pPr algn="l" rtl="0"/>
            <a:endParaRPr lang="en-US" sz="7200" dirty="0"/>
          </a:p>
          <a:p>
            <a:pPr algn="l" rtl="0"/>
            <a:endParaRPr lang="en-US" dirty="0"/>
          </a:p>
        </p:txBody>
      </p:sp>
    </p:spTree>
    <p:extLst>
      <p:ext uri="{BB962C8B-B14F-4D97-AF65-F5344CB8AC3E}">
        <p14:creationId xmlns:p14="http://schemas.microsoft.com/office/powerpoint/2010/main" val="1992904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בחירת הקונספט</a:t>
            </a:r>
            <a:endParaRPr lang="en-US" dirty="0"/>
          </a:p>
        </p:txBody>
      </p:sp>
      <p:sp>
        <p:nvSpPr>
          <p:cNvPr id="3" name="מציין מיקום תוכן 2"/>
          <p:cNvSpPr>
            <a:spLocks noGrp="1"/>
          </p:cNvSpPr>
          <p:nvPr>
            <p:ph idx="1"/>
          </p:nvPr>
        </p:nvSpPr>
        <p:spPr/>
        <p:txBody>
          <a:bodyPr/>
          <a:lstStyle/>
          <a:p>
            <a:r>
              <a:rPr lang="he-IL" dirty="0" smtClean="0"/>
              <a:t>ישנם מספר אפשרויות</a:t>
            </a:r>
          </a:p>
          <a:p>
            <a:pPr lvl="1"/>
            <a:r>
              <a:rPr lang="he-IL" dirty="0" smtClean="0"/>
              <a:t> חיישן בודד .</a:t>
            </a:r>
          </a:p>
          <a:p>
            <a:pPr lvl="1"/>
            <a:r>
              <a:rPr lang="he-IL" dirty="0"/>
              <a:t> </a:t>
            </a:r>
            <a:r>
              <a:rPr lang="he-IL" dirty="0" smtClean="0"/>
              <a:t>2 חיישנים או יותר</a:t>
            </a:r>
          </a:p>
          <a:p>
            <a:r>
              <a:rPr lang="he-IL" dirty="0" smtClean="0"/>
              <a:t> אנו נבחר באפשרות של חיישן 1</a:t>
            </a:r>
          </a:p>
          <a:p>
            <a:r>
              <a:rPr lang="he-IL" dirty="0" smtClean="0"/>
              <a:t>בשרטוט הבא מתוארת סקיצה של הרובוט:</a:t>
            </a:r>
            <a:endParaRPr lang="en-US" dirty="0"/>
          </a:p>
        </p:txBody>
      </p:sp>
    </p:spTree>
    <p:extLst>
      <p:ext uri="{BB962C8B-B14F-4D97-AF65-F5344CB8AC3E}">
        <p14:creationId xmlns:p14="http://schemas.microsoft.com/office/powerpoint/2010/main" val="40186221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המשך</a:t>
            </a:r>
            <a:endParaRPr lang="en-US"/>
          </a:p>
        </p:txBody>
      </p:sp>
      <p:sp>
        <p:nvSpPr>
          <p:cNvPr id="3" name="מציין מיקום תוכן 2"/>
          <p:cNvSpPr>
            <a:spLocks noGrp="1"/>
          </p:cNvSpPr>
          <p:nvPr>
            <p:ph idx="1"/>
          </p:nvPr>
        </p:nvSpPr>
        <p:spPr/>
        <p:txBody>
          <a:bodyPr>
            <a:normAutofit fontScale="25000" lnSpcReduction="20000"/>
          </a:bodyPr>
          <a:lstStyle/>
          <a:p>
            <a:pPr algn="l" rtl="0"/>
            <a:r>
              <a:rPr lang="en-US" sz="8000" dirty="0"/>
              <a:t>Use the table below to calculate a set of </a:t>
            </a:r>
            <a:r>
              <a:rPr lang="en-US" sz="8000" b="1" dirty="0" err="1"/>
              <a:t>Kp</a:t>
            </a:r>
            <a:r>
              <a:rPr lang="en-US" sz="8000" dirty="0"/>
              <a:t>, </a:t>
            </a:r>
            <a:r>
              <a:rPr lang="en-US" sz="8000" b="1" dirty="0"/>
              <a:t>Ki</a:t>
            </a:r>
            <a:r>
              <a:rPr lang="en-US" sz="8000" dirty="0"/>
              <a:t>, and </a:t>
            </a:r>
            <a:r>
              <a:rPr lang="en-US" sz="8000" b="1" dirty="0" err="1"/>
              <a:t>Kc</a:t>
            </a:r>
            <a:r>
              <a:rPr lang="en-US" sz="8000" dirty="0"/>
              <a:t> values. If you just want a P controller then use the line in the table marked P to calculate the "</a:t>
            </a:r>
            <a:r>
              <a:rPr lang="en-US" sz="8000" dirty="0" err="1"/>
              <a:t>correct"</a:t>
            </a:r>
            <a:r>
              <a:rPr lang="en-US" sz="8000" b="1" dirty="0" err="1"/>
              <a:t>Kp</a:t>
            </a:r>
            <a:r>
              <a:rPr lang="en-US" sz="8000" dirty="0"/>
              <a:t> (</a:t>
            </a:r>
            <a:r>
              <a:rPr lang="en-US" sz="8000" b="1" dirty="0"/>
              <a:t>Ki'</a:t>
            </a:r>
            <a:r>
              <a:rPr lang="en-US" sz="8000" dirty="0"/>
              <a:t> and </a:t>
            </a:r>
            <a:r>
              <a:rPr lang="en-US" sz="8000" b="1" dirty="0" err="1"/>
              <a:t>Kd</a:t>
            </a:r>
            <a:r>
              <a:rPr lang="en-US" sz="8000" b="1" dirty="0"/>
              <a:t>'</a:t>
            </a:r>
            <a:r>
              <a:rPr lang="en-US" sz="8000" dirty="0"/>
              <a:t> are both zero). If you want a PI controller then use the next line. The full PID controller is the bottom line.</a:t>
            </a:r>
          </a:p>
          <a:p>
            <a:pPr algn="l" rtl="0"/>
            <a:r>
              <a:rPr lang="en-US" sz="8000" dirty="0"/>
              <a:t>If you have implemented that the K's are all entered as 100 times their actual value you </a:t>
            </a:r>
            <a:r>
              <a:rPr lang="en-US" sz="8000" u="sng" dirty="0"/>
              <a:t>don't have to take that into account in these calculations</a:t>
            </a:r>
            <a:r>
              <a:rPr lang="en-US" sz="8000" dirty="0"/>
              <a:t>. That factor of 100 is already take into account in the </a:t>
            </a:r>
            <a:r>
              <a:rPr lang="en-US" sz="8000" b="1" dirty="0" err="1"/>
              <a:t>Kp</a:t>
            </a:r>
            <a:r>
              <a:rPr lang="en-US" sz="8000" dirty="0"/>
              <a:t> = </a:t>
            </a:r>
            <a:r>
              <a:rPr lang="en-US" sz="8000" dirty="0" err="1"/>
              <a:t>Kc</a:t>
            </a:r>
            <a:r>
              <a:rPr lang="en-US" sz="8000" dirty="0"/>
              <a:t> value you determined.</a:t>
            </a:r>
          </a:p>
          <a:p>
            <a:pPr algn="l" rtl="0"/>
            <a:r>
              <a:rPr lang="en-US" sz="8000" dirty="0"/>
              <a:t>Run the robot and see how it behaves.</a:t>
            </a:r>
          </a:p>
          <a:p>
            <a:pPr algn="l" rtl="0"/>
            <a:r>
              <a:rPr lang="en-US" sz="8000" dirty="0"/>
              <a:t>Tweak the </a:t>
            </a:r>
            <a:r>
              <a:rPr lang="en-US" sz="8000" b="1" dirty="0" err="1"/>
              <a:t>Kp</a:t>
            </a:r>
            <a:r>
              <a:rPr lang="en-US" sz="8000" dirty="0"/>
              <a:t>, </a:t>
            </a:r>
            <a:r>
              <a:rPr lang="en-US" sz="8000" b="1" dirty="0"/>
              <a:t>Ki</a:t>
            </a:r>
            <a:r>
              <a:rPr lang="en-US" sz="8000" dirty="0"/>
              <a:t> and </a:t>
            </a:r>
            <a:r>
              <a:rPr lang="en-US" sz="8000" b="1" dirty="0" err="1"/>
              <a:t>Kd</a:t>
            </a:r>
            <a:r>
              <a:rPr lang="en-US" sz="8000" dirty="0"/>
              <a:t> values to get the best performance you can. You can start with fairly big tweaks, say 30% then try smaller tweaks to get the optimal (or at least acceptable) performance.</a:t>
            </a:r>
          </a:p>
          <a:p>
            <a:pPr algn="l" rtl="0"/>
            <a:r>
              <a:rPr lang="en-US" sz="8000" dirty="0"/>
              <a:t>Once you have a good set of K's try to boost the </a:t>
            </a:r>
            <a:r>
              <a:rPr lang="en-US" sz="8000" b="1" dirty="0" err="1"/>
              <a:t>Tp</a:t>
            </a:r>
            <a:r>
              <a:rPr lang="en-US" sz="8000" dirty="0"/>
              <a:t> value, which controls the robot's straight speed.</a:t>
            </a:r>
          </a:p>
          <a:p>
            <a:pPr algn="l" rtl="0"/>
            <a:r>
              <a:rPr lang="en-US" sz="8000" dirty="0"/>
              <a:t>Re-tweak the K's or perhaps even go back to step 1 and repeat the entire process for the new </a:t>
            </a:r>
            <a:r>
              <a:rPr lang="en-US" sz="8000" dirty="0" err="1"/>
              <a:t>Tp</a:t>
            </a:r>
            <a:r>
              <a:rPr lang="en-US" sz="8000" dirty="0"/>
              <a:t> value.</a:t>
            </a:r>
          </a:p>
          <a:p>
            <a:pPr algn="l" rtl="0"/>
            <a:r>
              <a:rPr lang="en-US" sz="8000" dirty="0"/>
              <a:t>Keep repeating until the robot's behavior is acceptable.</a:t>
            </a:r>
          </a:p>
          <a:p>
            <a:pPr algn="l" rtl="0"/>
            <a:endParaRPr lang="en-US" dirty="0"/>
          </a:p>
          <a:p>
            <a:pPr algn="l" rtl="0"/>
            <a:endParaRPr lang="en-US" dirty="0"/>
          </a:p>
          <a:p>
            <a:pPr algn="l" rtl="0"/>
            <a:endParaRPr lang="en-US" dirty="0"/>
          </a:p>
        </p:txBody>
      </p:sp>
    </p:spTree>
    <p:extLst>
      <p:ext uri="{BB962C8B-B14F-4D97-AF65-F5344CB8AC3E}">
        <p14:creationId xmlns:p14="http://schemas.microsoft.com/office/powerpoint/2010/main" val="1873799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שיקולים לבחירת מיקום  חיישן</a:t>
            </a:r>
            <a:endParaRPr lang="en-US" dirty="0"/>
          </a:p>
        </p:txBody>
      </p:sp>
      <p:sp>
        <p:nvSpPr>
          <p:cNvPr id="3" name="מציין מיקום תוכן 2"/>
          <p:cNvSpPr>
            <a:spLocks noGrp="1"/>
          </p:cNvSpPr>
          <p:nvPr>
            <p:ph idx="1"/>
          </p:nvPr>
        </p:nvSpPr>
        <p:spPr/>
        <p:txBody>
          <a:bodyPr>
            <a:normAutofit fontScale="92500"/>
          </a:bodyPr>
          <a:lstStyle/>
          <a:p>
            <a:r>
              <a:rPr lang="he-IL" dirty="0" smtClean="0"/>
              <a:t>הרעיון שאנו בוחרים הוא ללכת על קצה הקו כך שעיגול האור שהחיישן רואה יהיה חצי לבן וחצי שחור.</a:t>
            </a:r>
          </a:p>
          <a:p>
            <a:r>
              <a:rPr lang="he-IL" dirty="0" smtClean="0"/>
              <a:t>אנו לא בוחרים למקם את החיישן על השחור היות ואם הרובוט יסטה מחוץ לקו לא נדע אם זה מימין או משמאל (שיטה זאת דורשת 2 חיישנים).</a:t>
            </a:r>
          </a:p>
          <a:p>
            <a:r>
              <a:rPr lang="he-IL" dirty="0" smtClean="0"/>
              <a:t>אנו נבחר לשם דוגמה את הקצה השמאלי כך שנדע להתייחס מתי הרובוט סוטה שמאלה או ימינה.</a:t>
            </a:r>
          </a:p>
          <a:p>
            <a:r>
              <a:rPr lang="he-IL" dirty="0" smtClean="0"/>
              <a:t>גובה החיישן מהקו יקבע אופטימלי (הגובה קובע את גודל עיגול ) לדבר על משמעות.</a:t>
            </a:r>
            <a:endParaRPr lang="en-US" dirty="0"/>
          </a:p>
        </p:txBody>
      </p:sp>
    </p:spTree>
    <p:extLst>
      <p:ext uri="{BB962C8B-B14F-4D97-AF65-F5344CB8AC3E}">
        <p14:creationId xmlns:p14="http://schemas.microsoft.com/office/powerpoint/2010/main" val="3651044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001170" y="-25315"/>
            <a:ext cx="114165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Arial" pitchFamily="34" charset="0"/>
                <a:cs typeface="Arial" pitchFamily="34" charset="0"/>
              </a:rPr>
              <a:t/>
            </a:r>
            <a:br>
              <a:rPr kumimoji="0" lang="en-US" sz="900" b="0" i="0" u="none" strike="noStrike" cap="none" normalizeH="0" baseline="0" dirty="0" smtClean="0">
                <a:ln>
                  <a:noFill/>
                </a:ln>
                <a:solidFill>
                  <a:srgbClr val="000000"/>
                </a:solidFill>
                <a:effectLst/>
                <a:latin typeface="Arial" pitchFamily="34" charset="0"/>
                <a:cs typeface="Arial" pitchFamily="34" charset="0"/>
              </a:rPr>
            </a:br>
            <a:r>
              <a:rPr kumimoji="0" lang="en-US" sz="900" b="0" i="0" u="none" strike="noStrike" cap="none" normalizeH="0" baseline="0" dirty="0" smtClean="0">
                <a:ln>
                  <a:noFill/>
                </a:ln>
                <a:solidFill>
                  <a:srgbClr val="000000"/>
                </a:solidFill>
                <a:effectLst/>
                <a:latin typeface="Arial"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e-IL" sz="900" b="0" i="0" u="none" strike="noStrike" cap="none" normalizeH="0" baseline="0" dirty="0" smtClean="0">
                <a:ln>
                  <a:noFill/>
                </a:ln>
                <a:solidFill>
                  <a:srgbClr val="000000"/>
                </a:solidFill>
                <a:effectLst/>
                <a:latin typeface="Arial" pitchFamily="34" charset="0"/>
                <a:cs typeface="Arial" pitchFamily="34" charset="0"/>
              </a:rPr>
              <a:t> רובוט שיהיה מתאים</a:t>
            </a:r>
            <a:r>
              <a:rPr kumimoji="0" lang="en-US" sz="900" b="0" i="0" u="none" strike="noStrike" cap="none" normalizeH="0" baseline="0" dirty="0" smtClean="0">
                <a:ln>
                  <a:noFill/>
                </a:ln>
                <a:solidFill>
                  <a:srgbClr val="000000"/>
                </a:solidFill>
                <a:effectLst/>
                <a:latin typeface="Arial" pitchFamily="34" charset="0"/>
                <a:cs typeface="Arial" pitchFamily="34" charset="0"/>
              </a:rPr>
              <a:t> </a:t>
            </a:r>
            <a:endParaRPr kumimoji="0" lang="en-US" sz="14500" b="0" i="0" u="none" strike="noStrike" cap="none" normalizeH="0" baseline="0" dirty="0" smtClean="0">
              <a:ln>
                <a:noFill/>
              </a:ln>
              <a:solidFill>
                <a:srgbClr val="000000"/>
              </a:solidFill>
              <a:effectLst/>
              <a:latin typeface="Arial" pitchFamily="34" charset="0"/>
              <a:cs typeface="Arial" pitchFamily="34" charset="0"/>
            </a:endParaRPr>
          </a:p>
        </p:txBody>
      </p:sp>
      <p:pic>
        <p:nvPicPr>
          <p:cNvPr id="1026" name="Picture 2" descr="Basic_b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956" y="228601"/>
            <a:ext cx="4492340" cy="66294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123642" y="4602033"/>
            <a:ext cx="1264782" cy="646331"/>
          </a:xfrm>
          <a:prstGeom prst="rect">
            <a:avLst/>
          </a:prstGeom>
          <a:noFill/>
        </p:spPr>
        <p:txBody>
          <a:bodyPr wrap="square" rtlCol="0">
            <a:spAutoFit/>
          </a:bodyPr>
          <a:lstStyle/>
          <a:p>
            <a:r>
              <a:rPr lang="he-IL" sz="3600" dirty="0" smtClean="0"/>
              <a:t>מנוע</a:t>
            </a:r>
            <a:endParaRPr lang="en-US" sz="3600" dirty="0"/>
          </a:p>
        </p:txBody>
      </p:sp>
      <p:sp>
        <p:nvSpPr>
          <p:cNvPr id="5" name="TextBox 4"/>
          <p:cNvSpPr txBox="1"/>
          <p:nvPr/>
        </p:nvSpPr>
        <p:spPr>
          <a:xfrm>
            <a:off x="1701080" y="4540478"/>
            <a:ext cx="1071127" cy="707886"/>
          </a:xfrm>
          <a:prstGeom prst="rect">
            <a:avLst/>
          </a:prstGeom>
          <a:noFill/>
        </p:spPr>
        <p:txBody>
          <a:bodyPr wrap="none" rtlCol="0">
            <a:spAutoFit/>
          </a:bodyPr>
          <a:lstStyle/>
          <a:p>
            <a:r>
              <a:rPr lang="he-IL" sz="4000" dirty="0" smtClean="0"/>
              <a:t>מנוע</a:t>
            </a:r>
            <a:endParaRPr lang="en-US" sz="4000" dirty="0"/>
          </a:p>
        </p:txBody>
      </p:sp>
      <p:sp>
        <p:nvSpPr>
          <p:cNvPr id="6" name="TextBox 5"/>
          <p:cNvSpPr txBox="1"/>
          <p:nvPr/>
        </p:nvSpPr>
        <p:spPr>
          <a:xfrm>
            <a:off x="4522293" y="2620314"/>
            <a:ext cx="1040670" cy="707886"/>
          </a:xfrm>
          <a:prstGeom prst="rect">
            <a:avLst/>
          </a:prstGeom>
          <a:noFill/>
        </p:spPr>
        <p:txBody>
          <a:bodyPr wrap="none" rtlCol="0">
            <a:spAutoFit/>
          </a:bodyPr>
          <a:lstStyle/>
          <a:p>
            <a:r>
              <a:rPr lang="he-IL" sz="4000" b="1" dirty="0" smtClean="0"/>
              <a:t>בקר</a:t>
            </a:r>
            <a:endParaRPr lang="en-US" sz="4000" b="1" dirty="0"/>
          </a:p>
        </p:txBody>
      </p:sp>
      <p:sp>
        <p:nvSpPr>
          <p:cNvPr id="7" name="TextBox 6"/>
          <p:cNvSpPr txBox="1"/>
          <p:nvPr/>
        </p:nvSpPr>
        <p:spPr>
          <a:xfrm>
            <a:off x="548461" y="1667798"/>
            <a:ext cx="3943708" cy="369332"/>
          </a:xfrm>
          <a:prstGeom prst="rect">
            <a:avLst/>
          </a:prstGeom>
          <a:noFill/>
        </p:spPr>
        <p:txBody>
          <a:bodyPr wrap="none" rtlCol="0">
            <a:spAutoFit/>
          </a:bodyPr>
          <a:lstStyle/>
          <a:p>
            <a:r>
              <a:rPr lang="he-IL" dirty="0" smtClean="0"/>
              <a:t>עיגול אדום מסמן את האזור שהחיישן רואה</a:t>
            </a:r>
            <a:endParaRPr lang="en-US" dirty="0"/>
          </a:p>
        </p:txBody>
      </p:sp>
    </p:spTree>
    <p:extLst>
      <p:ext uri="{BB962C8B-B14F-4D97-AF65-F5344CB8AC3E}">
        <p14:creationId xmlns:p14="http://schemas.microsoft.com/office/powerpoint/2010/main" val="417793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אופציה ראשונית</a:t>
            </a:r>
            <a:endParaRPr lang="en-US" dirty="0"/>
          </a:p>
        </p:txBody>
      </p:sp>
      <p:sp>
        <p:nvSpPr>
          <p:cNvPr id="3" name="מציין מיקום תוכן 2"/>
          <p:cNvSpPr>
            <a:spLocks noGrp="1"/>
          </p:cNvSpPr>
          <p:nvPr>
            <p:ph idx="1"/>
          </p:nvPr>
        </p:nvSpPr>
        <p:spPr/>
        <p:txBody>
          <a:bodyPr/>
          <a:lstStyle/>
          <a:p>
            <a:r>
              <a:rPr lang="he-IL" dirty="0" smtClean="0"/>
              <a:t>ראשית אנו חייבים לדעת מה ערכי החיישן כאשר הוא "רואה" לבן בלבד או שחור בלבד. עבור חיישן טיפוסי לא מכויל הערכים הידועים הם 50 עבור לבן ו 40 עבור שחור (יש לכייל לתחום 0-100 )</a:t>
            </a:r>
          </a:p>
          <a:p>
            <a:r>
              <a:rPr lang="he-IL" dirty="0" smtClean="0"/>
              <a:t>נשרטט את הערכים של החיישן על גרף ואז נחלק אותו לשני אזורים: </a:t>
            </a:r>
          </a:p>
          <a:p>
            <a:pPr lvl="1"/>
            <a:r>
              <a:rPr lang="he-IL" dirty="0" smtClean="0"/>
              <a:t>קטע א שהלבן דומיננטי (45-50 )</a:t>
            </a:r>
          </a:p>
          <a:p>
            <a:pPr lvl="1"/>
            <a:r>
              <a:rPr lang="he-IL" dirty="0" smtClean="0"/>
              <a:t>קטע ב שהשחור דומיננטי (40-45 )  </a:t>
            </a:r>
            <a:endParaRPr lang="en-US" dirty="0"/>
          </a:p>
        </p:txBody>
      </p:sp>
    </p:spTree>
    <p:extLst>
      <p:ext uri="{BB962C8B-B14F-4D97-AF65-F5344CB8AC3E}">
        <p14:creationId xmlns:p14="http://schemas.microsoft.com/office/powerpoint/2010/main" val="3165339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ight_number_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764704"/>
            <a:ext cx="8208912" cy="511256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788024" y="178242"/>
            <a:ext cx="1515158" cy="646331"/>
          </a:xfrm>
          <a:prstGeom prst="rect">
            <a:avLst/>
          </a:prstGeom>
          <a:noFill/>
        </p:spPr>
        <p:txBody>
          <a:bodyPr wrap="none" rtlCol="0">
            <a:spAutoFit/>
          </a:bodyPr>
          <a:lstStyle/>
          <a:p>
            <a:r>
              <a:rPr lang="he-IL" sz="3600" b="1" dirty="0" smtClean="0"/>
              <a:t>קטע  א</a:t>
            </a:r>
            <a:endParaRPr lang="en-US" sz="3600" b="1" dirty="0"/>
          </a:p>
        </p:txBody>
      </p:sp>
      <p:sp>
        <p:nvSpPr>
          <p:cNvPr id="3" name="TextBox 2"/>
          <p:cNvSpPr txBox="1"/>
          <p:nvPr/>
        </p:nvSpPr>
        <p:spPr>
          <a:xfrm>
            <a:off x="2123728" y="163615"/>
            <a:ext cx="1511952" cy="646331"/>
          </a:xfrm>
          <a:prstGeom prst="rect">
            <a:avLst/>
          </a:prstGeom>
          <a:noFill/>
        </p:spPr>
        <p:txBody>
          <a:bodyPr wrap="none" rtlCol="0">
            <a:spAutoFit/>
          </a:bodyPr>
          <a:lstStyle/>
          <a:p>
            <a:r>
              <a:rPr lang="he-IL" sz="3600" b="1" dirty="0" smtClean="0"/>
              <a:t>קטע  ב</a:t>
            </a:r>
            <a:endParaRPr lang="en-US" sz="3600" b="1" dirty="0"/>
          </a:p>
        </p:txBody>
      </p:sp>
    </p:spTree>
    <p:extLst>
      <p:ext uri="{BB962C8B-B14F-4D97-AF65-F5344CB8AC3E}">
        <p14:creationId xmlns:p14="http://schemas.microsoft.com/office/powerpoint/2010/main" val="4124013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אופן הפניה</a:t>
            </a:r>
            <a:endParaRPr lang="en-US" dirty="0"/>
          </a:p>
        </p:txBody>
      </p:sp>
      <p:sp>
        <p:nvSpPr>
          <p:cNvPr id="3" name="מציין מיקום תוכן 2"/>
          <p:cNvSpPr>
            <a:spLocks noGrp="1"/>
          </p:cNvSpPr>
          <p:nvPr>
            <p:ph idx="1"/>
          </p:nvPr>
        </p:nvSpPr>
        <p:spPr/>
        <p:txBody>
          <a:bodyPr>
            <a:normAutofit lnSpcReduction="10000"/>
          </a:bodyPr>
          <a:lstStyle/>
          <a:p>
            <a:r>
              <a:rPr lang="he-IL" dirty="0" smtClean="0"/>
              <a:t>ברור ש</a:t>
            </a:r>
            <a:r>
              <a:rPr lang="he-IL" dirty="0"/>
              <a:t>כ</a:t>
            </a:r>
            <a:r>
              <a:rPr lang="he-IL" dirty="0" smtClean="0"/>
              <a:t>אשר החיישן "רואה" את התחום 40 עד 45 אזי יש לפנות שמאלה והפוך כאשר החיישן "רואה" 45 עד 50 יש לפנות ימינה.</a:t>
            </a:r>
          </a:p>
          <a:p>
            <a:r>
              <a:rPr lang="he-IL" dirty="0" smtClean="0"/>
              <a:t>ניתן לבצע פניות במספר צורות:</a:t>
            </a:r>
          </a:p>
          <a:p>
            <a:pPr lvl="1"/>
            <a:r>
              <a:rPr lang="he-IL" dirty="0" smtClean="0"/>
              <a:t>ע"י סיבוב אופן אחד או</a:t>
            </a:r>
          </a:p>
          <a:p>
            <a:pPr lvl="1"/>
            <a:r>
              <a:rPr lang="he-IL" dirty="0" smtClean="0"/>
              <a:t>ע"י סיבוב מנוגד של שני האופנים או</a:t>
            </a:r>
          </a:p>
          <a:p>
            <a:pPr lvl="1"/>
            <a:r>
              <a:rPr lang="he-IL" dirty="0" smtClean="0"/>
              <a:t>ע"י שינוי ערכי עוצמת </a:t>
            </a:r>
            <a:r>
              <a:rPr lang="he-IL" dirty="0" err="1" smtClean="0"/>
              <a:t>הכח</a:t>
            </a:r>
            <a:r>
              <a:rPr lang="he-IL" dirty="0" smtClean="0"/>
              <a:t> למנועים, אנו נחר בצורה זאת.</a:t>
            </a:r>
          </a:p>
          <a:p>
            <a:pPr lvl="2"/>
            <a:r>
              <a:rPr lang="he-IL" dirty="0" smtClean="0"/>
              <a:t>לדוגמה: אופן אחד יקבל 50 והשני 30 בהתאם לכיוון הסיבוב וההפך בכיוון השני.</a:t>
            </a:r>
          </a:p>
        </p:txBody>
      </p:sp>
    </p:spTree>
    <p:extLst>
      <p:ext uri="{BB962C8B-B14F-4D97-AF65-F5344CB8AC3E}">
        <p14:creationId xmlns:p14="http://schemas.microsoft.com/office/powerpoint/2010/main" val="949258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של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TotalTime>
  <Words>1519</Words>
  <Application>Microsoft Office PowerPoint</Application>
  <PresentationFormat>‫הצגה על המסך (4:3)</PresentationFormat>
  <Paragraphs>221</Paragraphs>
  <Slides>40</Slides>
  <Notes>3</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40</vt:i4>
      </vt:variant>
    </vt:vector>
  </HeadingPairs>
  <TitlesOfParts>
    <vt:vector size="44" baseType="lpstr">
      <vt:lpstr>Arial</vt:lpstr>
      <vt:lpstr>Calibri</vt:lpstr>
      <vt:lpstr>Times New Roman</vt:lpstr>
      <vt:lpstr>ערכת נושא של Office</vt:lpstr>
      <vt:lpstr>PID בקר עבור רובוט מטיפוס לגו Mindstroms</vt:lpstr>
      <vt:lpstr>בקר PID</vt:lpstr>
      <vt:lpstr>הגדרת המשימה</vt:lpstr>
      <vt:lpstr>בחירת הקונספט</vt:lpstr>
      <vt:lpstr>שיקולים לבחירת מיקום  חיישן</vt:lpstr>
      <vt:lpstr>מצגת של PowerPoint</vt:lpstr>
      <vt:lpstr>אופציה ראשונית</vt:lpstr>
      <vt:lpstr>מצגת של PowerPoint</vt:lpstr>
      <vt:lpstr>אופן הפניה</vt:lpstr>
      <vt:lpstr>משמעות אופציה זו</vt:lpstr>
      <vt:lpstr>שיכלול אופציה ראשונה</vt:lpstr>
      <vt:lpstr>המשך</vt:lpstr>
      <vt:lpstr>P Proportional  (ליניארי)</vt:lpstr>
      <vt:lpstr> </vt:lpstr>
      <vt:lpstr>  </vt:lpstr>
      <vt:lpstr>חישוב תחום ערכי השגיאה</vt:lpstr>
      <vt:lpstr>חישוב השיפוע m</vt:lpstr>
      <vt:lpstr>המשך</vt:lpstr>
      <vt:lpstr>מספר הערות</vt:lpstr>
      <vt:lpstr> המשך</vt:lpstr>
      <vt:lpstr>חישוב Kp</vt:lpstr>
      <vt:lpstr>דיון בגובה החיישן מהקו</vt:lpstr>
      <vt:lpstr>מתימתיקה לעולם המציאותי </vt:lpstr>
      <vt:lpstr>המשך</vt:lpstr>
      <vt:lpstr>Pseudo Code for a P Controller</vt:lpstr>
      <vt:lpstr>לדון בערכי Kp  ו Tp</vt:lpstr>
      <vt:lpstr>עבור Kp מספר אמיתי</vt:lpstr>
      <vt:lpstr> עבור Tp  שלילי</vt:lpstr>
      <vt:lpstr>הוספת "I" אינטגרציה לבקר (PI ) מתיחס לעבר (היסטוריה)</vt:lpstr>
      <vt:lpstr>המשך</vt:lpstr>
      <vt:lpstr>המשך</vt:lpstr>
      <vt:lpstr>Pseudo code for the PI controller</vt:lpstr>
      <vt:lpstr>הוספת ה "D" נגזרת של PID  מתייחס לחיזוי העתיד</vt:lpstr>
      <vt:lpstr>הסבר משמעות ה "D"</vt:lpstr>
      <vt:lpstr>המשך</vt:lpstr>
      <vt:lpstr>המשך</vt:lpstr>
      <vt:lpstr>Pseudo code for the PID controller</vt:lpstr>
      <vt:lpstr>כיול בקר PID בלי מתימטיקה מסובכת (כמעט)</vt:lpstr>
      <vt:lpstr>מצגת של PowerPoint</vt:lpstr>
      <vt:lpstr>המשך</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PID A PID Controller For Lego Mindstorms Robots</dc:title>
  <dc:creator>User</dc:creator>
  <cp:lastModifiedBy>rami hadad</cp:lastModifiedBy>
  <cp:revision>89</cp:revision>
  <dcterms:created xsi:type="dcterms:W3CDTF">2012-12-21T16:52:20Z</dcterms:created>
  <dcterms:modified xsi:type="dcterms:W3CDTF">2014-11-26T12:29:31Z</dcterms:modified>
</cp:coreProperties>
</file>