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notesMasterIdLst>
    <p:notesMasterId r:id="rId11"/>
  </p:notesMasterIdLst>
  <p:sldIdLst>
    <p:sldId id="256" r:id="rId2"/>
    <p:sldId id="274" r:id="rId3"/>
    <p:sldId id="288" r:id="rId4"/>
    <p:sldId id="304" r:id="rId5"/>
    <p:sldId id="296" r:id="rId6"/>
    <p:sldId id="305" r:id="rId7"/>
    <p:sldId id="303" r:id="rId8"/>
    <p:sldId id="300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4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8C3450-B1F7-4D70-BBD4-DE10EE2FA08A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62692-F0D9-4B96-9ACD-12E88898574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54033" y="489527"/>
            <a:ext cx="8019969" cy="2863273"/>
          </a:xfrm>
        </p:spPr>
        <p:txBody>
          <a:bodyPr>
            <a:normAutofit/>
          </a:bodyPr>
          <a:lstStyle/>
          <a:p>
            <a:pPr algn="ctr"/>
            <a:r>
              <a:rPr lang="he-IL" sz="8000" dirty="0" smtClean="0"/>
              <a:t>חיישן </a:t>
            </a:r>
            <a:r>
              <a:rPr lang="he-IL" sz="8000" dirty="0" smtClean="0"/>
              <a:t>תאוצה</a:t>
            </a:r>
            <a:r>
              <a:rPr lang="en-US" sz="8000" dirty="0" smtClean="0"/>
              <a:t>/</a:t>
            </a:r>
            <a:r>
              <a:rPr lang="he-IL" sz="8000" dirty="0" smtClean="0"/>
              <a:t>ג'יירו</a:t>
            </a:r>
            <a:endParaRPr lang="he-IL" sz="8000" dirty="0"/>
          </a:p>
        </p:txBody>
      </p:sp>
    </p:spTree>
    <p:extLst>
      <p:ext uri="{BB962C8B-B14F-4D97-AF65-F5344CB8AC3E}">
        <p14:creationId xmlns="" xmlns:p14="http://schemas.microsoft.com/office/powerpoint/2010/main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תוכן עניינים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36121"/>
            <a:ext cx="8474926" cy="4953889"/>
          </a:xfrm>
        </p:spPr>
        <p:txBody>
          <a:bodyPr>
            <a:normAutofit lnSpcReduction="10000"/>
          </a:bodyPr>
          <a:lstStyle/>
          <a:p>
            <a:r>
              <a:rPr lang="he-IL" sz="4000" dirty="0" smtClean="0"/>
              <a:t> חזרה ותזכורת</a:t>
            </a:r>
          </a:p>
          <a:p>
            <a:r>
              <a:rPr lang="he-IL" sz="4000" dirty="0" smtClean="0"/>
              <a:t> חיישן </a:t>
            </a:r>
            <a:r>
              <a:rPr lang="he-IL" sz="4000" dirty="0" smtClean="0"/>
              <a:t>תאוצה</a:t>
            </a:r>
            <a:r>
              <a:rPr lang="en-US" sz="4000" dirty="0" smtClean="0"/>
              <a:t>/</a:t>
            </a:r>
            <a:r>
              <a:rPr lang="he-IL" sz="4000" dirty="0" smtClean="0"/>
              <a:t>ג'יירו</a:t>
            </a:r>
            <a:endParaRPr lang="he-IL" sz="4000" dirty="0" smtClean="0"/>
          </a:p>
          <a:p>
            <a:pPr lvl="1"/>
            <a:r>
              <a:rPr lang="he-IL" sz="3800" dirty="0" smtClean="0"/>
              <a:t> טכנולוגיה</a:t>
            </a:r>
          </a:p>
          <a:p>
            <a:pPr lvl="1"/>
            <a:r>
              <a:rPr lang="he-IL" sz="3800" dirty="0" smtClean="0"/>
              <a:t> תרגול התנהגות מובנית טורקיז</a:t>
            </a:r>
          </a:p>
          <a:p>
            <a:r>
              <a:rPr lang="he-IL" sz="4000" dirty="0" smtClean="0"/>
              <a:t>תכנות </a:t>
            </a:r>
            <a:r>
              <a:rPr lang="en-US" sz="4000" dirty="0" smtClean="0"/>
              <a:t>VPL</a:t>
            </a:r>
            <a:r>
              <a:rPr lang="he-IL" sz="4000" dirty="0" smtClean="0"/>
              <a:t> - פעולת זיהוי מסלול</a:t>
            </a:r>
          </a:p>
          <a:p>
            <a:pPr lvl="1"/>
            <a:r>
              <a:rPr lang="he-IL" sz="3600" dirty="0" smtClean="0"/>
              <a:t>נסיעה אוטונומית על מסלול</a:t>
            </a:r>
          </a:p>
          <a:p>
            <a:r>
              <a:rPr lang="en-US" sz="4000" dirty="0" smtClean="0"/>
              <a:t> </a:t>
            </a:r>
            <a:r>
              <a:rPr lang="he-IL" sz="4000" dirty="0" smtClean="0"/>
              <a:t>סדר וניקיון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חזרה ותזכורת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 חיישן קול</a:t>
            </a:r>
          </a:p>
          <a:p>
            <a:pPr lvl="1"/>
            <a:r>
              <a:rPr lang="he-IL" sz="3800" dirty="0" smtClean="0"/>
              <a:t> טכנולוגיה</a:t>
            </a:r>
          </a:p>
          <a:p>
            <a:pPr lvl="1"/>
            <a:r>
              <a:rPr lang="he-IL" sz="3800" dirty="0" smtClean="0"/>
              <a:t> תרגול התנהגות מובנית כחולה</a:t>
            </a:r>
          </a:p>
          <a:p>
            <a:r>
              <a:rPr lang="he-IL" sz="4000" dirty="0" smtClean="0"/>
              <a:t>תכנות </a:t>
            </a:r>
            <a:r>
              <a:rPr lang="en-US" sz="4000" dirty="0" smtClean="0"/>
              <a:t>VPL</a:t>
            </a:r>
            <a:r>
              <a:rPr lang="he-IL" sz="4000" dirty="0" smtClean="0"/>
              <a:t> - פעולת זיהוי מחיאת כף</a:t>
            </a:r>
          </a:p>
          <a:p>
            <a:r>
              <a:rPr lang="he-IL" sz="4000" dirty="0" smtClean="0"/>
              <a:t>תכנות </a:t>
            </a:r>
            <a:r>
              <a:rPr lang="en-US" sz="4000" dirty="0" smtClean="0"/>
              <a:t>VPL</a:t>
            </a:r>
            <a:r>
              <a:rPr lang="he-IL" sz="4000" dirty="0" smtClean="0"/>
              <a:t> - פעולת זיהוי טפיחה</a:t>
            </a:r>
          </a:p>
          <a:p>
            <a:endParaRPr lang="he-IL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חיישנים ברובוט – חיישן </a:t>
            </a:r>
            <a:r>
              <a:rPr lang="he-IL" sz="4400" b="1" dirty="0" smtClean="0"/>
              <a:t>תאוצה</a:t>
            </a:r>
            <a:r>
              <a:rPr lang="en-US" sz="4400" b="1" dirty="0" smtClean="0"/>
              <a:t>/</a:t>
            </a:r>
            <a:r>
              <a:rPr lang="he-IL" sz="4400" b="1" dirty="0" smtClean="0"/>
              <a:t>ג'יירו</a:t>
            </a:r>
            <a:endParaRPr lang="he-IL" sz="4400" b="1" dirty="0"/>
          </a:p>
        </p:txBody>
      </p:sp>
      <p:sp>
        <p:nvSpPr>
          <p:cNvPr id="8" name="מציין מיקום תוכן 2"/>
          <p:cNvSpPr>
            <a:spLocks noGrp="1"/>
          </p:cNvSpPr>
          <p:nvPr>
            <p:ph idx="1"/>
          </p:nvPr>
        </p:nvSpPr>
        <p:spPr>
          <a:xfrm>
            <a:off x="332509" y="1536121"/>
            <a:ext cx="9488385" cy="5128839"/>
          </a:xfrm>
        </p:spPr>
        <p:txBody>
          <a:bodyPr>
            <a:noAutofit/>
          </a:bodyPr>
          <a:lstStyle/>
          <a:p>
            <a:r>
              <a:rPr lang="he-IL" sz="3600" dirty="0" smtClean="0"/>
              <a:t>חיישן תאוצה</a:t>
            </a:r>
            <a:r>
              <a:rPr lang="en-US" sz="3600" dirty="0" smtClean="0"/>
              <a:t>/</a:t>
            </a:r>
            <a:r>
              <a:rPr lang="he-IL" sz="3600" dirty="0" smtClean="0"/>
              <a:t>ג'יירו </a:t>
            </a:r>
            <a:r>
              <a:rPr lang="he-IL" sz="3600" dirty="0" smtClean="0"/>
              <a:t>המודד לאורך 3 צירי התנועה</a:t>
            </a:r>
          </a:p>
          <a:p>
            <a:pPr lvl="1"/>
            <a:r>
              <a:rPr lang="he-IL" sz="3200" dirty="0" smtClean="0"/>
              <a:t>טכנולוגיה –בחיישן נמדד האפקט החשמלי הנוצר בתנועה של נוזל מוליך </a:t>
            </a:r>
            <a:r>
              <a:rPr lang="he-IL" sz="3200" dirty="0" smtClean="0"/>
              <a:t>באופן </a:t>
            </a:r>
            <a:r>
              <a:rPr lang="he-IL" sz="3200" dirty="0" smtClean="0"/>
              <a:t>יחסי </a:t>
            </a:r>
            <a:r>
              <a:rPr lang="he-IL" sz="3200" dirty="0" smtClean="0"/>
              <a:t>לתאוצה</a:t>
            </a:r>
            <a:r>
              <a:rPr lang="en-US" sz="3200" dirty="0" smtClean="0"/>
              <a:t>/</a:t>
            </a:r>
            <a:r>
              <a:rPr lang="he-IL" sz="3200" dirty="0" smtClean="0"/>
              <a:t>להטיית הרובוט לצדדים.</a:t>
            </a:r>
            <a:endParaRPr lang="he-IL" sz="3200" dirty="0" smtClean="0"/>
          </a:p>
          <a:p>
            <a:pPr lvl="1"/>
            <a:endParaRPr lang="he-IL" sz="3200" dirty="0" smtClean="0"/>
          </a:p>
          <a:p>
            <a:pPr lvl="1">
              <a:buNone/>
            </a:pPr>
            <a:endParaRPr lang="he-IL" sz="3200" dirty="0" smtClean="0"/>
          </a:p>
          <a:p>
            <a:pPr lvl="1"/>
            <a:r>
              <a:rPr lang="he-IL" sz="3200" dirty="0" smtClean="0"/>
              <a:t>מד </a:t>
            </a:r>
            <a:r>
              <a:rPr lang="he-IL" sz="3200" dirty="0" smtClean="0"/>
              <a:t>התאוצה דומה לגוף המחובר בקפיץ - כאשר הגוף יאיץ </a:t>
            </a:r>
            <a:r>
              <a:rPr lang="he-IL" sz="3200" dirty="0" smtClean="0"/>
              <a:t>או יטה לכיוון </a:t>
            </a:r>
            <a:r>
              <a:rPr lang="he-IL" sz="3200" dirty="0" smtClean="0"/>
              <a:t>מסוים, הקפיץ ימתח בכיוון ההפוך באופן </a:t>
            </a:r>
            <a:r>
              <a:rPr lang="he-IL" sz="3200" dirty="0" smtClean="0"/>
              <a:t>יחסי.</a:t>
            </a:r>
            <a:endParaRPr lang="he-IL" sz="3200" dirty="0" smtClean="0"/>
          </a:p>
          <a:p>
            <a:pPr lvl="1"/>
            <a:endParaRPr lang="he-IL" sz="2800" dirty="0" smtClean="0"/>
          </a:p>
          <a:p>
            <a:pPr lvl="1">
              <a:buNone/>
            </a:pPr>
            <a:endParaRPr lang="he-IL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480" y="3759371"/>
            <a:ext cx="3421020" cy="1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pPr algn="r"/>
            <a:r>
              <a:rPr lang="he-IL" sz="4400" b="1" dirty="0" smtClean="0"/>
              <a:t>תכנות </a:t>
            </a:r>
            <a:r>
              <a:rPr lang="en-US" sz="4400" b="1" dirty="0" smtClean="0"/>
              <a:t>VPL</a:t>
            </a:r>
            <a:r>
              <a:rPr lang="he-IL" sz="4400" b="1" dirty="0" smtClean="0"/>
              <a:t> – פעולת זיהוי </a:t>
            </a:r>
            <a:r>
              <a:rPr lang="he-IL" sz="4400" b="1" dirty="0" smtClean="0"/>
              <a:t>הטיית הרובוט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0"/>
            <a:ext cx="8934357" cy="5321879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לבנת הפעולה </a:t>
            </a:r>
            <a:r>
              <a:rPr lang="he-IL" sz="3800" dirty="0" smtClean="0">
                <a:latin typeface="David" pitchFamily="34" charset="-79"/>
                <a:cs typeface="David" pitchFamily="34" charset="-79"/>
              </a:rPr>
              <a:t>זמינה רק במצב "מתקדם" של סביבת ה-</a:t>
            </a:r>
            <a:r>
              <a:rPr lang="en-US" sz="3800" dirty="0" smtClean="0">
                <a:latin typeface="David" pitchFamily="34" charset="-79"/>
                <a:cs typeface="David" pitchFamily="34" charset="-79"/>
              </a:rPr>
              <a:t>VPL</a:t>
            </a:r>
            <a:r>
              <a:rPr lang="he-IL" sz="3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שינוי למצב מתקדם מתבצע עם כפתור הכובע</a:t>
            </a:r>
          </a:p>
          <a:p>
            <a:pPr marL="1257300" lvl="2" indent="-457200">
              <a:spcBef>
                <a:spcPct val="20000"/>
              </a:spcBef>
            </a:pPr>
            <a:endParaRPr lang="he-IL" sz="3600" dirty="0" smtClean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5984" y="3891643"/>
            <a:ext cx="63531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pPr algn="r"/>
            <a:r>
              <a:rPr lang="he-IL" sz="4400" b="1" dirty="0" smtClean="0"/>
              <a:t>תכנות </a:t>
            </a:r>
            <a:r>
              <a:rPr lang="en-US" sz="4400" b="1" dirty="0" smtClean="0"/>
              <a:t>VPL</a:t>
            </a:r>
            <a:r>
              <a:rPr lang="he-IL" sz="4400" b="1" dirty="0" smtClean="0"/>
              <a:t> – פעולת זיהוי </a:t>
            </a:r>
            <a:r>
              <a:rPr lang="he-IL" sz="4400" b="1" dirty="0" smtClean="0"/>
              <a:t>הטיית הרובוט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0"/>
            <a:ext cx="8934357" cy="5321879"/>
          </a:xfrm>
        </p:spPr>
        <p:txBody>
          <a:bodyPr>
            <a:normAutofit fontScale="92500" lnSpcReduction="10000"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2 אירועי החיישן נוספו ללבנת הטפיחה הקיימת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400" dirty="0" smtClean="0">
                <a:latin typeface="David" pitchFamily="34" charset="-79"/>
                <a:cs typeface="David" pitchFamily="34" charset="-79"/>
              </a:rPr>
              <a:t>לבנת הטפיחה כעת מכילה 3 אירועים שונים</a:t>
            </a:r>
          </a:p>
          <a:p>
            <a:pPr marL="1714500" lvl="3" indent="-457200">
              <a:spcBef>
                <a:spcPct val="20000"/>
              </a:spcBef>
            </a:pPr>
            <a:r>
              <a:rPr lang="he-IL" sz="3200" dirty="0" smtClean="0">
                <a:latin typeface="David" pitchFamily="34" charset="-79"/>
                <a:cs typeface="David" pitchFamily="34" charset="-79"/>
              </a:rPr>
              <a:t>טפיחה</a:t>
            </a:r>
          </a:p>
          <a:p>
            <a:pPr marL="2171700" lvl="4" indent="-457200">
              <a:spcBef>
                <a:spcPct val="20000"/>
              </a:spcBef>
            </a:pPr>
            <a:r>
              <a:rPr lang="he-IL" sz="3200" dirty="0" smtClean="0">
                <a:latin typeface="David" pitchFamily="34" charset="-79"/>
                <a:cs typeface="David" pitchFamily="34" charset="-79"/>
              </a:rPr>
              <a:t>אירוע שמאלי</a:t>
            </a:r>
          </a:p>
          <a:p>
            <a:pPr marL="1714500" lvl="3" indent="-457200">
              <a:spcBef>
                <a:spcPct val="20000"/>
              </a:spcBef>
              <a:buNone/>
            </a:pPr>
            <a:endParaRPr lang="he-IL" sz="3200" dirty="0" smtClean="0">
              <a:latin typeface="David" pitchFamily="34" charset="-79"/>
              <a:cs typeface="David" pitchFamily="34" charset="-79"/>
            </a:endParaRPr>
          </a:p>
          <a:p>
            <a:pPr marL="1714500" lvl="3" indent="-457200">
              <a:spcBef>
                <a:spcPct val="20000"/>
              </a:spcBef>
            </a:pPr>
            <a:r>
              <a:rPr lang="he-IL" sz="3200" dirty="0" smtClean="0">
                <a:latin typeface="David" pitchFamily="34" charset="-79"/>
                <a:cs typeface="David" pitchFamily="34" charset="-79"/>
              </a:rPr>
              <a:t>הטיה לרוחב</a:t>
            </a:r>
          </a:p>
          <a:p>
            <a:pPr marL="2171700" lvl="4" indent="-457200">
              <a:spcBef>
                <a:spcPct val="20000"/>
              </a:spcBef>
            </a:pPr>
            <a:r>
              <a:rPr lang="he-IL" sz="3200" dirty="0" smtClean="0">
                <a:latin typeface="David" pitchFamily="34" charset="-79"/>
                <a:cs typeface="David" pitchFamily="34" charset="-79"/>
              </a:rPr>
              <a:t>אירוע אמצעי</a:t>
            </a:r>
          </a:p>
          <a:p>
            <a:pPr marL="1714500" lvl="3" indent="-457200">
              <a:spcBef>
                <a:spcPct val="20000"/>
              </a:spcBef>
              <a:buNone/>
            </a:pPr>
            <a:endParaRPr lang="he-IL" sz="3200" dirty="0" smtClean="0">
              <a:latin typeface="David" pitchFamily="34" charset="-79"/>
              <a:cs typeface="David" pitchFamily="34" charset="-79"/>
            </a:endParaRPr>
          </a:p>
          <a:p>
            <a:pPr marL="1714500" lvl="3" indent="-457200">
              <a:spcBef>
                <a:spcPct val="20000"/>
              </a:spcBef>
            </a:pPr>
            <a:r>
              <a:rPr lang="he-IL" sz="3200" dirty="0" smtClean="0">
                <a:latin typeface="David" pitchFamily="34" charset="-79"/>
                <a:cs typeface="David" pitchFamily="34" charset="-79"/>
              </a:rPr>
              <a:t>הטיה לאורך</a:t>
            </a:r>
          </a:p>
          <a:p>
            <a:pPr marL="2171700" lvl="4" indent="-457200">
              <a:spcBef>
                <a:spcPct val="20000"/>
              </a:spcBef>
            </a:pPr>
            <a:r>
              <a:rPr lang="he-IL" sz="3200" dirty="0" smtClean="0">
                <a:latin typeface="David" pitchFamily="34" charset="-79"/>
                <a:cs typeface="David" pitchFamily="34" charset="-79"/>
              </a:rPr>
              <a:t>אירוע ימני</a:t>
            </a:r>
          </a:p>
          <a:p>
            <a:pPr marL="1714500" lvl="3" indent="-457200">
              <a:spcBef>
                <a:spcPct val="20000"/>
              </a:spcBef>
              <a:buNone/>
            </a:pPr>
            <a:endParaRPr lang="he-IL" sz="3200" dirty="0" smtClean="0">
              <a:latin typeface="David" pitchFamily="34" charset="-79"/>
              <a:cs typeface="David" pitchFamily="34" charset="-79"/>
            </a:endParaRPr>
          </a:p>
          <a:p>
            <a:pPr marL="1257300" lvl="2" indent="-457200">
              <a:spcBef>
                <a:spcPct val="20000"/>
              </a:spcBef>
            </a:pPr>
            <a:endParaRPr lang="he-IL" sz="3600" dirty="0" smtClean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5353" y="2913517"/>
            <a:ext cx="8953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9642" y="4229328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69166" y="5661478"/>
            <a:ext cx="8477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חיישן </a:t>
            </a:r>
            <a:r>
              <a:rPr lang="he-IL" sz="4400" b="1" dirty="0" smtClean="0"/>
              <a:t>ג'יירו – </a:t>
            </a:r>
            <a:r>
              <a:rPr lang="he-IL" sz="4400" b="1" dirty="0" smtClean="0"/>
              <a:t>תרגול תכנות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0"/>
            <a:ext cx="8934357" cy="5321879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תכנתו את הרובוט לשנות צבעים בהטיה לצדדים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השתמשו באירוע הטיה לרוחב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בהטיה לימין – יצבע באדום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בהטיה לשמאל – יצבע בירוק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במצב מאוזן – יכבה הצבע</a:t>
            </a:r>
            <a:endParaRPr lang="he-IL" sz="3600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חיישן </a:t>
            </a:r>
            <a:r>
              <a:rPr lang="he-IL" sz="4400" b="1" dirty="0" smtClean="0"/>
              <a:t>ג'יירו </a:t>
            </a:r>
            <a:r>
              <a:rPr lang="he-IL" sz="4400" b="1" dirty="0" smtClean="0"/>
              <a:t>– </a:t>
            </a:r>
            <a:r>
              <a:rPr lang="he-IL" sz="4400" b="1" dirty="0" smtClean="0"/>
              <a:t>תרגול תכנות מתקדם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1"/>
            <a:ext cx="8934357" cy="5152062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תכנתו את הרובוט </a:t>
            </a:r>
            <a:r>
              <a:rPr lang="he-IL" sz="4000" dirty="0" smtClean="0">
                <a:latin typeface="David" pitchFamily="34" charset="-79"/>
                <a:cs typeface="David" pitchFamily="34" charset="-79"/>
              </a:rPr>
              <a:t>להשאר במרכז משטח לא מאוזן</a:t>
            </a:r>
            <a:endParaRPr lang="he-IL" sz="4000" dirty="0" smtClean="0">
              <a:latin typeface="David" pitchFamily="34" charset="-79"/>
              <a:cs typeface="David" pitchFamily="34" charset="-79"/>
            </a:endParaRP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השתמשו באירוע הטיה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לאורך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נסיעה פרופורציונלית – ככל שזוית ההטיה גדולה יותר מהירות התיקון גבוהה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יותר</a:t>
            </a:r>
            <a:endParaRPr lang="he-IL" sz="3600" dirty="0" smtClean="0">
              <a:latin typeface="David" pitchFamily="34" charset="-79"/>
              <a:cs typeface="David" pitchFamily="34" charset="-79"/>
            </a:endParaRP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בהטיה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קדימה – הרובוט יסע אחורה</a:t>
            </a:r>
            <a:endParaRPr lang="he-IL" sz="3600" dirty="0" smtClean="0">
              <a:latin typeface="David" pitchFamily="34" charset="-79"/>
              <a:cs typeface="David" pitchFamily="34" charset="-79"/>
            </a:endParaRP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בהטיה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אחורה – הרובוט יסע קדימה</a:t>
            </a:r>
            <a:endParaRPr lang="he-IL" sz="3600" dirty="0" smtClean="0">
              <a:latin typeface="David" pitchFamily="34" charset="-79"/>
              <a:cs typeface="David" pitchFamily="34" charset="-79"/>
            </a:endParaRP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במצב מאוזן – 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הרובוט יעצור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סדר וניקיון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e-IL" sz="4800" dirty="0" smtClean="0"/>
              <a:t>שמירת פרוייקט </a:t>
            </a:r>
            <a:r>
              <a:rPr lang="en-US" sz="4800" dirty="0" smtClean="0"/>
              <a:t>VPL</a:t>
            </a:r>
          </a:p>
          <a:p>
            <a:pPr marL="609600" indent="-609600"/>
            <a:r>
              <a:rPr lang="he-IL" sz="4800" dirty="0" smtClean="0"/>
              <a:t>סוגרים את החלונות במחשב</a:t>
            </a:r>
          </a:p>
          <a:p>
            <a:pPr marL="609600" indent="-609600"/>
            <a:r>
              <a:rPr lang="he-IL" sz="4800" dirty="0" smtClean="0"/>
              <a:t>סידור ציוד ועמדת העבודה</a:t>
            </a:r>
          </a:p>
          <a:p>
            <a:pPr marL="609600" indent="-609600"/>
            <a:r>
              <a:rPr lang="he-IL" sz="4800" dirty="0" smtClean="0"/>
              <a:t>חיבור טימיו לעמדת ההטענה</a:t>
            </a:r>
          </a:p>
          <a:p>
            <a:pPr marL="609600" indent="-609600"/>
            <a:r>
              <a:rPr lang="he-IL" sz="4800" dirty="0" smtClean="0"/>
              <a:t>כיבוי הטימיו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</TotalTime>
  <Words>409</Words>
  <Application>Microsoft Office PowerPoint</Application>
  <PresentationFormat>Custom</PresentationFormat>
  <Paragraphs>63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פיאה</vt:lpstr>
      <vt:lpstr>חיישן תאוצה/ג'יירו</vt:lpstr>
      <vt:lpstr>תוכן עניינים</vt:lpstr>
      <vt:lpstr>חזרה ותזכורת</vt:lpstr>
      <vt:lpstr>חיישנים ברובוט – חיישן תאוצה/ג'יירו</vt:lpstr>
      <vt:lpstr>תכנות VPL – פעולת זיהוי הטיית הרובוט</vt:lpstr>
      <vt:lpstr>תכנות VPL – פעולת זיהוי הטיית הרובוט</vt:lpstr>
      <vt:lpstr>חיישן ג'יירו – תרגול תכנות</vt:lpstr>
      <vt:lpstr>חיישן ג'יירו – תרגול תכנות מתקדם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198</cp:revision>
  <dcterms:created xsi:type="dcterms:W3CDTF">2017-08-08T19:01:28Z</dcterms:created>
  <dcterms:modified xsi:type="dcterms:W3CDTF">2020-03-16T13:14:45Z</dcterms:modified>
</cp:coreProperties>
</file>