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notesMasterIdLst>
    <p:notesMasterId r:id="rId42"/>
  </p:notesMasterIdLst>
  <p:sldIdLst>
    <p:sldId id="256" r:id="rId3"/>
    <p:sldId id="297" r:id="rId4"/>
    <p:sldId id="298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93" r:id="rId38"/>
    <p:sldId id="294" r:id="rId39"/>
    <p:sldId id="295" r:id="rId40"/>
    <p:sldId id="296" r:id="rId4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87" d="100"/>
          <a:sy n="87" d="100"/>
        </p:scale>
        <p:origin x="-864" y="7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56B1D-1857-4264-8267-63243728514F}" type="datetimeFigureOut">
              <a:rPr lang="en-GB" smtClean="0"/>
              <a:t>13/11/2016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B3008-4428-4CFB-B00A-90E76AA99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395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B3008-4428-4CFB-B00A-90E76AA9977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729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E79A-D89D-492F-99FC-1F01823C6098}" type="datetimeFigureOut">
              <a:rPr lang="he-IL" smtClean="0"/>
              <a:t>י"ב/חשון/תשע"ז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0FF6-EB53-4FF6-ACA9-DB20934600D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577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E79A-D89D-492F-99FC-1F01823C6098}" type="datetimeFigureOut">
              <a:rPr lang="he-IL" smtClean="0"/>
              <a:t>י"ב/חשון/תשע"ז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0FF6-EB53-4FF6-ACA9-DB20934600D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0136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E79A-D89D-492F-99FC-1F01823C6098}" type="datetimeFigureOut">
              <a:rPr lang="he-IL" smtClean="0"/>
              <a:t>י"ב/חשון/תשע"ז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0FF6-EB53-4FF6-ACA9-DB20934600D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4894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E79A-D89D-492F-99FC-1F01823C6098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/>
              <a:t>י"ב/חשון/תשע"ז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0FF6-EB53-4FF6-ACA9-DB20934600D1}" type="slidenum">
              <a:rPr lang="he-IL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808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E79A-D89D-492F-99FC-1F01823C6098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/>
              <a:t>י"ב/חשון/תשע"ז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0FF6-EB53-4FF6-ACA9-DB20934600D1}" type="slidenum">
              <a:rPr lang="he-IL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425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E79A-D89D-492F-99FC-1F01823C6098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/>
              <a:t>י"ב/חשון/תשע"ז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0FF6-EB53-4FF6-ACA9-DB20934600D1}" type="slidenum">
              <a:rPr lang="he-IL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437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E79A-D89D-492F-99FC-1F01823C6098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/>
              <a:t>י"ב/חשון/תשע"ז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0FF6-EB53-4FF6-ACA9-DB20934600D1}" type="slidenum">
              <a:rPr lang="he-IL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857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E79A-D89D-492F-99FC-1F01823C6098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/>
              <a:t>י"ב/חשון/תשע"ז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0FF6-EB53-4FF6-ACA9-DB20934600D1}" type="slidenum">
              <a:rPr lang="he-IL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3331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E79A-D89D-492F-99FC-1F01823C6098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/>
              <a:t>י"ב/חשון/תשע"ז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0FF6-EB53-4FF6-ACA9-DB20934600D1}" type="slidenum">
              <a:rPr lang="he-IL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7902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E79A-D89D-492F-99FC-1F01823C6098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/>
              <a:t>י"ב/חשון/תשע"ז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0FF6-EB53-4FF6-ACA9-DB20934600D1}" type="slidenum">
              <a:rPr lang="he-IL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9570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E79A-D89D-492F-99FC-1F01823C6098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/>
              <a:t>י"ב/חשון/תשע"ז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0FF6-EB53-4FF6-ACA9-DB20934600D1}" type="slidenum">
              <a:rPr lang="he-IL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73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E79A-D89D-492F-99FC-1F01823C6098}" type="datetimeFigureOut">
              <a:rPr lang="he-IL" smtClean="0"/>
              <a:t>י"ב/חשון/תשע"ז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0FF6-EB53-4FF6-ACA9-DB20934600D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81056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E79A-D89D-492F-99FC-1F01823C6098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/>
              <a:t>י"ב/חשון/תשע"ז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0FF6-EB53-4FF6-ACA9-DB20934600D1}" type="slidenum">
              <a:rPr lang="he-IL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8308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E79A-D89D-492F-99FC-1F01823C6098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/>
              <a:t>י"ב/חשון/תשע"ז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0FF6-EB53-4FF6-ACA9-DB20934600D1}" type="slidenum">
              <a:rPr lang="he-IL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1895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E79A-D89D-492F-99FC-1F01823C6098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/>
              <a:t>י"ב/חשון/תשע"ז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0FF6-EB53-4FF6-ACA9-DB20934600D1}" type="slidenum">
              <a:rPr lang="he-IL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101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E79A-D89D-492F-99FC-1F01823C6098}" type="datetimeFigureOut">
              <a:rPr lang="he-IL" smtClean="0"/>
              <a:t>י"ב/חשון/תשע"ז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0FF6-EB53-4FF6-ACA9-DB20934600D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24978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E79A-D89D-492F-99FC-1F01823C6098}" type="datetimeFigureOut">
              <a:rPr lang="he-IL" smtClean="0"/>
              <a:t>י"ב/חשון/תשע"ז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0FF6-EB53-4FF6-ACA9-DB20934600D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42758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E79A-D89D-492F-99FC-1F01823C6098}" type="datetimeFigureOut">
              <a:rPr lang="he-IL" smtClean="0"/>
              <a:t>י"ב/חשון/תשע"ז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0FF6-EB53-4FF6-ACA9-DB20934600D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9120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E79A-D89D-492F-99FC-1F01823C6098}" type="datetimeFigureOut">
              <a:rPr lang="he-IL" smtClean="0"/>
              <a:t>י"ב/חשון/תשע"ז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0FF6-EB53-4FF6-ACA9-DB20934600D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60495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E79A-D89D-492F-99FC-1F01823C6098}" type="datetimeFigureOut">
              <a:rPr lang="he-IL" smtClean="0"/>
              <a:t>י"ב/חשון/תשע"ז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0FF6-EB53-4FF6-ACA9-DB20934600D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95089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E79A-D89D-492F-99FC-1F01823C6098}" type="datetimeFigureOut">
              <a:rPr lang="he-IL" smtClean="0"/>
              <a:t>י"ב/חשון/תשע"ז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0FF6-EB53-4FF6-ACA9-DB20934600D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41614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E79A-D89D-492F-99FC-1F01823C6098}" type="datetimeFigureOut">
              <a:rPr lang="he-IL" smtClean="0"/>
              <a:t>י"ב/חשון/תשע"ז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0FF6-EB53-4FF6-ACA9-DB20934600D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139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3E79A-D89D-492F-99FC-1F01823C6098}" type="datetimeFigureOut">
              <a:rPr lang="he-IL" smtClean="0"/>
              <a:t>י"ב/חשון/תשע"ז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50FF6-EB53-4FF6-ACA9-DB20934600D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8861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3E79A-D89D-492F-99FC-1F01823C6098}" type="datetimeFigureOut">
              <a:rPr lang="he-IL">
                <a:solidFill>
                  <a:prstClr val="black">
                    <a:tint val="75000"/>
                  </a:prstClr>
                </a:solidFill>
              </a:rPr>
              <a:pPr/>
              <a:t>י"ב/חשון/תשע"ז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50FF6-EB53-4FF6-ACA9-DB20934600D1}" type="slidenum">
              <a:rPr lang="he-IL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679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5iE656Mhs8s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0" y="548680"/>
            <a:ext cx="9144000" cy="3096344"/>
          </a:xfr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he-IL" sz="11500" b="1" dirty="0" smtClean="0">
                <a:ln w="18000">
                  <a:solidFill>
                    <a:schemeClr val="accent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+mn-cs"/>
              </a:rPr>
              <a:t>יצחק רבין</a:t>
            </a:r>
            <a:endParaRPr lang="he-IL" sz="11500" b="1" dirty="0">
              <a:ln w="18000">
                <a:solidFill>
                  <a:schemeClr val="accent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403648" y="3573016"/>
            <a:ext cx="6400800" cy="1752600"/>
          </a:xfrm>
        </p:spPr>
        <p:txBody>
          <a:bodyPr/>
          <a:lstStyle/>
          <a:p>
            <a:r>
              <a:rPr lang="he-IL" dirty="0" smtClean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  <a:effectLst>
                  <a:reflection blurRad="6350" stA="55000" endA="50" endPos="85000" dir="5400000" sy="-100000" algn="bl" rotWithShape="0"/>
                </a:effectLst>
              </a:rPr>
              <a:t>מסלול חייו</a:t>
            </a:r>
          </a:p>
          <a:p>
            <a:r>
              <a:rPr lang="he-IL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1922-1995</a:t>
            </a:r>
            <a:endParaRPr lang="he-I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81328"/>
            <a:ext cx="3752056" cy="365125"/>
          </a:xfrm>
        </p:spPr>
        <p:txBody>
          <a:bodyPr/>
          <a:lstStyle/>
          <a:p>
            <a:r>
              <a:rPr lang="he-IL" sz="1400" b="1" dirty="0" smtClean="0"/>
              <a:t>תלמידי דיאלוג ט1 חטיבת זאב הרצליה, </a:t>
            </a:r>
            <a:r>
              <a:rPr lang="he-IL" sz="1400" b="1" dirty="0" smtClean="0"/>
              <a:t>תשע"ו</a:t>
            </a:r>
            <a:endParaRPr lang="he-IL" sz="1400" b="1" dirty="0"/>
          </a:p>
        </p:txBody>
      </p:sp>
    </p:spTree>
    <p:extLst>
      <p:ext uri="{BB962C8B-B14F-4D97-AF65-F5344CB8AC3E}">
        <p14:creationId xmlns:p14="http://schemas.microsoft.com/office/powerpoint/2010/main" val="251750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899592" y="836712"/>
            <a:ext cx="7020272" cy="2808312"/>
          </a:xfr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he-IL" sz="8800" b="1" dirty="0" smtClean="0">
                <a:ln w="18000">
                  <a:solidFill>
                    <a:schemeClr val="accent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+mn-cs"/>
              </a:rPr>
              <a:t>שאלה 4</a:t>
            </a:r>
            <a:endParaRPr lang="he-IL" sz="8800" b="1" dirty="0">
              <a:ln w="18000">
                <a:solidFill>
                  <a:schemeClr val="accent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>
            <a:normAutofit/>
          </a:bodyPr>
          <a:lstStyle/>
          <a:p>
            <a:r>
              <a:rPr lang="he-IL" sz="4800" b="1" dirty="0" smtClean="0">
                <a:ln w="2857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היכן נולד יצחק רבין?</a:t>
            </a:r>
            <a:endParaRPr lang="he-IL" sz="4800" b="1" dirty="0">
              <a:ln w="2857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13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115616" y="762586"/>
            <a:ext cx="7020272" cy="2808312"/>
          </a:xfr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he-IL" sz="8800" b="1" dirty="0" smtClean="0">
                <a:ln w="18000">
                  <a:solidFill>
                    <a:schemeClr val="accent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+mn-cs"/>
              </a:rPr>
              <a:t>תשובה</a:t>
            </a:r>
            <a:endParaRPr lang="he-IL" sz="8800" b="1" dirty="0">
              <a:ln w="18000">
                <a:solidFill>
                  <a:schemeClr val="accent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+mn-cs"/>
            </a:endParaRPr>
          </a:p>
        </p:txBody>
      </p:sp>
      <p:sp>
        <p:nvSpPr>
          <p:cNvPr id="4" name="מלבן מעוגל 3"/>
          <p:cNvSpPr/>
          <p:nvPr/>
        </p:nvSpPr>
        <p:spPr>
          <a:xfrm>
            <a:off x="2191780" y="3561500"/>
            <a:ext cx="5112568" cy="27363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47664" y="3705516"/>
            <a:ext cx="6400800" cy="2088232"/>
          </a:xfrm>
          <a:noFill/>
        </p:spPr>
        <p:txBody>
          <a:bodyPr>
            <a:normAutofit/>
          </a:bodyPr>
          <a:lstStyle/>
          <a:p>
            <a:endParaRPr lang="he-IL" sz="4000" b="1" dirty="0" smtClean="0">
              <a:ln w="28575" cmpd="sng">
                <a:solidFill>
                  <a:schemeClr val="accent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he-IL" sz="4000" b="1" dirty="0" smtClean="0">
                <a:ln w="28575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ירושלים </a:t>
            </a:r>
            <a:endParaRPr lang="he-IL" sz="4000" b="1" dirty="0">
              <a:ln w="28575" cmpd="sng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899592" y="836712"/>
            <a:ext cx="7020272" cy="2808312"/>
          </a:xfr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he-IL" sz="8800" b="1" dirty="0" smtClean="0">
                <a:ln w="18000">
                  <a:solidFill>
                    <a:schemeClr val="accent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+mn-cs"/>
              </a:rPr>
              <a:t>שאלה 5</a:t>
            </a:r>
            <a:endParaRPr lang="he-IL" sz="8800" b="1" dirty="0">
              <a:ln w="18000">
                <a:solidFill>
                  <a:schemeClr val="accent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he-IL" sz="4800" b="1" dirty="0" smtClean="0">
                <a:ln w="2857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איזו חטיבה הוביל יצחק רבין במלחמת העצמאות?</a:t>
            </a:r>
            <a:endParaRPr lang="he-IL" sz="4800" b="1" dirty="0">
              <a:ln w="2857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73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115616" y="762586"/>
            <a:ext cx="7020272" cy="2808312"/>
          </a:xfr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he-IL" sz="8800" b="1" dirty="0" smtClean="0">
                <a:ln w="18000">
                  <a:solidFill>
                    <a:schemeClr val="accent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+mn-cs"/>
              </a:rPr>
              <a:t>תשובה</a:t>
            </a:r>
            <a:endParaRPr lang="he-IL" sz="8800" b="1" dirty="0">
              <a:ln w="18000">
                <a:solidFill>
                  <a:schemeClr val="accent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+mn-cs"/>
            </a:endParaRPr>
          </a:p>
        </p:txBody>
      </p:sp>
      <p:sp>
        <p:nvSpPr>
          <p:cNvPr id="4" name="מלבן מעוגל 3"/>
          <p:cNvSpPr/>
          <p:nvPr/>
        </p:nvSpPr>
        <p:spPr>
          <a:xfrm>
            <a:off x="2191780" y="3561500"/>
            <a:ext cx="5112568" cy="27363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47664" y="3705516"/>
            <a:ext cx="6400800" cy="2088232"/>
          </a:xfrm>
          <a:noFill/>
        </p:spPr>
        <p:txBody>
          <a:bodyPr>
            <a:normAutofit/>
          </a:bodyPr>
          <a:lstStyle/>
          <a:p>
            <a:endParaRPr lang="he-IL" sz="4000" b="1" dirty="0" smtClean="0">
              <a:ln w="28575" cmpd="sng">
                <a:solidFill>
                  <a:schemeClr val="accent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he-IL" sz="4000" b="1" dirty="0" smtClean="0">
                <a:ln w="28575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חטיבת הראל</a:t>
            </a:r>
            <a:endParaRPr lang="he-IL" sz="4000" b="1" dirty="0">
              <a:ln w="28575" cmpd="sng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683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899592" y="836712"/>
            <a:ext cx="7020272" cy="2808312"/>
          </a:xfr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he-IL" sz="8800" b="1" dirty="0" smtClean="0">
                <a:ln w="18000">
                  <a:solidFill>
                    <a:schemeClr val="accent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+mn-cs"/>
              </a:rPr>
              <a:t>שאלה 6</a:t>
            </a:r>
            <a:endParaRPr lang="he-IL" sz="8800" b="1" dirty="0">
              <a:ln w="18000">
                <a:solidFill>
                  <a:schemeClr val="accent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>
            <a:normAutofit/>
          </a:bodyPr>
          <a:lstStyle/>
          <a:p>
            <a:r>
              <a:rPr lang="he-IL" sz="4800" b="1" dirty="0" smtClean="0">
                <a:ln w="2857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בראש איזו מפלגה עמד יצחק רבין?</a:t>
            </a:r>
            <a:endParaRPr lang="he-IL" sz="4800" b="1" dirty="0">
              <a:ln w="2857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06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115616" y="762586"/>
            <a:ext cx="7020272" cy="2808312"/>
          </a:xfr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he-IL" sz="8800" b="1" dirty="0" smtClean="0">
                <a:ln w="18000">
                  <a:solidFill>
                    <a:schemeClr val="accent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+mn-cs"/>
              </a:rPr>
              <a:t>תשובה</a:t>
            </a:r>
            <a:endParaRPr lang="he-IL" sz="8800" b="1" dirty="0">
              <a:ln w="18000">
                <a:solidFill>
                  <a:schemeClr val="accent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+mn-cs"/>
            </a:endParaRPr>
          </a:p>
        </p:txBody>
      </p:sp>
      <p:sp>
        <p:nvSpPr>
          <p:cNvPr id="4" name="מלבן מעוגל 3"/>
          <p:cNvSpPr/>
          <p:nvPr/>
        </p:nvSpPr>
        <p:spPr>
          <a:xfrm>
            <a:off x="2191780" y="3561500"/>
            <a:ext cx="5112568" cy="27363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47664" y="3705516"/>
            <a:ext cx="6400800" cy="2088232"/>
          </a:xfrm>
          <a:noFill/>
        </p:spPr>
        <p:txBody>
          <a:bodyPr>
            <a:normAutofit/>
          </a:bodyPr>
          <a:lstStyle/>
          <a:p>
            <a:endParaRPr lang="he-IL" sz="4000" b="1" dirty="0" smtClean="0">
              <a:ln w="28575" cmpd="sng">
                <a:solidFill>
                  <a:schemeClr val="accent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he-IL" sz="4000" b="1" dirty="0" smtClean="0">
                <a:ln w="28575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מפלגת העבודה</a:t>
            </a:r>
            <a:endParaRPr lang="he-IL" sz="4000" b="1" dirty="0">
              <a:ln w="28575" cmpd="sng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46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899592" y="836712"/>
            <a:ext cx="7020272" cy="2808312"/>
          </a:xfr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he-IL" sz="8800" b="1" dirty="0" smtClean="0">
                <a:ln w="18000">
                  <a:solidFill>
                    <a:schemeClr val="accent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+mn-cs"/>
              </a:rPr>
              <a:t>שאלה 7</a:t>
            </a:r>
            <a:endParaRPr lang="he-IL" sz="8800" b="1" dirty="0">
              <a:ln w="18000">
                <a:solidFill>
                  <a:schemeClr val="accent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he-IL" sz="4800" b="1" dirty="0" smtClean="0">
                <a:ln w="2857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כמה פעמים שימש יצחק רבין כראש ממשלה?</a:t>
            </a:r>
            <a:endParaRPr lang="he-IL" sz="4800" b="1" dirty="0">
              <a:ln w="2857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63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115616" y="762586"/>
            <a:ext cx="7020272" cy="2808312"/>
          </a:xfr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he-IL" sz="8800" b="1" dirty="0" smtClean="0">
                <a:ln w="18000">
                  <a:solidFill>
                    <a:schemeClr val="accent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+mn-cs"/>
              </a:rPr>
              <a:t>תשובה</a:t>
            </a:r>
            <a:endParaRPr lang="he-IL" sz="8800" b="1" dirty="0">
              <a:ln w="18000">
                <a:solidFill>
                  <a:schemeClr val="accent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+mn-cs"/>
            </a:endParaRPr>
          </a:p>
        </p:txBody>
      </p:sp>
      <p:sp>
        <p:nvSpPr>
          <p:cNvPr id="4" name="מלבן מעוגל 3"/>
          <p:cNvSpPr/>
          <p:nvPr/>
        </p:nvSpPr>
        <p:spPr>
          <a:xfrm>
            <a:off x="2191780" y="3561500"/>
            <a:ext cx="5112568" cy="27363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47664" y="3705516"/>
            <a:ext cx="6400800" cy="2088232"/>
          </a:xfrm>
          <a:noFill/>
        </p:spPr>
        <p:txBody>
          <a:bodyPr>
            <a:normAutofit/>
          </a:bodyPr>
          <a:lstStyle/>
          <a:p>
            <a:endParaRPr lang="he-IL" sz="4000" b="1" dirty="0" smtClean="0">
              <a:ln w="28575" cmpd="sng">
                <a:solidFill>
                  <a:schemeClr val="accent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he-IL" sz="4000" b="1" dirty="0" smtClean="0">
                <a:ln w="28575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פעמיים</a:t>
            </a:r>
            <a:endParaRPr lang="he-IL" sz="4000" b="1" dirty="0">
              <a:ln w="28575" cmpd="sng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912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899592" y="836712"/>
            <a:ext cx="7020272" cy="2808312"/>
          </a:xfr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he-IL" sz="8800" b="1" dirty="0" smtClean="0">
                <a:ln w="18000">
                  <a:solidFill>
                    <a:schemeClr val="accent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+mn-cs"/>
              </a:rPr>
              <a:t>שאלה 8</a:t>
            </a:r>
            <a:endParaRPr lang="he-IL" sz="8800" b="1" dirty="0">
              <a:ln w="18000">
                <a:solidFill>
                  <a:schemeClr val="accent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he-IL" sz="4800" b="1" dirty="0" smtClean="0">
                <a:ln w="2857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באיזה פרס בין-לאומי זכה יצחק רבין?</a:t>
            </a:r>
            <a:endParaRPr lang="he-IL" sz="4800" b="1" dirty="0">
              <a:ln w="2857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28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115616" y="762586"/>
            <a:ext cx="7020272" cy="2808312"/>
          </a:xfr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he-IL" sz="8800" b="1" dirty="0" smtClean="0">
                <a:ln w="18000">
                  <a:solidFill>
                    <a:schemeClr val="accent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+mn-cs"/>
              </a:rPr>
              <a:t>תשובה</a:t>
            </a:r>
            <a:endParaRPr lang="he-IL" sz="8800" b="1" dirty="0">
              <a:ln w="18000">
                <a:solidFill>
                  <a:schemeClr val="accent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+mn-cs"/>
            </a:endParaRPr>
          </a:p>
        </p:txBody>
      </p:sp>
      <p:sp>
        <p:nvSpPr>
          <p:cNvPr id="4" name="מלבן מעוגל 3"/>
          <p:cNvSpPr/>
          <p:nvPr/>
        </p:nvSpPr>
        <p:spPr>
          <a:xfrm>
            <a:off x="2191780" y="3561500"/>
            <a:ext cx="5112568" cy="27363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47664" y="3705516"/>
            <a:ext cx="6400800" cy="2088232"/>
          </a:xfrm>
          <a:noFill/>
        </p:spPr>
        <p:txBody>
          <a:bodyPr>
            <a:normAutofit/>
          </a:bodyPr>
          <a:lstStyle/>
          <a:p>
            <a:endParaRPr lang="he-IL" sz="4000" b="1" dirty="0" smtClean="0">
              <a:ln w="28575" cmpd="sng">
                <a:solidFill>
                  <a:schemeClr val="accent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he-IL" sz="4000" b="1" dirty="0" smtClean="0">
                <a:ln w="28575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פרס נובל לשלום</a:t>
            </a:r>
            <a:endParaRPr lang="he-IL" sz="4000" b="1" dirty="0">
              <a:ln w="28575" cmpd="sng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810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899592" y="836712"/>
            <a:ext cx="7560840" cy="2808312"/>
          </a:xfr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he-IL" sz="8000" b="1" dirty="0" smtClean="0">
                <a:ln w="18000">
                  <a:solidFill>
                    <a:schemeClr val="accent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+mn-cs"/>
              </a:rPr>
              <a:t>התבוננו היטב בסרטון הבא, אחר כך יש חידון... </a:t>
            </a:r>
            <a:endParaRPr lang="he-IL" sz="8000" b="1" dirty="0">
              <a:ln w="18000">
                <a:solidFill>
                  <a:schemeClr val="accent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475656" y="5517232"/>
            <a:ext cx="6624736" cy="1248544"/>
          </a:xfrm>
        </p:spPr>
        <p:txBody>
          <a:bodyPr>
            <a:normAutofit/>
          </a:bodyPr>
          <a:lstStyle/>
          <a:p>
            <a:r>
              <a:rPr lang="he-IL" sz="2800" b="1" dirty="0" err="1" smtClean="0">
                <a:ln w="6350" cmpd="sng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בריינפופ</a:t>
            </a:r>
            <a:r>
              <a:rPr lang="he-IL" sz="2800" b="1" dirty="0" smtClean="0">
                <a:ln w="6350" cmpd="sng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he-IL" sz="2800" b="1" dirty="0" err="1" smtClean="0">
                <a:ln w="6350" cmpd="sng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חטבזאב</a:t>
            </a:r>
            <a:r>
              <a:rPr lang="he-IL" sz="2800" b="1" dirty="0" smtClean="0">
                <a:ln w="6350" cmpd="sng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, הרצליה, שם הסרטון:</a:t>
            </a:r>
            <a:r>
              <a:rPr lang="en-US" sz="2800" b="1" dirty="0" smtClean="0">
                <a:ln w="6350" cmpd="sng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e-IL" sz="2800" b="1" dirty="0" smtClean="0">
                <a:ln w="6350" cmpd="sng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יום הזיכרון ליצחק רבין </a:t>
            </a:r>
            <a:endParaRPr lang="he-IL" sz="2800" b="1" dirty="0">
              <a:ln w="6350" cmpd="sng">
                <a:solidFill>
                  <a:schemeClr val="accent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48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899592" y="836712"/>
            <a:ext cx="7020272" cy="2808312"/>
          </a:xfr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he-IL" sz="8800" b="1" dirty="0" smtClean="0">
                <a:ln w="18000">
                  <a:solidFill>
                    <a:schemeClr val="accent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+mn-cs"/>
              </a:rPr>
              <a:t>שאלה 9</a:t>
            </a:r>
            <a:endParaRPr lang="he-IL" sz="8800" b="1" dirty="0">
              <a:ln w="18000">
                <a:solidFill>
                  <a:schemeClr val="accent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>
            <a:normAutofit fontScale="77500" lnSpcReduction="20000"/>
          </a:bodyPr>
          <a:lstStyle/>
          <a:p>
            <a:r>
              <a:rPr lang="he-IL" sz="4800" b="1" dirty="0" smtClean="0">
                <a:ln w="2857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כיצד נקראים הסכמי השלום עליהם חתם יצחק רבין עם הפלסטינאים? </a:t>
            </a:r>
            <a:endParaRPr lang="he-IL" sz="4800" b="1" dirty="0">
              <a:ln w="2857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52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115616" y="762586"/>
            <a:ext cx="7020272" cy="2808312"/>
          </a:xfr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he-IL" sz="8800" b="1" dirty="0" smtClean="0">
                <a:ln w="18000">
                  <a:solidFill>
                    <a:schemeClr val="accent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+mn-cs"/>
              </a:rPr>
              <a:t>תשובה</a:t>
            </a:r>
            <a:endParaRPr lang="he-IL" sz="8800" b="1" dirty="0">
              <a:ln w="18000">
                <a:solidFill>
                  <a:schemeClr val="accent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+mn-cs"/>
            </a:endParaRPr>
          </a:p>
        </p:txBody>
      </p:sp>
      <p:sp>
        <p:nvSpPr>
          <p:cNvPr id="4" name="מלבן מעוגל 3"/>
          <p:cNvSpPr/>
          <p:nvPr/>
        </p:nvSpPr>
        <p:spPr>
          <a:xfrm>
            <a:off x="2191780" y="3561500"/>
            <a:ext cx="5112568" cy="27363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47664" y="3705516"/>
            <a:ext cx="6400800" cy="2088232"/>
          </a:xfrm>
          <a:noFill/>
        </p:spPr>
        <p:txBody>
          <a:bodyPr>
            <a:normAutofit/>
          </a:bodyPr>
          <a:lstStyle/>
          <a:p>
            <a:endParaRPr lang="he-IL" sz="4000" b="1" dirty="0" smtClean="0">
              <a:ln w="28575" cmpd="sng">
                <a:solidFill>
                  <a:schemeClr val="accent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he-IL" sz="4000" b="1" dirty="0" smtClean="0">
                <a:ln w="28575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הסכמי אוסלו</a:t>
            </a:r>
            <a:endParaRPr lang="he-IL" sz="4000" b="1" dirty="0">
              <a:ln w="28575" cmpd="sng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450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899592" y="836712"/>
            <a:ext cx="7020272" cy="2808312"/>
          </a:xfr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he-IL" sz="8800" b="1" dirty="0" smtClean="0">
                <a:ln w="18000">
                  <a:solidFill>
                    <a:schemeClr val="accent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+mn-cs"/>
              </a:rPr>
              <a:t>שאלה 10</a:t>
            </a:r>
            <a:endParaRPr lang="he-IL" sz="8800" b="1" dirty="0">
              <a:ln w="18000">
                <a:solidFill>
                  <a:schemeClr val="accent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>
            <a:normAutofit/>
          </a:bodyPr>
          <a:lstStyle/>
          <a:p>
            <a:r>
              <a:rPr lang="he-IL" sz="4800" b="1" dirty="0" smtClean="0">
                <a:ln w="2857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כיצד נקראה במקור "כיכר רבין"? </a:t>
            </a:r>
            <a:endParaRPr lang="he-IL" sz="4800" b="1" dirty="0">
              <a:ln w="2857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115616" y="762586"/>
            <a:ext cx="7020272" cy="2808312"/>
          </a:xfr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he-IL" sz="8800" b="1" dirty="0" smtClean="0">
                <a:ln w="18000">
                  <a:solidFill>
                    <a:schemeClr val="accent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+mn-cs"/>
              </a:rPr>
              <a:t>תשובה</a:t>
            </a:r>
            <a:endParaRPr lang="he-IL" sz="8800" b="1" dirty="0">
              <a:ln w="18000">
                <a:solidFill>
                  <a:schemeClr val="accent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+mn-cs"/>
            </a:endParaRPr>
          </a:p>
        </p:txBody>
      </p:sp>
      <p:sp>
        <p:nvSpPr>
          <p:cNvPr id="4" name="מלבן מעוגל 3"/>
          <p:cNvSpPr/>
          <p:nvPr/>
        </p:nvSpPr>
        <p:spPr>
          <a:xfrm>
            <a:off x="2191780" y="3561500"/>
            <a:ext cx="5112568" cy="27363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47664" y="3705516"/>
            <a:ext cx="6400800" cy="2088232"/>
          </a:xfrm>
          <a:noFill/>
        </p:spPr>
        <p:txBody>
          <a:bodyPr>
            <a:normAutofit/>
          </a:bodyPr>
          <a:lstStyle/>
          <a:p>
            <a:endParaRPr lang="he-IL" sz="4000" b="1" dirty="0" smtClean="0">
              <a:ln w="28575" cmpd="sng">
                <a:solidFill>
                  <a:schemeClr val="accent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he-IL" sz="4000" b="1" dirty="0" smtClean="0">
                <a:ln w="28575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כיכר מלכי ישראל</a:t>
            </a:r>
            <a:endParaRPr lang="he-IL" sz="4000" b="1" dirty="0">
              <a:ln w="28575" cmpd="sng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161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899592" y="836712"/>
            <a:ext cx="7020272" cy="2808312"/>
          </a:xfr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he-IL" sz="8800" b="1" dirty="0" smtClean="0">
                <a:ln w="18000">
                  <a:solidFill>
                    <a:schemeClr val="accent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+mn-cs"/>
              </a:rPr>
              <a:t>שאלה 11</a:t>
            </a:r>
            <a:endParaRPr lang="he-IL" sz="8800" b="1" dirty="0">
              <a:ln w="18000">
                <a:solidFill>
                  <a:schemeClr val="accent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>
            <a:normAutofit/>
          </a:bodyPr>
          <a:lstStyle/>
          <a:p>
            <a:r>
              <a:rPr lang="he-IL" sz="4800" b="1" dirty="0" smtClean="0">
                <a:ln w="2857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באיזה תאריך נרצח יצחק רבין?</a:t>
            </a:r>
            <a:endParaRPr lang="he-IL" sz="4800" b="1" dirty="0">
              <a:ln w="2857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11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115616" y="762586"/>
            <a:ext cx="7020272" cy="2808312"/>
          </a:xfr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he-IL" sz="8800" b="1" dirty="0" smtClean="0">
                <a:ln w="18000">
                  <a:solidFill>
                    <a:schemeClr val="accent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+mn-cs"/>
              </a:rPr>
              <a:t>תשובה</a:t>
            </a:r>
            <a:endParaRPr lang="he-IL" sz="8800" b="1" dirty="0">
              <a:ln w="18000">
                <a:solidFill>
                  <a:schemeClr val="accent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+mn-cs"/>
            </a:endParaRPr>
          </a:p>
        </p:txBody>
      </p:sp>
      <p:sp>
        <p:nvSpPr>
          <p:cNvPr id="4" name="מלבן מעוגל 3"/>
          <p:cNvSpPr/>
          <p:nvPr/>
        </p:nvSpPr>
        <p:spPr>
          <a:xfrm>
            <a:off x="2191780" y="3561500"/>
            <a:ext cx="5112568" cy="27363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47664" y="3705516"/>
            <a:ext cx="6400800" cy="2088232"/>
          </a:xfrm>
          <a:noFill/>
        </p:spPr>
        <p:txBody>
          <a:bodyPr>
            <a:normAutofit/>
          </a:bodyPr>
          <a:lstStyle/>
          <a:p>
            <a:endParaRPr lang="he-IL" sz="4000" b="1" dirty="0" smtClean="0">
              <a:ln w="28575" cmpd="sng">
                <a:solidFill>
                  <a:schemeClr val="accent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he-IL" sz="4000" b="1" dirty="0" smtClean="0">
                <a:ln w="28575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04.11.1995</a:t>
            </a:r>
            <a:endParaRPr lang="he-IL" sz="4000" b="1" dirty="0">
              <a:ln w="28575" cmpd="sng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61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899592" y="836712"/>
            <a:ext cx="7020272" cy="2808312"/>
          </a:xfr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he-IL" sz="8800" b="1" dirty="0" smtClean="0">
                <a:ln w="18000">
                  <a:solidFill>
                    <a:schemeClr val="accent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+mn-cs"/>
              </a:rPr>
              <a:t>שאלה 12</a:t>
            </a:r>
            <a:endParaRPr lang="he-IL" sz="8800" b="1" dirty="0">
              <a:ln w="18000">
                <a:solidFill>
                  <a:schemeClr val="accent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>
            <a:normAutofit/>
          </a:bodyPr>
          <a:lstStyle/>
          <a:p>
            <a:r>
              <a:rPr lang="he-IL" sz="4800" b="1" dirty="0" smtClean="0">
                <a:ln w="2857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היכן למד יצחק רבין בנערותו ?</a:t>
            </a:r>
            <a:endParaRPr lang="he-IL" sz="4800" b="1" dirty="0">
              <a:ln w="2857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31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115616" y="762586"/>
            <a:ext cx="7020272" cy="2808312"/>
          </a:xfr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he-IL" sz="8800" b="1" dirty="0" smtClean="0">
                <a:ln w="18000">
                  <a:solidFill>
                    <a:schemeClr val="accent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+mn-cs"/>
              </a:rPr>
              <a:t>תשובה</a:t>
            </a:r>
            <a:endParaRPr lang="he-IL" sz="8800" b="1" dirty="0">
              <a:ln w="18000">
                <a:solidFill>
                  <a:schemeClr val="accent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+mn-cs"/>
            </a:endParaRPr>
          </a:p>
        </p:txBody>
      </p:sp>
      <p:sp>
        <p:nvSpPr>
          <p:cNvPr id="4" name="מלבן מעוגל 3"/>
          <p:cNvSpPr/>
          <p:nvPr/>
        </p:nvSpPr>
        <p:spPr>
          <a:xfrm>
            <a:off x="2191780" y="3561500"/>
            <a:ext cx="5112568" cy="27363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47664" y="3705516"/>
            <a:ext cx="6400800" cy="2088232"/>
          </a:xfrm>
          <a:noFill/>
        </p:spPr>
        <p:txBody>
          <a:bodyPr>
            <a:normAutofit/>
          </a:bodyPr>
          <a:lstStyle/>
          <a:p>
            <a:endParaRPr lang="he-IL" sz="4000" b="1" dirty="0" smtClean="0">
              <a:ln w="28575" cmpd="sng">
                <a:solidFill>
                  <a:schemeClr val="accent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he-IL" sz="4000" b="1" dirty="0" smtClean="0">
                <a:ln w="28575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פנימיית כדורי</a:t>
            </a:r>
            <a:endParaRPr lang="he-IL" sz="4000" b="1" dirty="0">
              <a:ln w="28575" cmpd="sng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948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899592" y="836712"/>
            <a:ext cx="7020272" cy="2808312"/>
          </a:xfr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he-IL" sz="8800" b="1" dirty="0" smtClean="0">
                <a:ln w="18000">
                  <a:solidFill>
                    <a:schemeClr val="accent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+mn-cs"/>
              </a:rPr>
              <a:t>שאלה 13</a:t>
            </a:r>
            <a:endParaRPr lang="he-IL" sz="8800" b="1" dirty="0">
              <a:ln w="18000">
                <a:solidFill>
                  <a:schemeClr val="accent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>
            <a:normAutofit/>
          </a:bodyPr>
          <a:lstStyle/>
          <a:p>
            <a:r>
              <a:rPr lang="he-IL" sz="4800" b="1" dirty="0" smtClean="0">
                <a:ln w="2857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מה שמה של אשתו של יצחק רבין?</a:t>
            </a:r>
            <a:endParaRPr lang="he-IL" sz="4800" b="1" dirty="0">
              <a:ln w="2857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62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115616" y="762586"/>
            <a:ext cx="7020272" cy="2808312"/>
          </a:xfr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he-IL" sz="8800" b="1" dirty="0" smtClean="0">
                <a:ln w="18000">
                  <a:solidFill>
                    <a:schemeClr val="accent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+mn-cs"/>
              </a:rPr>
              <a:t>תשובה</a:t>
            </a:r>
            <a:endParaRPr lang="he-IL" sz="8800" b="1" dirty="0">
              <a:ln w="18000">
                <a:solidFill>
                  <a:schemeClr val="accent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+mn-cs"/>
            </a:endParaRPr>
          </a:p>
        </p:txBody>
      </p:sp>
      <p:sp>
        <p:nvSpPr>
          <p:cNvPr id="4" name="מלבן מעוגל 3"/>
          <p:cNvSpPr/>
          <p:nvPr/>
        </p:nvSpPr>
        <p:spPr>
          <a:xfrm>
            <a:off x="2191780" y="3561500"/>
            <a:ext cx="5112568" cy="27363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47664" y="3705516"/>
            <a:ext cx="6400800" cy="2088232"/>
          </a:xfrm>
          <a:noFill/>
        </p:spPr>
        <p:txBody>
          <a:bodyPr>
            <a:normAutofit/>
          </a:bodyPr>
          <a:lstStyle/>
          <a:p>
            <a:endParaRPr lang="he-IL" sz="4000" b="1" dirty="0" smtClean="0">
              <a:ln w="28575" cmpd="sng">
                <a:solidFill>
                  <a:schemeClr val="accent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he-IL" sz="4000" b="1" dirty="0" smtClean="0">
                <a:ln w="28575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לאה</a:t>
            </a:r>
            <a:endParaRPr lang="he-IL" sz="4000" b="1" dirty="0">
              <a:ln w="28575" cmpd="sng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068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07504" y="476672"/>
            <a:ext cx="9036496" cy="6381328"/>
          </a:xfr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pPr algn="r"/>
            <a:r>
              <a:rPr lang="he-IL" sz="6000" b="1" dirty="0" smtClean="0">
                <a:ln w="18000">
                  <a:solidFill>
                    <a:schemeClr val="accent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+mn-cs"/>
              </a:rPr>
              <a:t>חלוקת הכיתה ל 6 קבוצות, כל קבוצה מקבלת שאלה, </a:t>
            </a:r>
            <a:br>
              <a:rPr lang="he-IL" sz="6000" b="1" dirty="0" smtClean="0">
                <a:ln w="18000">
                  <a:solidFill>
                    <a:schemeClr val="accent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+mn-cs"/>
              </a:rPr>
            </a:br>
            <a:r>
              <a:rPr lang="he-IL" sz="6000" b="1" dirty="0" smtClean="0">
                <a:ln w="18000">
                  <a:solidFill>
                    <a:schemeClr val="accent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+mn-cs"/>
              </a:rPr>
              <a:t>אם לא ידעה, השאלה עוברת לקבוצה הבאה, עד שיש לנו מנצחים ... ניקוד נכתוב בטבלה על הלוח </a:t>
            </a:r>
            <a:endParaRPr lang="he-IL" sz="6000" b="1" dirty="0">
              <a:ln w="18000">
                <a:solidFill>
                  <a:schemeClr val="accent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106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899592" y="836712"/>
            <a:ext cx="7020272" cy="2808312"/>
          </a:xfr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he-IL" sz="8800" b="1" dirty="0" smtClean="0">
                <a:ln w="18000">
                  <a:solidFill>
                    <a:schemeClr val="accent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+mn-cs"/>
              </a:rPr>
              <a:t>שאלה 14</a:t>
            </a:r>
            <a:endParaRPr lang="he-IL" sz="8800" b="1" dirty="0">
              <a:ln w="18000">
                <a:solidFill>
                  <a:schemeClr val="accent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he-IL" sz="4800" b="1" dirty="0" smtClean="0">
                <a:ln w="2857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מה היה תפקידו של יצחק רבין במלחמת ששת הימים? </a:t>
            </a:r>
            <a:endParaRPr lang="he-IL" sz="4800" b="1" dirty="0">
              <a:ln w="2857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42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115616" y="762586"/>
            <a:ext cx="7020272" cy="2808312"/>
          </a:xfr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he-IL" sz="8800" b="1" dirty="0" smtClean="0">
                <a:ln w="18000">
                  <a:solidFill>
                    <a:schemeClr val="accent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+mn-cs"/>
              </a:rPr>
              <a:t>תשובה</a:t>
            </a:r>
            <a:endParaRPr lang="he-IL" sz="8800" b="1" dirty="0">
              <a:ln w="18000">
                <a:solidFill>
                  <a:schemeClr val="accent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+mn-cs"/>
            </a:endParaRPr>
          </a:p>
        </p:txBody>
      </p:sp>
      <p:sp>
        <p:nvSpPr>
          <p:cNvPr id="4" name="מלבן מעוגל 3"/>
          <p:cNvSpPr/>
          <p:nvPr/>
        </p:nvSpPr>
        <p:spPr>
          <a:xfrm>
            <a:off x="2191780" y="3561500"/>
            <a:ext cx="5112568" cy="27363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47664" y="3705516"/>
            <a:ext cx="6400800" cy="2088232"/>
          </a:xfrm>
          <a:noFill/>
        </p:spPr>
        <p:txBody>
          <a:bodyPr>
            <a:normAutofit/>
          </a:bodyPr>
          <a:lstStyle/>
          <a:p>
            <a:endParaRPr lang="he-IL" sz="4000" b="1" dirty="0" smtClean="0">
              <a:ln w="28575" cmpd="sng">
                <a:solidFill>
                  <a:schemeClr val="accent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he-IL" sz="4000" b="1" dirty="0" smtClean="0">
                <a:ln w="28575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רמטכ"ל</a:t>
            </a:r>
            <a:endParaRPr lang="he-IL" sz="4000" b="1" dirty="0">
              <a:ln w="28575" cmpd="sng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149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899592" y="836712"/>
            <a:ext cx="7020272" cy="2808312"/>
          </a:xfr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he-IL" sz="8800" b="1" dirty="0" smtClean="0">
                <a:ln w="18000">
                  <a:solidFill>
                    <a:schemeClr val="accent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+mn-cs"/>
              </a:rPr>
              <a:t>שאלה 15</a:t>
            </a:r>
            <a:endParaRPr lang="he-IL" sz="8800" b="1" dirty="0">
              <a:ln w="18000">
                <a:solidFill>
                  <a:schemeClr val="accent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he-IL" sz="4800" b="1" dirty="0" smtClean="0">
                <a:ln w="2857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היכן שימש יצחק רבין כשגריר מדינת ישראל ?</a:t>
            </a:r>
            <a:endParaRPr lang="he-IL" sz="4800" b="1" dirty="0">
              <a:ln w="2857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80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115616" y="762586"/>
            <a:ext cx="7020272" cy="2808312"/>
          </a:xfr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he-IL" sz="8800" b="1" dirty="0" smtClean="0">
                <a:ln w="18000">
                  <a:solidFill>
                    <a:schemeClr val="accent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+mn-cs"/>
              </a:rPr>
              <a:t>תשובה</a:t>
            </a:r>
            <a:endParaRPr lang="he-IL" sz="8800" b="1" dirty="0">
              <a:ln w="18000">
                <a:solidFill>
                  <a:schemeClr val="accent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+mn-cs"/>
            </a:endParaRPr>
          </a:p>
        </p:txBody>
      </p:sp>
      <p:sp>
        <p:nvSpPr>
          <p:cNvPr id="4" name="מלבן מעוגל 3"/>
          <p:cNvSpPr/>
          <p:nvPr/>
        </p:nvSpPr>
        <p:spPr>
          <a:xfrm>
            <a:off x="2191780" y="3561500"/>
            <a:ext cx="5112568" cy="27363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47664" y="3705516"/>
            <a:ext cx="6400800" cy="2088232"/>
          </a:xfrm>
          <a:noFill/>
        </p:spPr>
        <p:txBody>
          <a:bodyPr>
            <a:normAutofit/>
          </a:bodyPr>
          <a:lstStyle/>
          <a:p>
            <a:endParaRPr lang="he-IL" sz="4000" b="1" dirty="0" smtClean="0">
              <a:ln w="28575" cmpd="sng">
                <a:solidFill>
                  <a:schemeClr val="accent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he-IL" sz="4000" b="1" dirty="0" smtClean="0">
                <a:ln w="28575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ארצות הברית</a:t>
            </a:r>
            <a:endParaRPr lang="he-IL" sz="4000" b="1" dirty="0">
              <a:ln w="28575" cmpd="sng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216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899592" y="836712"/>
            <a:ext cx="7020272" cy="2808312"/>
          </a:xfr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he-IL" sz="8800" b="1" dirty="0" smtClean="0">
                <a:ln w="18000">
                  <a:solidFill>
                    <a:schemeClr val="accent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+mn-cs"/>
              </a:rPr>
              <a:t>שאלה 16</a:t>
            </a:r>
            <a:endParaRPr lang="he-IL" sz="8800" b="1" dirty="0">
              <a:ln w="18000">
                <a:solidFill>
                  <a:schemeClr val="accent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>
            <a:normAutofit fontScale="77500" lnSpcReduction="20000"/>
          </a:bodyPr>
          <a:lstStyle/>
          <a:p>
            <a:r>
              <a:rPr lang="he-IL" sz="4800" b="1" dirty="0" smtClean="0">
                <a:ln w="2857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איזו עיר שוחררה במלחמת ששת הימים תחת פיקודו של יצחק רבין?</a:t>
            </a:r>
            <a:endParaRPr lang="he-IL" sz="4800" b="1" dirty="0">
              <a:ln w="2857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68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115616" y="762586"/>
            <a:ext cx="7020272" cy="2808312"/>
          </a:xfr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he-IL" sz="8800" b="1" dirty="0" smtClean="0">
                <a:ln w="18000">
                  <a:solidFill>
                    <a:schemeClr val="accent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+mn-cs"/>
              </a:rPr>
              <a:t>תשובה</a:t>
            </a:r>
            <a:endParaRPr lang="he-IL" sz="8800" b="1" dirty="0">
              <a:ln w="18000">
                <a:solidFill>
                  <a:schemeClr val="accent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+mn-cs"/>
            </a:endParaRPr>
          </a:p>
        </p:txBody>
      </p:sp>
      <p:sp>
        <p:nvSpPr>
          <p:cNvPr id="4" name="מלבן מעוגל 3"/>
          <p:cNvSpPr/>
          <p:nvPr/>
        </p:nvSpPr>
        <p:spPr>
          <a:xfrm>
            <a:off x="2191780" y="3561500"/>
            <a:ext cx="5112568" cy="27363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47664" y="3705516"/>
            <a:ext cx="6400800" cy="2088232"/>
          </a:xfrm>
          <a:noFill/>
        </p:spPr>
        <p:txBody>
          <a:bodyPr>
            <a:normAutofit/>
          </a:bodyPr>
          <a:lstStyle/>
          <a:p>
            <a:endParaRPr lang="he-IL" sz="4000" b="1" dirty="0" smtClean="0">
              <a:ln w="28575" cmpd="sng">
                <a:solidFill>
                  <a:schemeClr val="accent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he-IL" sz="4000" b="1" dirty="0" smtClean="0">
                <a:ln w="28575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ירושלים</a:t>
            </a:r>
            <a:endParaRPr lang="he-IL" sz="4000" b="1" dirty="0">
              <a:ln w="28575" cmpd="sng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120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899592" y="836712"/>
            <a:ext cx="7020272" cy="2808312"/>
          </a:xfr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he-IL" sz="8800" b="1" dirty="0" smtClean="0">
                <a:ln w="18000">
                  <a:solidFill>
                    <a:schemeClr val="accent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+mn-cs"/>
              </a:rPr>
              <a:t>בואו נבדוק ניקוד .... </a:t>
            </a:r>
            <a:endParaRPr lang="he-IL" sz="8800" b="1" dirty="0">
              <a:ln w="18000">
                <a:solidFill>
                  <a:schemeClr val="accent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474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899592" y="836712"/>
            <a:ext cx="7560840" cy="2808312"/>
          </a:xfr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he-IL" sz="8800" b="1" dirty="0" smtClean="0">
                <a:ln w="18000">
                  <a:solidFill>
                    <a:schemeClr val="accent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+mn-cs"/>
              </a:rPr>
              <a:t>ועכשיו סרטון .... </a:t>
            </a:r>
            <a:endParaRPr lang="he-IL" sz="8800" b="1" dirty="0">
              <a:ln w="18000">
                <a:solidFill>
                  <a:schemeClr val="accent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>
            <a:normAutofit/>
          </a:bodyPr>
          <a:lstStyle/>
          <a:p>
            <a:r>
              <a:rPr lang="he-IL" sz="4800" b="1" dirty="0" smtClean="0">
                <a:ln w="2857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סרטון:</a:t>
            </a:r>
            <a:endParaRPr lang="he-IL" sz="4800" b="1" dirty="0">
              <a:ln w="2857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11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467544" y="692696"/>
            <a:ext cx="8280920" cy="2952328"/>
          </a:xfr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he-IL" sz="8800" b="1" dirty="0" smtClean="0">
                <a:ln w="18000">
                  <a:solidFill>
                    <a:schemeClr val="accent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+mn-cs"/>
              </a:rPr>
              <a:t>ועכשיו לתשבץ... </a:t>
            </a:r>
            <a:endParaRPr lang="he-IL" sz="8800" b="1" dirty="0">
              <a:ln w="18000">
                <a:solidFill>
                  <a:schemeClr val="accent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758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899592" y="836712"/>
            <a:ext cx="7560840" cy="2808312"/>
          </a:xfr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he-IL" sz="8800" b="1" dirty="0" smtClean="0">
                <a:ln w="18000">
                  <a:solidFill>
                    <a:schemeClr val="accent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+mn-cs"/>
              </a:rPr>
              <a:t>תודה על שיתוף הפעולה </a:t>
            </a:r>
            <a:endParaRPr lang="he-IL" sz="8800" b="1" dirty="0">
              <a:ln w="18000">
                <a:solidFill>
                  <a:schemeClr val="accent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>
            <a:normAutofit/>
          </a:bodyPr>
          <a:lstStyle/>
          <a:p>
            <a:r>
              <a:rPr lang="he-IL" sz="4800" b="1" dirty="0" smtClean="0">
                <a:ln w="2857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תלמידי דיאלוג ט'1 </a:t>
            </a:r>
            <a:endParaRPr lang="he-IL" sz="4800" b="1" dirty="0">
              <a:ln w="2857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92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899592" y="836712"/>
            <a:ext cx="7020272" cy="2808312"/>
          </a:xfr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he-IL" sz="8800" b="1" dirty="0" smtClean="0">
                <a:ln w="18000">
                  <a:solidFill>
                    <a:schemeClr val="accent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+mn-cs"/>
              </a:rPr>
              <a:t>שאלה 1</a:t>
            </a:r>
            <a:endParaRPr lang="he-IL" sz="8800" b="1" dirty="0">
              <a:ln w="18000">
                <a:solidFill>
                  <a:schemeClr val="accent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>
            <a:normAutofit/>
          </a:bodyPr>
          <a:lstStyle/>
          <a:p>
            <a:r>
              <a:rPr lang="he-IL" sz="4800" b="1" dirty="0" smtClean="0">
                <a:ln w="2857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באיזו שנה נולד יצחק רבין?</a:t>
            </a:r>
            <a:endParaRPr lang="he-IL" sz="4800" b="1" dirty="0">
              <a:ln w="2857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61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115616" y="762586"/>
            <a:ext cx="7020272" cy="2808312"/>
          </a:xfr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he-IL" sz="8800" b="1" dirty="0" smtClean="0">
                <a:ln w="18000">
                  <a:solidFill>
                    <a:schemeClr val="accent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+mn-cs"/>
              </a:rPr>
              <a:t>תשובה</a:t>
            </a:r>
            <a:endParaRPr lang="he-IL" sz="8800" b="1" dirty="0">
              <a:ln w="18000">
                <a:solidFill>
                  <a:schemeClr val="accent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+mn-cs"/>
            </a:endParaRPr>
          </a:p>
        </p:txBody>
      </p:sp>
      <p:sp>
        <p:nvSpPr>
          <p:cNvPr id="4" name="מלבן מעוגל 3"/>
          <p:cNvSpPr/>
          <p:nvPr/>
        </p:nvSpPr>
        <p:spPr>
          <a:xfrm>
            <a:off x="2191780" y="3561500"/>
            <a:ext cx="5112568" cy="27363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47664" y="3705516"/>
            <a:ext cx="6400800" cy="2088232"/>
          </a:xfrm>
          <a:noFill/>
        </p:spPr>
        <p:txBody>
          <a:bodyPr>
            <a:normAutofit/>
          </a:bodyPr>
          <a:lstStyle/>
          <a:p>
            <a:endParaRPr lang="he-IL" sz="4000" b="1" dirty="0" smtClean="0">
              <a:ln w="28575" cmpd="sng">
                <a:solidFill>
                  <a:schemeClr val="accent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he-IL" sz="4000" b="1" dirty="0" smtClean="0">
                <a:ln w="28575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1922</a:t>
            </a:r>
            <a:endParaRPr lang="he-IL" sz="4000" b="1" dirty="0">
              <a:ln w="28575" cmpd="sng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379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899592" y="836712"/>
            <a:ext cx="7020272" cy="2808312"/>
          </a:xfr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he-IL" sz="8800" b="1" dirty="0" smtClean="0">
                <a:ln w="18000">
                  <a:solidFill>
                    <a:schemeClr val="accent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+mn-cs"/>
              </a:rPr>
              <a:t>שאלה 2</a:t>
            </a:r>
            <a:endParaRPr lang="he-IL" sz="8800" b="1" dirty="0">
              <a:ln w="18000">
                <a:solidFill>
                  <a:schemeClr val="accent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>
            <a:normAutofit/>
          </a:bodyPr>
          <a:lstStyle/>
          <a:p>
            <a:r>
              <a:rPr lang="he-IL" sz="4800" b="1" dirty="0" smtClean="0">
                <a:ln w="2857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באיזו מחתרת היה חבר יצחק רבין?</a:t>
            </a:r>
            <a:endParaRPr lang="he-IL" sz="4800" b="1" dirty="0">
              <a:ln w="2857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74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115616" y="762586"/>
            <a:ext cx="7020272" cy="2808312"/>
          </a:xfr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he-IL" sz="8800" b="1" dirty="0" smtClean="0">
                <a:ln w="18000">
                  <a:solidFill>
                    <a:schemeClr val="accent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+mn-cs"/>
              </a:rPr>
              <a:t>תשובה</a:t>
            </a:r>
            <a:endParaRPr lang="he-IL" sz="8800" b="1" dirty="0">
              <a:ln w="18000">
                <a:solidFill>
                  <a:schemeClr val="accent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+mn-cs"/>
            </a:endParaRPr>
          </a:p>
        </p:txBody>
      </p:sp>
      <p:sp>
        <p:nvSpPr>
          <p:cNvPr id="4" name="מלבן מעוגל 3"/>
          <p:cNvSpPr/>
          <p:nvPr/>
        </p:nvSpPr>
        <p:spPr>
          <a:xfrm>
            <a:off x="2191780" y="3561500"/>
            <a:ext cx="5112568" cy="27363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47664" y="3705516"/>
            <a:ext cx="6400800" cy="2088232"/>
          </a:xfrm>
          <a:noFill/>
        </p:spPr>
        <p:txBody>
          <a:bodyPr>
            <a:normAutofit/>
          </a:bodyPr>
          <a:lstStyle/>
          <a:p>
            <a:endParaRPr lang="he-IL" sz="4000" b="1" dirty="0" smtClean="0">
              <a:ln w="28575" cmpd="sng">
                <a:solidFill>
                  <a:schemeClr val="accent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he-IL" sz="4000" b="1" dirty="0" smtClean="0">
                <a:ln w="28575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פלמ"ח – פלוגות מחץ </a:t>
            </a:r>
            <a:endParaRPr lang="he-IL" sz="4000" b="1" dirty="0">
              <a:ln w="28575" cmpd="sng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486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899592" y="836712"/>
            <a:ext cx="7020272" cy="2808312"/>
          </a:xfr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he-IL" sz="8800" b="1" dirty="0" smtClean="0">
                <a:ln w="18000">
                  <a:solidFill>
                    <a:schemeClr val="accent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+mn-cs"/>
              </a:rPr>
              <a:t>שאלה 3</a:t>
            </a:r>
            <a:endParaRPr lang="he-IL" sz="8800" b="1" dirty="0">
              <a:ln w="18000">
                <a:solidFill>
                  <a:schemeClr val="accent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he-IL" sz="4800" b="1" dirty="0" smtClean="0">
                <a:ln w="2857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עם איזו מדינה חתם יצחק רבין הסכם שלום?</a:t>
            </a:r>
            <a:endParaRPr lang="he-IL" sz="4800" b="1" dirty="0">
              <a:ln w="2857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96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115616" y="762586"/>
            <a:ext cx="7020272" cy="2808312"/>
          </a:xfr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he-IL" sz="8800" b="1" dirty="0" smtClean="0">
                <a:ln w="18000">
                  <a:solidFill>
                    <a:schemeClr val="accent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+mn-cs"/>
              </a:rPr>
              <a:t>תשובה</a:t>
            </a:r>
            <a:endParaRPr lang="he-IL" sz="8800" b="1" dirty="0">
              <a:ln w="18000">
                <a:solidFill>
                  <a:schemeClr val="accent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+mn-cs"/>
            </a:endParaRPr>
          </a:p>
        </p:txBody>
      </p:sp>
      <p:sp>
        <p:nvSpPr>
          <p:cNvPr id="4" name="מלבן מעוגל 3"/>
          <p:cNvSpPr/>
          <p:nvPr/>
        </p:nvSpPr>
        <p:spPr>
          <a:xfrm>
            <a:off x="2191780" y="3561500"/>
            <a:ext cx="5112568" cy="27363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47664" y="3705516"/>
            <a:ext cx="6400800" cy="2088232"/>
          </a:xfrm>
          <a:noFill/>
        </p:spPr>
        <p:txBody>
          <a:bodyPr>
            <a:normAutofit/>
          </a:bodyPr>
          <a:lstStyle/>
          <a:p>
            <a:endParaRPr lang="he-IL" sz="4000" b="1" dirty="0" smtClean="0">
              <a:ln w="28575" cmpd="sng">
                <a:solidFill>
                  <a:schemeClr val="accent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he-IL" sz="4000" b="1" dirty="0" smtClean="0">
                <a:ln w="28575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ירדן </a:t>
            </a:r>
            <a:endParaRPr lang="he-IL" sz="4000" b="1" dirty="0">
              <a:ln w="28575" cmpd="sng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456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268</Words>
  <Application>Microsoft Office PowerPoint</Application>
  <PresentationFormat>On-screen Show (4:3)</PresentationFormat>
  <Paragraphs>94</Paragraphs>
  <Slides>39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ערכת נושא Office</vt:lpstr>
      <vt:lpstr>1_ערכת נושא Office</vt:lpstr>
      <vt:lpstr>יצחק רבין</vt:lpstr>
      <vt:lpstr>התבוננו היטב בסרטון הבא, אחר כך יש חידון... </vt:lpstr>
      <vt:lpstr>חלוקת הכיתה ל 6 קבוצות, כל קבוצה מקבלת שאלה,  אם לא ידעה, השאלה עוברת לקבוצה הבאה, עד שיש לנו מנצחים ... ניקוד נכתוב בטבלה על הלוח </vt:lpstr>
      <vt:lpstr>שאלה 1</vt:lpstr>
      <vt:lpstr>תשובה</vt:lpstr>
      <vt:lpstr>שאלה 2</vt:lpstr>
      <vt:lpstr>תשובה</vt:lpstr>
      <vt:lpstr>שאלה 3</vt:lpstr>
      <vt:lpstr>תשובה</vt:lpstr>
      <vt:lpstr>שאלה 4</vt:lpstr>
      <vt:lpstr>תשובה</vt:lpstr>
      <vt:lpstr>שאלה 5</vt:lpstr>
      <vt:lpstr>תשובה</vt:lpstr>
      <vt:lpstr>שאלה 6</vt:lpstr>
      <vt:lpstr>תשובה</vt:lpstr>
      <vt:lpstr>שאלה 7</vt:lpstr>
      <vt:lpstr>תשובה</vt:lpstr>
      <vt:lpstr>שאלה 8</vt:lpstr>
      <vt:lpstr>תשובה</vt:lpstr>
      <vt:lpstr>שאלה 9</vt:lpstr>
      <vt:lpstr>תשובה</vt:lpstr>
      <vt:lpstr>שאלה 10</vt:lpstr>
      <vt:lpstr>תשובה</vt:lpstr>
      <vt:lpstr>שאלה 11</vt:lpstr>
      <vt:lpstr>תשובה</vt:lpstr>
      <vt:lpstr>שאלה 12</vt:lpstr>
      <vt:lpstr>תשובה</vt:lpstr>
      <vt:lpstr>שאלה 13</vt:lpstr>
      <vt:lpstr>תשובה</vt:lpstr>
      <vt:lpstr>שאלה 14</vt:lpstr>
      <vt:lpstr>תשובה</vt:lpstr>
      <vt:lpstr>שאלה 15</vt:lpstr>
      <vt:lpstr>תשובה</vt:lpstr>
      <vt:lpstr>שאלה 16</vt:lpstr>
      <vt:lpstr>תשובה</vt:lpstr>
      <vt:lpstr>בואו נבדוק ניקוד .... </vt:lpstr>
      <vt:lpstr>ועכשיו סרטון .... </vt:lpstr>
      <vt:lpstr>ועכשיו לתשבץ... </vt:lpstr>
      <vt:lpstr>תודה על שיתוף הפעולה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יצחק רבין</dc:title>
  <dc:creator>sharon rahamim</dc:creator>
  <cp:lastModifiedBy>user</cp:lastModifiedBy>
  <cp:revision>6</cp:revision>
  <dcterms:created xsi:type="dcterms:W3CDTF">2015-10-23T07:20:13Z</dcterms:created>
  <dcterms:modified xsi:type="dcterms:W3CDTF">2016-11-13T09:40:30Z</dcterms:modified>
</cp:coreProperties>
</file>