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15" r:id="rId2"/>
    <p:sldId id="258" r:id="rId3"/>
    <p:sldId id="260" r:id="rId4"/>
    <p:sldId id="417" r:id="rId5"/>
    <p:sldId id="370" r:id="rId6"/>
    <p:sldId id="413" r:id="rId7"/>
    <p:sldId id="415" r:id="rId8"/>
    <p:sldId id="344" r:id="rId9"/>
    <p:sldId id="356" r:id="rId10"/>
    <p:sldId id="380" r:id="rId11"/>
    <p:sldId id="381" r:id="rId12"/>
    <p:sldId id="335" r:id="rId13"/>
    <p:sldId id="360" r:id="rId14"/>
    <p:sldId id="410" r:id="rId15"/>
    <p:sldId id="412" r:id="rId16"/>
    <p:sldId id="395" r:id="rId17"/>
    <p:sldId id="397" r:id="rId18"/>
    <p:sldId id="396" r:id="rId19"/>
    <p:sldId id="348" r:id="rId20"/>
    <p:sldId id="399" r:id="rId21"/>
    <p:sldId id="400" r:id="rId22"/>
    <p:sldId id="401" r:id="rId23"/>
    <p:sldId id="403" r:id="rId24"/>
    <p:sldId id="408" r:id="rId25"/>
    <p:sldId id="404" r:id="rId26"/>
    <p:sldId id="416" r:id="rId27"/>
    <p:sldId id="352" r:id="rId28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FF00"/>
    <a:srgbClr val="000000"/>
    <a:srgbClr val="3399FF"/>
    <a:srgbClr val="800000"/>
    <a:srgbClr val="FFCC66"/>
    <a:srgbClr val="FFC000"/>
    <a:srgbClr val="C0504D"/>
    <a:srgbClr val="990000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סגנון ביניים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סגנון ביניים 2 - הדגשה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סגנון ביניים 2 - הדגשה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סגנון ביניים 2 - הדגשה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סגנון ביניים 2 - הדגשה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AF606853-7671-496A-8E4F-DF71F8EC918B}" styleName="סגנון כהה 1 - הדגשה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סגנון כהה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929F9F4-4A8F-4326-A1B4-22849713DDAB}" styleName="סגנון כהה 1 - הדגשה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סגנון כהה 1 - הדגשה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סגנון בהיר 2 - הדגשה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46F890A9-2807-4EBB-B81D-B2AA78EC7F39}" styleName="סגנון כהה 2 - הדגשה 5/הדגשה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7CE84F3-28C3-443E-9E96-99CF82512B78}" styleName="סגנון כהה 1 - הדגשה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סגנון כהה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סגנון ביניים 4 - הדגשה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סגנון ביניים 4 - הדגשה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סגנון ביניים 4 - הדגשה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62" autoAdjust="0"/>
    <p:restoredTop sz="94669" autoAdjust="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slide" Target="../slides/slide8.xml"/><Relationship Id="rId1" Type="http://schemas.openxmlformats.org/officeDocument/2006/relationships/slide" Target="../slides/slide12.xml"/><Relationship Id="rId4" Type="http://schemas.openxmlformats.org/officeDocument/2006/relationships/slide" Target="../slides/slide16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havin.co.il/Index.asp?ArticleID=315&amp;CategoryID=141" TargetMode="External"/><Relationship Id="rId2" Type="http://schemas.openxmlformats.org/officeDocument/2006/relationships/hyperlink" Target="http://www.water.gov.il/Children/SavingWater/Pages/default.aspx" TargetMode="External"/><Relationship Id="rId1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02DAB9-2AAB-444D-AB01-CD92F282E06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A028966C-B875-4F0E-A8EA-6B28ABF089B3}">
      <dgm:prSet phldrT="[טקסט]" custT="1"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pPr rtl="1"/>
          <a:r>
            <a:rPr lang="he-IL" sz="3200" b="1" dirty="0" smtClean="0"/>
            <a:t>לומדים השוואה</a:t>
          </a:r>
          <a:endParaRPr lang="he-IL" sz="3200" b="1" dirty="0"/>
        </a:p>
      </dgm:t>
    </dgm:pt>
    <dgm:pt modelId="{424746BC-CF3F-40A3-B8EA-AD4BFEB733E3}" type="parTrans" cxnId="{30EC3A95-5BB5-4C75-96D3-EB8C11C2BE0C}">
      <dgm:prSet/>
      <dgm:spPr/>
      <dgm:t>
        <a:bodyPr/>
        <a:lstStyle/>
        <a:p>
          <a:pPr rtl="1"/>
          <a:endParaRPr lang="he-IL" b="1"/>
        </a:p>
      </dgm:t>
    </dgm:pt>
    <dgm:pt modelId="{4A9CD246-62D3-4619-9CCF-0FCB949EDE4E}" type="sibTrans" cxnId="{30EC3A95-5BB5-4C75-96D3-EB8C11C2BE0C}">
      <dgm:prSet/>
      <dgm:spPr/>
      <dgm:t>
        <a:bodyPr/>
        <a:lstStyle/>
        <a:p>
          <a:pPr rtl="1"/>
          <a:endParaRPr lang="he-IL" b="1"/>
        </a:p>
      </dgm:t>
    </dgm:pt>
    <dgm:pt modelId="{665C5371-0ED6-47FD-B525-2CA14D5A0DD3}">
      <dgm:prSet phldrT="[טקסט]" custT="1"/>
      <dgm:spPr>
        <a:solidFill>
          <a:schemeClr val="bg1">
            <a:lumMod val="65000"/>
          </a:schemeClr>
        </a:solidFill>
      </dgm:spPr>
      <dgm:t>
        <a:bodyPr/>
        <a:lstStyle/>
        <a:p>
          <a:pPr rtl="1"/>
          <a:r>
            <a:rPr lang="he-IL" sz="1800" b="1" dirty="0" smtClean="0"/>
            <a:t>פרק ב:</a:t>
          </a:r>
        </a:p>
        <a:p>
          <a:pPr rtl="1"/>
          <a:r>
            <a:rPr lang="he-IL" sz="1800" b="1" dirty="0" smtClean="0"/>
            <a:t>מארגנים השוואה</a:t>
          </a:r>
          <a:endParaRPr lang="he-IL" sz="1800" b="1" dirty="0"/>
        </a:p>
      </dgm:t>
    </dgm:pt>
    <dgm:pt modelId="{B055AEB3-0DBD-41D7-A513-5F51B4C6ADAF}" type="parTrans" cxnId="{2EB1111D-0EEC-4D1D-A044-75F47F13F0F7}">
      <dgm:prSet/>
      <dgm:spPr/>
      <dgm:t>
        <a:bodyPr/>
        <a:lstStyle/>
        <a:p>
          <a:pPr rtl="1"/>
          <a:endParaRPr lang="he-IL" b="1"/>
        </a:p>
      </dgm:t>
    </dgm:pt>
    <dgm:pt modelId="{888EEADE-B223-47BC-BAC2-6CFB597EE4D7}" type="sibTrans" cxnId="{2EB1111D-0EEC-4D1D-A044-75F47F13F0F7}">
      <dgm:prSet/>
      <dgm:spPr/>
      <dgm:t>
        <a:bodyPr/>
        <a:lstStyle/>
        <a:p>
          <a:pPr rtl="1"/>
          <a:endParaRPr lang="he-IL" b="1"/>
        </a:p>
      </dgm:t>
    </dgm:pt>
    <dgm:pt modelId="{971FFF1D-5AC9-4F42-9A68-BD3E89AAE4E9}">
      <dgm:prSet phldrT="[טקסט]"/>
      <dgm:spPr>
        <a:solidFill>
          <a:schemeClr val="bg1">
            <a:lumMod val="65000"/>
          </a:schemeClr>
        </a:solidFill>
      </dgm:spPr>
      <dgm:t>
        <a:bodyPr/>
        <a:lstStyle/>
        <a:p>
          <a:pPr rtl="1"/>
          <a:r>
            <a:rPr lang="he-IL" b="1" dirty="0" smtClean="0"/>
            <a:t>מארגנים הבדלים </a:t>
          </a:r>
        </a:p>
        <a:p>
          <a:pPr rtl="1"/>
          <a:r>
            <a:rPr lang="he-IL" b="1" dirty="0" smtClean="0"/>
            <a:t>2</a:t>
          </a:r>
          <a:endParaRPr lang="he-IL" b="1" dirty="0"/>
        </a:p>
      </dgm:t>
    </dgm:pt>
    <dgm:pt modelId="{61A91C53-F13E-42FC-97E0-8289C89B1590}" type="parTrans" cxnId="{3BE24888-8E4E-4B61-AD43-312C42552620}">
      <dgm:prSet/>
      <dgm:spPr/>
      <dgm:t>
        <a:bodyPr/>
        <a:lstStyle/>
        <a:p>
          <a:pPr rtl="1"/>
          <a:endParaRPr lang="he-IL" b="1"/>
        </a:p>
      </dgm:t>
    </dgm:pt>
    <dgm:pt modelId="{59F155F8-3F29-49D0-B013-DDF559AED7B5}" type="sibTrans" cxnId="{3BE24888-8E4E-4B61-AD43-312C42552620}">
      <dgm:prSet/>
      <dgm:spPr/>
      <dgm:t>
        <a:bodyPr/>
        <a:lstStyle/>
        <a:p>
          <a:pPr rtl="1"/>
          <a:endParaRPr lang="he-IL" b="1"/>
        </a:p>
      </dgm:t>
    </dgm:pt>
    <dgm:pt modelId="{E9D6E745-B3A0-4ECA-A130-19EA03AC0CCE}">
      <dgm:prSet phldrT="[טקסט]" custT="1"/>
      <dgm:spPr>
        <a:solidFill>
          <a:schemeClr val="bg1">
            <a:lumMod val="65000"/>
          </a:schemeClr>
        </a:solidFill>
      </dgm:spPr>
      <dgm:t>
        <a:bodyPr/>
        <a:lstStyle/>
        <a:p>
          <a:pPr rtl="1"/>
          <a:r>
            <a:rPr lang="he-IL" sz="1400" b="1" dirty="0" smtClean="0"/>
            <a:t>מארגנים הבדלים</a:t>
          </a:r>
        </a:p>
        <a:p>
          <a:pPr rtl="1"/>
          <a:r>
            <a:rPr lang="he-IL" sz="1400" b="1" dirty="0" smtClean="0"/>
            <a:t>1</a:t>
          </a:r>
          <a:endParaRPr lang="he-IL" sz="1400" b="1" dirty="0"/>
        </a:p>
      </dgm:t>
    </dgm:pt>
    <dgm:pt modelId="{56365D1F-2200-42B8-8C29-A4B9A55D4F2B}" type="parTrans" cxnId="{39B7D3DA-687E-4402-B503-A00A0C724CE2}">
      <dgm:prSet/>
      <dgm:spPr/>
      <dgm:t>
        <a:bodyPr/>
        <a:lstStyle/>
        <a:p>
          <a:pPr rtl="1"/>
          <a:endParaRPr lang="he-IL" b="1"/>
        </a:p>
      </dgm:t>
    </dgm:pt>
    <dgm:pt modelId="{F8588E3C-4635-440E-A6BC-5FC60EDEEFBC}" type="sibTrans" cxnId="{39B7D3DA-687E-4402-B503-A00A0C724CE2}">
      <dgm:prSet/>
      <dgm:spPr/>
      <dgm:t>
        <a:bodyPr/>
        <a:lstStyle/>
        <a:p>
          <a:pPr rtl="1"/>
          <a:endParaRPr lang="he-IL" b="1"/>
        </a:p>
      </dgm:t>
    </dgm:pt>
    <dgm:pt modelId="{F916BD71-AD09-4E74-8872-D6919B1E9DE6}">
      <dgm:prSet phldrT="[טקסט]" custT="1"/>
      <dgm:spPr>
        <a:solidFill>
          <a:schemeClr val="accent6">
            <a:alpha val="90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 rtl="1"/>
          <a:r>
            <a:rPr lang="he-IL" sz="1800" b="1" dirty="0" smtClean="0"/>
            <a:t>פרק א: מבינים השוואה</a:t>
          </a:r>
          <a:endParaRPr lang="he-IL" sz="1800" b="1" dirty="0"/>
        </a:p>
      </dgm:t>
    </dgm:pt>
    <dgm:pt modelId="{EB3B8439-ED38-410E-B697-067680A8CDCB}" type="parTrans" cxnId="{6324DD21-C409-4570-BC98-805C1A6FDD36}">
      <dgm:prSet/>
      <dgm:spPr/>
      <dgm:t>
        <a:bodyPr/>
        <a:lstStyle/>
        <a:p>
          <a:pPr rtl="1"/>
          <a:endParaRPr lang="he-IL" b="1"/>
        </a:p>
      </dgm:t>
    </dgm:pt>
    <dgm:pt modelId="{2E44BD5D-F22D-45E7-BDBD-123E9EB7E548}" type="sibTrans" cxnId="{6324DD21-C409-4570-BC98-805C1A6FDD36}">
      <dgm:prSet/>
      <dgm:spPr/>
      <dgm:t>
        <a:bodyPr/>
        <a:lstStyle/>
        <a:p>
          <a:pPr rtl="1"/>
          <a:endParaRPr lang="he-IL" b="1"/>
        </a:p>
      </dgm:t>
    </dgm:pt>
    <dgm:pt modelId="{7796E806-B9CE-4838-8558-9ACF8877D7EA}">
      <dgm:prSet phldrT="[טקסט]" custT="1"/>
      <dgm:spPr>
        <a:solidFill>
          <a:schemeClr val="accent6">
            <a:lumMod val="60000"/>
            <a:lumOff val="40000"/>
            <a:alpha val="90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 rtl="1"/>
          <a:r>
            <a:rPr lang="he-IL" sz="1200" b="1" dirty="0" smtClean="0"/>
            <a:t>בטקסטים</a:t>
          </a:r>
          <a:endParaRPr lang="he-IL" sz="1300" b="1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1BF11B06-405A-4526-8F88-84E7837F200C}" type="parTrans" cxnId="{50C2F286-425B-4261-9F2D-20763299F81B}">
      <dgm:prSet/>
      <dgm:spPr/>
      <dgm:t>
        <a:bodyPr/>
        <a:lstStyle/>
        <a:p>
          <a:pPr rtl="1"/>
          <a:endParaRPr lang="he-IL" b="1"/>
        </a:p>
      </dgm:t>
    </dgm:pt>
    <dgm:pt modelId="{B05871D0-3C69-47F6-8587-C555FB261A5B}" type="sibTrans" cxnId="{50C2F286-425B-4261-9F2D-20763299F81B}">
      <dgm:prSet/>
      <dgm:spPr/>
      <dgm:t>
        <a:bodyPr/>
        <a:lstStyle/>
        <a:p>
          <a:pPr rtl="1"/>
          <a:endParaRPr lang="he-IL" b="1"/>
        </a:p>
      </dgm:t>
    </dgm:pt>
    <dgm:pt modelId="{031CCC68-CF61-4D40-AE1E-608925007AE9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pPr rtl="1"/>
          <a:r>
            <a:rPr lang="he-IL" sz="1600" b="1" dirty="0" smtClean="0"/>
            <a:t>פרק ג: שואלים וכותבים</a:t>
          </a:r>
        </a:p>
        <a:p>
          <a:pPr rtl="1"/>
          <a:r>
            <a:rPr lang="he-IL" sz="1600" b="1" dirty="0" smtClean="0"/>
            <a:t>השוואה</a:t>
          </a:r>
          <a:endParaRPr lang="he-IL" sz="1600" b="1" dirty="0"/>
        </a:p>
      </dgm:t>
    </dgm:pt>
    <dgm:pt modelId="{9244EBCD-BCB5-42AF-AE41-B384C59493E6}" type="parTrans" cxnId="{9EC20E0E-A7EE-4D25-B481-1EFC6C792DC9}">
      <dgm:prSet/>
      <dgm:spPr/>
      <dgm:t>
        <a:bodyPr/>
        <a:lstStyle/>
        <a:p>
          <a:pPr rtl="1"/>
          <a:endParaRPr lang="he-IL" b="1"/>
        </a:p>
      </dgm:t>
    </dgm:pt>
    <dgm:pt modelId="{A530E17B-5404-407E-90BC-A4C2DECB8AA3}" type="sibTrans" cxnId="{9EC20E0E-A7EE-4D25-B481-1EFC6C792DC9}">
      <dgm:prSet/>
      <dgm:spPr/>
      <dgm:t>
        <a:bodyPr/>
        <a:lstStyle/>
        <a:p>
          <a:pPr rtl="1"/>
          <a:endParaRPr lang="he-IL" b="1"/>
        </a:p>
      </dgm:t>
    </dgm:pt>
    <dgm:pt modelId="{8EAA608F-F532-4CCF-ACAB-F8CE1F5D7970}">
      <dgm:prSet custT="1"/>
      <dgm:spPr>
        <a:solidFill>
          <a:schemeClr val="accent6">
            <a:lumMod val="60000"/>
            <a:lumOff val="40000"/>
            <a:alpha val="90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 rtl="1"/>
          <a:r>
            <a:rPr lang="he-IL" sz="1400" b="1" dirty="0" smtClean="0"/>
            <a:t>בשיר</a:t>
          </a:r>
          <a:endParaRPr lang="he-IL" sz="1300" b="1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7D5E2B1E-59B2-4A04-BBF8-A38C91DC12C7}" type="parTrans" cxnId="{52AA9374-8352-4FAD-B065-4D579E31918F}">
      <dgm:prSet/>
      <dgm:spPr/>
      <dgm:t>
        <a:bodyPr/>
        <a:lstStyle/>
        <a:p>
          <a:pPr rtl="1"/>
          <a:endParaRPr lang="he-IL" b="1"/>
        </a:p>
      </dgm:t>
    </dgm:pt>
    <dgm:pt modelId="{A042B8FB-BE8A-422E-A6AF-D0FC046A188C}" type="sibTrans" cxnId="{52AA9374-8352-4FAD-B065-4D579E31918F}">
      <dgm:prSet/>
      <dgm:spPr/>
      <dgm:t>
        <a:bodyPr/>
        <a:lstStyle/>
        <a:p>
          <a:pPr rtl="1"/>
          <a:endParaRPr lang="he-IL" b="1"/>
        </a:p>
      </dgm:t>
    </dgm:pt>
    <dgm:pt modelId="{F8717CAB-AD98-40BB-BC60-6A443EA89F38}">
      <dgm:prSet custT="1"/>
      <dgm:spPr>
        <a:solidFill>
          <a:schemeClr val="accent6">
            <a:lumMod val="60000"/>
            <a:lumOff val="40000"/>
            <a:alpha val="90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 rtl="1"/>
          <a:r>
            <a:rPr lang="he-IL" sz="1400" b="1" dirty="0" smtClean="0"/>
            <a:t>בתמונות</a:t>
          </a:r>
          <a:endParaRPr lang="he-IL" sz="1300" b="1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BDE5E2BF-C064-4FF9-8B71-3BF8AD72131D}" type="parTrans" cxnId="{B04E8997-D803-4C43-A3A1-00174D379729}">
      <dgm:prSet/>
      <dgm:spPr/>
      <dgm:t>
        <a:bodyPr/>
        <a:lstStyle/>
        <a:p>
          <a:pPr rtl="1"/>
          <a:endParaRPr lang="he-IL" b="1"/>
        </a:p>
      </dgm:t>
    </dgm:pt>
    <dgm:pt modelId="{C05DE9DF-3EFA-4511-B4D5-94E96C99F30C}" type="sibTrans" cxnId="{B04E8997-D803-4C43-A3A1-00174D379729}">
      <dgm:prSet/>
      <dgm:spPr/>
      <dgm:t>
        <a:bodyPr/>
        <a:lstStyle/>
        <a:p>
          <a:pPr rtl="1"/>
          <a:endParaRPr lang="he-IL" b="1"/>
        </a:p>
      </dgm:t>
    </dgm:pt>
    <dgm:pt modelId="{4852956A-46A6-47C6-AE60-42B9E7BEDEC1}">
      <dgm:prSet custT="1"/>
      <dgm:spPr>
        <a:solidFill>
          <a:schemeClr val="accent6">
            <a:lumMod val="60000"/>
            <a:lumOff val="40000"/>
            <a:alpha val="90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 rtl="1"/>
          <a:r>
            <a:rPr lang="he-IL" sz="1400" b="1" dirty="0" smtClean="0"/>
            <a:t>בכותרות</a:t>
          </a:r>
          <a:endParaRPr lang="he-IL" sz="1300" b="1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AE856635-6A86-4636-8897-C01E1A166045}" type="parTrans" cxnId="{BB1FB4A8-2006-4588-9888-D8EAA8BBC609}">
      <dgm:prSet/>
      <dgm:spPr/>
      <dgm:t>
        <a:bodyPr/>
        <a:lstStyle/>
        <a:p>
          <a:pPr rtl="1"/>
          <a:endParaRPr lang="he-IL" b="1"/>
        </a:p>
      </dgm:t>
    </dgm:pt>
    <dgm:pt modelId="{E5D9890D-84EA-4408-8678-91B0E72B4415}" type="sibTrans" cxnId="{BB1FB4A8-2006-4588-9888-D8EAA8BBC609}">
      <dgm:prSet/>
      <dgm:spPr/>
      <dgm:t>
        <a:bodyPr/>
        <a:lstStyle/>
        <a:p>
          <a:pPr rtl="1"/>
          <a:endParaRPr lang="he-IL" b="1"/>
        </a:p>
      </dgm:t>
    </dgm:pt>
    <dgm:pt modelId="{3CA33CFC-B05E-43BB-AEA9-476A8E486C2E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pPr rtl="1"/>
          <a:r>
            <a:rPr lang="he-IL" b="1" dirty="0" smtClean="0"/>
            <a:t>משווים וטוענים</a:t>
          </a:r>
          <a:endParaRPr lang="he-IL" b="1" dirty="0"/>
        </a:p>
      </dgm:t>
    </dgm:pt>
    <dgm:pt modelId="{B65CED8F-9083-4387-9FCE-556E4E9D952D}" type="parTrans" cxnId="{8F0FF273-3178-43C5-B63B-676B6124D211}">
      <dgm:prSet/>
      <dgm:spPr/>
      <dgm:t>
        <a:bodyPr/>
        <a:lstStyle/>
        <a:p>
          <a:pPr rtl="1"/>
          <a:endParaRPr lang="he-IL" b="1"/>
        </a:p>
      </dgm:t>
    </dgm:pt>
    <dgm:pt modelId="{730C6C81-FE23-4C4C-A950-D50601A8FB85}" type="sibTrans" cxnId="{8F0FF273-3178-43C5-B63B-676B6124D211}">
      <dgm:prSet/>
      <dgm:spPr/>
      <dgm:t>
        <a:bodyPr/>
        <a:lstStyle/>
        <a:p>
          <a:pPr rtl="1"/>
          <a:endParaRPr lang="he-IL" b="1"/>
        </a:p>
      </dgm:t>
    </dgm:pt>
    <dgm:pt modelId="{7C4011B4-DE4E-448E-8C54-31912E6C2F35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pPr rtl="1"/>
          <a:r>
            <a:rPr lang="he-IL" b="1" dirty="0" smtClean="0"/>
            <a:t>הצגים גרפיים</a:t>
          </a:r>
          <a:endParaRPr lang="he-IL" b="1" dirty="0"/>
        </a:p>
      </dgm:t>
    </dgm:pt>
    <dgm:pt modelId="{EA7C90B2-1E81-4504-9491-EFCC968E3D8D}" type="parTrans" cxnId="{D3938ABD-024D-454A-B264-BB1E63216590}">
      <dgm:prSet/>
      <dgm:spPr/>
      <dgm:t>
        <a:bodyPr/>
        <a:lstStyle/>
        <a:p>
          <a:pPr rtl="1"/>
          <a:endParaRPr lang="he-IL" b="1"/>
        </a:p>
      </dgm:t>
    </dgm:pt>
    <dgm:pt modelId="{64BAF7B1-CE93-41A9-AFF5-7304EC7A1A24}" type="sibTrans" cxnId="{D3938ABD-024D-454A-B264-BB1E63216590}">
      <dgm:prSet/>
      <dgm:spPr/>
      <dgm:t>
        <a:bodyPr/>
        <a:lstStyle/>
        <a:p>
          <a:pPr rtl="1"/>
          <a:endParaRPr lang="he-IL" b="1"/>
        </a:p>
      </dgm:t>
    </dgm:pt>
    <dgm:pt modelId="{2C1C0ED1-61C9-403E-8BC6-369E87975A55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pPr rtl="1"/>
          <a:r>
            <a:rPr lang="he-IL" b="1" dirty="0" smtClean="0"/>
            <a:t>משווים ומחליטים</a:t>
          </a:r>
          <a:endParaRPr lang="he-IL" b="1" dirty="0"/>
        </a:p>
      </dgm:t>
    </dgm:pt>
    <dgm:pt modelId="{5E247706-FA30-4219-B6DA-3BFEFA39BCF9}" type="parTrans" cxnId="{2CED6FCC-1692-44CB-9000-5D66BF214568}">
      <dgm:prSet/>
      <dgm:spPr/>
      <dgm:t>
        <a:bodyPr/>
        <a:lstStyle/>
        <a:p>
          <a:pPr rtl="1"/>
          <a:endParaRPr lang="he-IL" b="1"/>
        </a:p>
      </dgm:t>
    </dgm:pt>
    <dgm:pt modelId="{56B84B9E-C2B0-4A40-A14D-ECA9EC7E5D77}" type="sibTrans" cxnId="{2CED6FCC-1692-44CB-9000-5D66BF214568}">
      <dgm:prSet/>
      <dgm:spPr/>
      <dgm:t>
        <a:bodyPr/>
        <a:lstStyle/>
        <a:p>
          <a:pPr rtl="1"/>
          <a:endParaRPr lang="he-IL" b="1"/>
        </a:p>
      </dgm:t>
    </dgm:pt>
    <dgm:pt modelId="{C171D67F-4308-41B2-A54A-8547F022C485}" type="pres">
      <dgm:prSet presAssocID="{2902DAB9-2AAB-444D-AB01-CD92F282E06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he-IL"/>
        </a:p>
      </dgm:t>
    </dgm:pt>
    <dgm:pt modelId="{E111B635-B746-4F86-A195-43C3B5912B02}" type="pres">
      <dgm:prSet presAssocID="{A028966C-B875-4F0E-A8EA-6B28ABF089B3}" presName="hierRoot1" presStyleCnt="0"/>
      <dgm:spPr/>
    </dgm:pt>
    <dgm:pt modelId="{59F23EE7-5104-4B08-9744-56FF5FEE3AAA}" type="pres">
      <dgm:prSet presAssocID="{A028966C-B875-4F0E-A8EA-6B28ABF089B3}" presName="composite" presStyleCnt="0"/>
      <dgm:spPr/>
    </dgm:pt>
    <dgm:pt modelId="{C3C51F8E-A714-4406-A81B-05F923659749}" type="pres">
      <dgm:prSet presAssocID="{A028966C-B875-4F0E-A8EA-6B28ABF089B3}" presName="background" presStyleLbl="node0" presStyleIdx="0" presStyleCnt="1"/>
      <dgm:spPr/>
    </dgm:pt>
    <dgm:pt modelId="{8865FED0-B88D-4E8B-8574-8BD9D5F09883}" type="pres">
      <dgm:prSet presAssocID="{A028966C-B875-4F0E-A8EA-6B28ABF089B3}" presName="text" presStyleLbl="fgAcc0" presStyleIdx="0" presStyleCnt="1" custScaleX="422716" custScaleY="154380" custLinFactY="-30200" custLinFactNeighborX="-549" custLinFactNeighborY="-100000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6963EA92-7DFC-4F21-ABC8-2C44E0860367}" type="pres">
      <dgm:prSet presAssocID="{A028966C-B875-4F0E-A8EA-6B28ABF089B3}" presName="hierChild2" presStyleCnt="0"/>
      <dgm:spPr/>
    </dgm:pt>
    <dgm:pt modelId="{389C37FF-1F6B-4B85-BE25-274AEC80421C}" type="pres">
      <dgm:prSet presAssocID="{9244EBCD-BCB5-42AF-AE41-B384C59493E6}" presName="Name10" presStyleLbl="parChTrans1D2" presStyleIdx="0" presStyleCnt="3"/>
      <dgm:spPr/>
      <dgm:t>
        <a:bodyPr/>
        <a:lstStyle/>
        <a:p>
          <a:pPr rtl="1"/>
          <a:endParaRPr lang="he-IL"/>
        </a:p>
      </dgm:t>
    </dgm:pt>
    <dgm:pt modelId="{12505F93-2621-48F5-90B8-1889146031F2}" type="pres">
      <dgm:prSet presAssocID="{031CCC68-CF61-4D40-AE1E-608925007AE9}" presName="hierRoot2" presStyleCnt="0"/>
      <dgm:spPr/>
    </dgm:pt>
    <dgm:pt modelId="{B2689581-D0BA-4D1E-B768-EA9EC589E4F1}" type="pres">
      <dgm:prSet presAssocID="{031CCC68-CF61-4D40-AE1E-608925007AE9}" presName="composite2" presStyleCnt="0"/>
      <dgm:spPr/>
    </dgm:pt>
    <dgm:pt modelId="{9800C959-8456-478A-A3E8-30404EFADA50}" type="pres">
      <dgm:prSet presAssocID="{031CCC68-CF61-4D40-AE1E-608925007AE9}" presName="background2" presStyleLbl="node2" presStyleIdx="0" presStyleCnt="3"/>
      <dgm:spPr/>
    </dgm:pt>
    <dgm:pt modelId="{DABC7B2D-6D18-4E73-935B-FA09768FC8C0}" type="pres">
      <dgm:prSet presAssocID="{031CCC68-CF61-4D40-AE1E-608925007AE9}" presName="text2" presStyleLbl="fgAcc2" presStyleIdx="0" presStyleCnt="3" custScaleX="342640" custLinFactNeighborX="6754" custLinFactNeighborY="-56756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B9BAC216-4F72-42F2-9F63-049F36B1BF68}" type="pres">
      <dgm:prSet presAssocID="{031CCC68-CF61-4D40-AE1E-608925007AE9}" presName="hierChild3" presStyleCnt="0"/>
      <dgm:spPr/>
    </dgm:pt>
    <dgm:pt modelId="{95EDB899-FD6B-4771-ADE7-27CB9B74445C}" type="pres">
      <dgm:prSet presAssocID="{B65CED8F-9083-4387-9FCE-556E4E9D952D}" presName="Name17" presStyleLbl="parChTrans1D3" presStyleIdx="0" presStyleCnt="9"/>
      <dgm:spPr/>
      <dgm:t>
        <a:bodyPr/>
        <a:lstStyle/>
        <a:p>
          <a:pPr rtl="1"/>
          <a:endParaRPr lang="he-IL"/>
        </a:p>
      </dgm:t>
    </dgm:pt>
    <dgm:pt modelId="{D904165F-0A19-4F14-B658-40A788C67127}" type="pres">
      <dgm:prSet presAssocID="{3CA33CFC-B05E-43BB-AEA9-476A8E486C2E}" presName="hierRoot3" presStyleCnt="0"/>
      <dgm:spPr/>
    </dgm:pt>
    <dgm:pt modelId="{8EC4BF96-CA9D-4DF5-817A-13A961DFB1AB}" type="pres">
      <dgm:prSet presAssocID="{3CA33CFC-B05E-43BB-AEA9-476A8E486C2E}" presName="composite3" presStyleCnt="0"/>
      <dgm:spPr/>
    </dgm:pt>
    <dgm:pt modelId="{E9DADE9C-6BEE-49D5-840E-1FD5EB2D6242}" type="pres">
      <dgm:prSet presAssocID="{3CA33CFC-B05E-43BB-AEA9-476A8E486C2E}" presName="background3" presStyleLbl="node3" presStyleIdx="0" presStyleCnt="9"/>
      <dgm:spPr/>
    </dgm:pt>
    <dgm:pt modelId="{02DDA51C-DF76-4489-BE9D-C2F6743D9F8D}" type="pres">
      <dgm:prSet presAssocID="{3CA33CFC-B05E-43BB-AEA9-476A8E486C2E}" presName="text3" presStyleLbl="fgAcc3" presStyleIdx="0" presStyleCnt="9" custScaleY="330976" custLinFactNeighborX="6567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E282EB61-8314-4DAA-9D2D-A7CBD254B021}" type="pres">
      <dgm:prSet presAssocID="{3CA33CFC-B05E-43BB-AEA9-476A8E486C2E}" presName="hierChild4" presStyleCnt="0"/>
      <dgm:spPr/>
    </dgm:pt>
    <dgm:pt modelId="{4916A1BB-4CC7-43FE-8A2D-411FB681C8BD}" type="pres">
      <dgm:prSet presAssocID="{5E247706-FA30-4219-B6DA-3BFEFA39BCF9}" presName="Name17" presStyleLbl="parChTrans1D3" presStyleIdx="1" presStyleCnt="9"/>
      <dgm:spPr/>
      <dgm:t>
        <a:bodyPr/>
        <a:lstStyle/>
        <a:p>
          <a:pPr rtl="1"/>
          <a:endParaRPr lang="he-IL"/>
        </a:p>
      </dgm:t>
    </dgm:pt>
    <dgm:pt modelId="{2DCE60B4-27B2-435E-8609-50E9385BEE61}" type="pres">
      <dgm:prSet presAssocID="{2C1C0ED1-61C9-403E-8BC6-369E87975A55}" presName="hierRoot3" presStyleCnt="0"/>
      <dgm:spPr/>
    </dgm:pt>
    <dgm:pt modelId="{6DCDDFD3-4D01-4999-8E6F-E9395BDD5D97}" type="pres">
      <dgm:prSet presAssocID="{2C1C0ED1-61C9-403E-8BC6-369E87975A55}" presName="composite3" presStyleCnt="0"/>
      <dgm:spPr/>
    </dgm:pt>
    <dgm:pt modelId="{D5D47133-A6B3-41AC-8BFF-0BD54232FFF2}" type="pres">
      <dgm:prSet presAssocID="{2C1C0ED1-61C9-403E-8BC6-369E87975A55}" presName="background3" presStyleLbl="node3" presStyleIdx="1" presStyleCnt="9"/>
      <dgm:spPr/>
    </dgm:pt>
    <dgm:pt modelId="{81151D82-8D32-4FCE-B716-A7359FD48FB6}" type="pres">
      <dgm:prSet presAssocID="{2C1C0ED1-61C9-403E-8BC6-369E87975A55}" presName="text3" presStyleLbl="fgAcc3" presStyleIdx="1" presStyleCnt="9" custScaleY="330976" custLinFactNeighborX="6567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1CF74560-EF46-4336-B27C-0CEDD4CC13F8}" type="pres">
      <dgm:prSet presAssocID="{2C1C0ED1-61C9-403E-8BC6-369E87975A55}" presName="hierChild4" presStyleCnt="0"/>
      <dgm:spPr/>
    </dgm:pt>
    <dgm:pt modelId="{EA10E669-E8E2-4BDC-BB41-002775CB4873}" type="pres">
      <dgm:prSet presAssocID="{EA7C90B2-1E81-4504-9491-EFCC968E3D8D}" presName="Name17" presStyleLbl="parChTrans1D3" presStyleIdx="2" presStyleCnt="9"/>
      <dgm:spPr/>
      <dgm:t>
        <a:bodyPr/>
        <a:lstStyle/>
        <a:p>
          <a:pPr rtl="1"/>
          <a:endParaRPr lang="he-IL"/>
        </a:p>
      </dgm:t>
    </dgm:pt>
    <dgm:pt modelId="{90C928DA-739E-445A-AFD6-DC9C624B3D23}" type="pres">
      <dgm:prSet presAssocID="{7C4011B4-DE4E-448E-8C54-31912E6C2F35}" presName="hierRoot3" presStyleCnt="0"/>
      <dgm:spPr/>
    </dgm:pt>
    <dgm:pt modelId="{738D3FC6-149D-47FB-8646-D17C5C5524F5}" type="pres">
      <dgm:prSet presAssocID="{7C4011B4-DE4E-448E-8C54-31912E6C2F35}" presName="composite3" presStyleCnt="0"/>
      <dgm:spPr/>
    </dgm:pt>
    <dgm:pt modelId="{4EB31B32-99E3-424B-97F6-7AA815EA72EF}" type="pres">
      <dgm:prSet presAssocID="{7C4011B4-DE4E-448E-8C54-31912E6C2F35}" presName="background3" presStyleLbl="node3" presStyleIdx="2" presStyleCnt="9"/>
      <dgm:spPr/>
    </dgm:pt>
    <dgm:pt modelId="{169ACF1F-9743-4B52-B93E-6DE53DC374CD}" type="pres">
      <dgm:prSet presAssocID="{7C4011B4-DE4E-448E-8C54-31912E6C2F35}" presName="text3" presStyleLbl="fgAcc3" presStyleIdx="2" presStyleCnt="9" custScaleY="330976" custLinFactNeighborX="1993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FB811EA6-A4A0-4A32-8B3A-8F7FD3429C1A}" type="pres">
      <dgm:prSet presAssocID="{7C4011B4-DE4E-448E-8C54-31912E6C2F35}" presName="hierChild4" presStyleCnt="0"/>
      <dgm:spPr/>
    </dgm:pt>
    <dgm:pt modelId="{6E79D684-8BDE-40C1-928A-C23121890B64}" type="pres">
      <dgm:prSet presAssocID="{B055AEB3-0DBD-41D7-A513-5F51B4C6ADAF}" presName="Name10" presStyleLbl="parChTrans1D2" presStyleIdx="1" presStyleCnt="3"/>
      <dgm:spPr/>
      <dgm:t>
        <a:bodyPr/>
        <a:lstStyle/>
        <a:p>
          <a:pPr rtl="1"/>
          <a:endParaRPr lang="he-IL"/>
        </a:p>
      </dgm:t>
    </dgm:pt>
    <dgm:pt modelId="{08584847-1CD5-443C-BC20-12F8E8AEBD76}" type="pres">
      <dgm:prSet presAssocID="{665C5371-0ED6-47FD-B525-2CA14D5A0DD3}" presName="hierRoot2" presStyleCnt="0"/>
      <dgm:spPr/>
    </dgm:pt>
    <dgm:pt modelId="{CE50D9B6-992C-4392-8521-31F6A7AB660E}" type="pres">
      <dgm:prSet presAssocID="{665C5371-0ED6-47FD-B525-2CA14D5A0DD3}" presName="composite2" presStyleCnt="0"/>
      <dgm:spPr/>
    </dgm:pt>
    <dgm:pt modelId="{49195308-1733-4414-A83F-A97687217A51}" type="pres">
      <dgm:prSet presAssocID="{665C5371-0ED6-47FD-B525-2CA14D5A0DD3}" presName="background2" presStyleLbl="node2" presStyleIdx="1" presStyleCnt="3"/>
      <dgm:spPr/>
    </dgm:pt>
    <dgm:pt modelId="{9B75998D-1A22-49CE-B98D-9ECF3627B2B9}" type="pres">
      <dgm:prSet presAssocID="{665C5371-0ED6-47FD-B525-2CA14D5A0DD3}" presName="text2" presStyleLbl="fgAcc2" presStyleIdx="1" presStyleCnt="3" custScaleX="233061" custLinFactNeighborX="2180" custLinFactNeighborY="-56756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F3B22D5C-3C89-4B68-8C2E-5159828409E5}" type="pres">
      <dgm:prSet presAssocID="{665C5371-0ED6-47FD-B525-2CA14D5A0DD3}" presName="hierChild3" presStyleCnt="0"/>
      <dgm:spPr/>
    </dgm:pt>
    <dgm:pt modelId="{45BCFFB3-1260-4C03-BB3D-8B9BD6161DC7}" type="pres">
      <dgm:prSet presAssocID="{61A91C53-F13E-42FC-97E0-8289C89B1590}" presName="Name17" presStyleLbl="parChTrans1D3" presStyleIdx="3" presStyleCnt="9"/>
      <dgm:spPr/>
      <dgm:t>
        <a:bodyPr/>
        <a:lstStyle/>
        <a:p>
          <a:pPr rtl="1"/>
          <a:endParaRPr lang="he-IL"/>
        </a:p>
      </dgm:t>
    </dgm:pt>
    <dgm:pt modelId="{B426A371-998B-45B7-9075-A90F89DDB861}" type="pres">
      <dgm:prSet presAssocID="{971FFF1D-5AC9-4F42-9A68-BD3E89AAE4E9}" presName="hierRoot3" presStyleCnt="0"/>
      <dgm:spPr/>
    </dgm:pt>
    <dgm:pt modelId="{E8244603-B9AC-4AA7-97A5-8101031EDD43}" type="pres">
      <dgm:prSet presAssocID="{971FFF1D-5AC9-4F42-9A68-BD3E89AAE4E9}" presName="composite3" presStyleCnt="0"/>
      <dgm:spPr/>
    </dgm:pt>
    <dgm:pt modelId="{8676FF6C-35A4-48DC-9EF1-1F96E1F485D9}" type="pres">
      <dgm:prSet presAssocID="{971FFF1D-5AC9-4F42-9A68-BD3E89AAE4E9}" presName="background3" presStyleLbl="node3" presStyleIdx="3" presStyleCnt="9"/>
      <dgm:spPr/>
    </dgm:pt>
    <dgm:pt modelId="{1684014A-670E-4A4E-88AA-A1DEE0E29593}" type="pres">
      <dgm:prSet presAssocID="{971FFF1D-5AC9-4F42-9A68-BD3E89AAE4E9}" presName="text3" presStyleLbl="fgAcc3" presStyleIdx="3" presStyleCnt="9" custScaleY="330976" custLinFactNeighborX="-5232" custLinFactNeighborY="4935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C11CA3A8-D2AD-46F3-B960-5EC0FBE77C1E}" type="pres">
      <dgm:prSet presAssocID="{971FFF1D-5AC9-4F42-9A68-BD3E89AAE4E9}" presName="hierChild4" presStyleCnt="0"/>
      <dgm:spPr/>
    </dgm:pt>
    <dgm:pt modelId="{2EC5FB60-0B6F-40A7-B02E-A04D5D0C9967}" type="pres">
      <dgm:prSet presAssocID="{56365D1F-2200-42B8-8C29-A4B9A55D4F2B}" presName="Name17" presStyleLbl="parChTrans1D3" presStyleIdx="4" presStyleCnt="9"/>
      <dgm:spPr/>
      <dgm:t>
        <a:bodyPr/>
        <a:lstStyle/>
        <a:p>
          <a:pPr rtl="1"/>
          <a:endParaRPr lang="he-IL"/>
        </a:p>
      </dgm:t>
    </dgm:pt>
    <dgm:pt modelId="{230BF314-A89F-4302-9EE8-F5434F8ABF84}" type="pres">
      <dgm:prSet presAssocID="{E9D6E745-B3A0-4ECA-A130-19EA03AC0CCE}" presName="hierRoot3" presStyleCnt="0"/>
      <dgm:spPr/>
    </dgm:pt>
    <dgm:pt modelId="{545546DA-57E8-4790-8098-DB82BE14B424}" type="pres">
      <dgm:prSet presAssocID="{E9D6E745-B3A0-4ECA-A130-19EA03AC0CCE}" presName="composite3" presStyleCnt="0"/>
      <dgm:spPr/>
    </dgm:pt>
    <dgm:pt modelId="{836010CD-884B-4756-91DE-537A68DC347C}" type="pres">
      <dgm:prSet presAssocID="{E9D6E745-B3A0-4ECA-A130-19EA03AC0CCE}" presName="background3" presStyleLbl="node3" presStyleIdx="4" presStyleCnt="9"/>
      <dgm:spPr/>
    </dgm:pt>
    <dgm:pt modelId="{C1555D8C-5441-446A-9F8B-44E78439F28E}" type="pres">
      <dgm:prSet presAssocID="{E9D6E745-B3A0-4ECA-A130-19EA03AC0CCE}" presName="text3" presStyleLbl="fgAcc3" presStyleIdx="4" presStyleCnt="9" custScaleY="330976" custLinFactNeighborX="-2153" custLinFactNeighborY="7725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50EB9AEE-E2C9-48B4-8ABC-C0D4519C39E6}" type="pres">
      <dgm:prSet presAssocID="{E9D6E745-B3A0-4ECA-A130-19EA03AC0CCE}" presName="hierChild4" presStyleCnt="0"/>
      <dgm:spPr/>
    </dgm:pt>
    <dgm:pt modelId="{B85703C1-B314-4A6B-B222-1A126B356C62}" type="pres">
      <dgm:prSet presAssocID="{EB3B8439-ED38-410E-B697-067680A8CDCB}" presName="Name10" presStyleLbl="parChTrans1D2" presStyleIdx="2" presStyleCnt="3"/>
      <dgm:spPr/>
      <dgm:t>
        <a:bodyPr/>
        <a:lstStyle/>
        <a:p>
          <a:pPr rtl="1"/>
          <a:endParaRPr lang="he-IL"/>
        </a:p>
      </dgm:t>
    </dgm:pt>
    <dgm:pt modelId="{32F25DB7-11F3-4245-B417-458BE25EF68C}" type="pres">
      <dgm:prSet presAssocID="{F916BD71-AD09-4E74-8872-D6919B1E9DE6}" presName="hierRoot2" presStyleCnt="0"/>
      <dgm:spPr/>
    </dgm:pt>
    <dgm:pt modelId="{F6292873-2DA3-4A5D-A771-BABE000C1DF5}" type="pres">
      <dgm:prSet presAssocID="{F916BD71-AD09-4E74-8872-D6919B1E9DE6}" presName="composite2" presStyleCnt="0"/>
      <dgm:spPr/>
    </dgm:pt>
    <dgm:pt modelId="{F034B98D-3D98-4F58-AD48-C4B350E79359}" type="pres">
      <dgm:prSet presAssocID="{F916BD71-AD09-4E74-8872-D6919B1E9DE6}" presName="background2" presStyleLbl="node2" presStyleIdx="2" presStyleCnt="3"/>
      <dgm:spPr/>
    </dgm:pt>
    <dgm:pt modelId="{819DEE36-B82B-43F8-AC0D-7ABCDD01B252}" type="pres">
      <dgm:prSet presAssocID="{F916BD71-AD09-4E74-8872-D6919B1E9DE6}" presName="text2" presStyleLbl="fgAcc2" presStyleIdx="2" presStyleCnt="3" custScaleX="462405" custLinFactNeighborX="187" custLinFactNeighborY="-53725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557EE51C-B8BF-4C6D-A21D-B456F6161C09}" type="pres">
      <dgm:prSet presAssocID="{F916BD71-AD09-4E74-8872-D6919B1E9DE6}" presName="hierChild3" presStyleCnt="0"/>
      <dgm:spPr/>
    </dgm:pt>
    <dgm:pt modelId="{2D4DB7B6-A841-4276-A5ED-E8E0C42C6AFB}" type="pres">
      <dgm:prSet presAssocID="{1BF11B06-405A-4526-8F88-84E7837F200C}" presName="Name17" presStyleLbl="parChTrans1D3" presStyleIdx="5" presStyleCnt="9"/>
      <dgm:spPr/>
      <dgm:t>
        <a:bodyPr/>
        <a:lstStyle/>
        <a:p>
          <a:pPr rtl="1"/>
          <a:endParaRPr lang="he-IL"/>
        </a:p>
      </dgm:t>
    </dgm:pt>
    <dgm:pt modelId="{A25476F0-7BB3-4A2C-97A7-535A585ADBE6}" type="pres">
      <dgm:prSet presAssocID="{7796E806-B9CE-4838-8558-9ACF8877D7EA}" presName="hierRoot3" presStyleCnt="0"/>
      <dgm:spPr/>
    </dgm:pt>
    <dgm:pt modelId="{F934657A-E20E-49F2-B09D-15B3B608AF16}" type="pres">
      <dgm:prSet presAssocID="{7796E806-B9CE-4838-8558-9ACF8877D7EA}" presName="composite3" presStyleCnt="0"/>
      <dgm:spPr/>
    </dgm:pt>
    <dgm:pt modelId="{83E24F99-6F24-410A-860E-4606F4C0F837}" type="pres">
      <dgm:prSet presAssocID="{7796E806-B9CE-4838-8558-9ACF8877D7EA}" presName="background3" presStyleLbl="node3" presStyleIdx="5" presStyleCnt="9"/>
      <dgm:spPr/>
    </dgm:pt>
    <dgm:pt modelId="{9ED7EAE6-A735-4F0B-869E-0F21306D4FB6}" type="pres">
      <dgm:prSet presAssocID="{7796E806-B9CE-4838-8558-9ACF8877D7EA}" presName="text3" presStyleLbl="fgAcc3" presStyleIdx="5" presStyleCnt="9" custScaleY="330976" custLinFactNeighborX="-5095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66EDF427-0815-4933-968F-54F987D9F716}" type="pres">
      <dgm:prSet presAssocID="{7796E806-B9CE-4838-8558-9ACF8877D7EA}" presName="hierChild4" presStyleCnt="0"/>
      <dgm:spPr/>
    </dgm:pt>
    <dgm:pt modelId="{83F705E4-F95D-4DB5-B50B-6234EE361BDD}" type="pres">
      <dgm:prSet presAssocID="{AE856635-6A86-4636-8897-C01E1A166045}" presName="Name17" presStyleLbl="parChTrans1D3" presStyleIdx="6" presStyleCnt="9"/>
      <dgm:spPr/>
      <dgm:t>
        <a:bodyPr/>
        <a:lstStyle/>
        <a:p>
          <a:pPr rtl="1"/>
          <a:endParaRPr lang="he-IL"/>
        </a:p>
      </dgm:t>
    </dgm:pt>
    <dgm:pt modelId="{B10EF408-88A6-44B3-AF3C-B8FCCC3DA6AB}" type="pres">
      <dgm:prSet presAssocID="{4852956A-46A6-47C6-AE60-42B9E7BEDEC1}" presName="hierRoot3" presStyleCnt="0"/>
      <dgm:spPr/>
    </dgm:pt>
    <dgm:pt modelId="{CE06D841-B6E1-4EFE-9EA1-4276063CA355}" type="pres">
      <dgm:prSet presAssocID="{4852956A-46A6-47C6-AE60-42B9E7BEDEC1}" presName="composite3" presStyleCnt="0"/>
      <dgm:spPr/>
    </dgm:pt>
    <dgm:pt modelId="{66F22A17-B073-414D-8C13-9C19CE9083E8}" type="pres">
      <dgm:prSet presAssocID="{4852956A-46A6-47C6-AE60-42B9E7BEDEC1}" presName="background3" presStyleLbl="node3" presStyleIdx="6" presStyleCnt="9"/>
      <dgm:spPr/>
    </dgm:pt>
    <dgm:pt modelId="{5A410175-5869-474C-8B8F-2155A755A40C}" type="pres">
      <dgm:prSet presAssocID="{4852956A-46A6-47C6-AE60-42B9E7BEDEC1}" presName="text3" presStyleLbl="fgAcc3" presStyleIdx="6" presStyleCnt="9" custScaleY="330976" custLinFactNeighborX="-5095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01AD85F6-BB06-4536-B1C2-F385FE0E1C7B}" type="pres">
      <dgm:prSet presAssocID="{4852956A-46A6-47C6-AE60-42B9E7BEDEC1}" presName="hierChild4" presStyleCnt="0"/>
      <dgm:spPr/>
    </dgm:pt>
    <dgm:pt modelId="{03F7E0B9-720B-4701-AD34-374FD215827E}" type="pres">
      <dgm:prSet presAssocID="{BDE5E2BF-C064-4FF9-8B71-3BF8AD72131D}" presName="Name17" presStyleLbl="parChTrans1D3" presStyleIdx="7" presStyleCnt="9"/>
      <dgm:spPr/>
      <dgm:t>
        <a:bodyPr/>
        <a:lstStyle/>
        <a:p>
          <a:pPr rtl="1"/>
          <a:endParaRPr lang="he-IL"/>
        </a:p>
      </dgm:t>
    </dgm:pt>
    <dgm:pt modelId="{B55E05D7-E2B8-4E29-926A-6BAC9B26EA13}" type="pres">
      <dgm:prSet presAssocID="{F8717CAB-AD98-40BB-BC60-6A443EA89F38}" presName="hierRoot3" presStyleCnt="0"/>
      <dgm:spPr/>
    </dgm:pt>
    <dgm:pt modelId="{77091444-B394-407C-86CC-9714A654F2CA}" type="pres">
      <dgm:prSet presAssocID="{F8717CAB-AD98-40BB-BC60-6A443EA89F38}" presName="composite3" presStyleCnt="0"/>
      <dgm:spPr/>
    </dgm:pt>
    <dgm:pt modelId="{8C8DC4B7-96D3-4EFF-9FE9-9FC5F36E57D4}" type="pres">
      <dgm:prSet presAssocID="{F8717CAB-AD98-40BB-BC60-6A443EA89F38}" presName="background3" presStyleLbl="node3" presStyleIdx="7" presStyleCnt="9"/>
      <dgm:spPr/>
    </dgm:pt>
    <dgm:pt modelId="{48A03744-1E4E-4007-BDF9-1B488D738C45}" type="pres">
      <dgm:prSet presAssocID="{F8717CAB-AD98-40BB-BC60-6A443EA89F38}" presName="text3" presStyleLbl="fgAcc3" presStyleIdx="7" presStyleCnt="9" custScaleY="330976" custLinFactNeighborX="-5095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C95D475E-1459-4565-9E9B-7771D85E0D59}" type="pres">
      <dgm:prSet presAssocID="{F8717CAB-AD98-40BB-BC60-6A443EA89F38}" presName="hierChild4" presStyleCnt="0"/>
      <dgm:spPr/>
    </dgm:pt>
    <dgm:pt modelId="{74AA4DC1-BCB4-43CF-8883-64AEE8668404}" type="pres">
      <dgm:prSet presAssocID="{7D5E2B1E-59B2-4A04-BBF8-A38C91DC12C7}" presName="Name17" presStyleLbl="parChTrans1D3" presStyleIdx="8" presStyleCnt="9"/>
      <dgm:spPr/>
      <dgm:t>
        <a:bodyPr/>
        <a:lstStyle/>
        <a:p>
          <a:pPr rtl="1"/>
          <a:endParaRPr lang="he-IL"/>
        </a:p>
      </dgm:t>
    </dgm:pt>
    <dgm:pt modelId="{9243AE41-C587-4BED-86F8-FE604C300779}" type="pres">
      <dgm:prSet presAssocID="{8EAA608F-F532-4CCF-ACAB-F8CE1F5D7970}" presName="hierRoot3" presStyleCnt="0"/>
      <dgm:spPr/>
    </dgm:pt>
    <dgm:pt modelId="{8FF5ED87-A0A0-439B-B9F9-6468E400469F}" type="pres">
      <dgm:prSet presAssocID="{8EAA608F-F532-4CCF-ACAB-F8CE1F5D7970}" presName="composite3" presStyleCnt="0"/>
      <dgm:spPr/>
    </dgm:pt>
    <dgm:pt modelId="{9F12CF2F-F802-465C-97AA-567A695F9E57}" type="pres">
      <dgm:prSet presAssocID="{8EAA608F-F532-4CCF-ACAB-F8CE1F5D7970}" presName="background3" presStyleLbl="node3" presStyleIdx="8" presStyleCnt="9"/>
      <dgm:spPr/>
    </dgm:pt>
    <dgm:pt modelId="{76ACA0F4-4589-4742-AC7A-88883D9C295D}" type="pres">
      <dgm:prSet presAssocID="{8EAA608F-F532-4CCF-ACAB-F8CE1F5D7970}" presName="text3" presStyleLbl="fgAcc3" presStyleIdx="8" presStyleCnt="9" custScaleY="330976" custLinFactNeighborX="-5095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095B996B-C86F-4574-95E9-24F6930C825C}" type="pres">
      <dgm:prSet presAssocID="{8EAA608F-F532-4CCF-ACAB-F8CE1F5D7970}" presName="hierChild4" presStyleCnt="0"/>
      <dgm:spPr/>
    </dgm:pt>
  </dgm:ptLst>
  <dgm:cxnLst>
    <dgm:cxn modelId="{B04E8997-D803-4C43-A3A1-00174D379729}" srcId="{F916BD71-AD09-4E74-8872-D6919B1E9DE6}" destId="{F8717CAB-AD98-40BB-BC60-6A443EA89F38}" srcOrd="2" destOrd="0" parTransId="{BDE5E2BF-C064-4FF9-8B71-3BF8AD72131D}" sibTransId="{C05DE9DF-3EFA-4511-B4D5-94E96C99F30C}"/>
    <dgm:cxn modelId="{874096D5-D1C6-401E-B609-9EBF1C9FDFCE}" type="presOf" srcId="{2C1C0ED1-61C9-403E-8BC6-369E87975A55}" destId="{81151D82-8D32-4FCE-B716-A7359FD48FB6}" srcOrd="0" destOrd="0" presId="urn:microsoft.com/office/officeart/2005/8/layout/hierarchy1"/>
    <dgm:cxn modelId="{A13A6E1D-EE5B-4997-A6D3-3502A8C4FA77}" type="presOf" srcId="{2902DAB9-2AAB-444D-AB01-CD92F282E06E}" destId="{C171D67F-4308-41B2-A54A-8547F022C485}" srcOrd="0" destOrd="0" presId="urn:microsoft.com/office/officeart/2005/8/layout/hierarchy1"/>
    <dgm:cxn modelId="{7907D2F3-1EE7-4516-A0D5-BC4108450507}" type="presOf" srcId="{971FFF1D-5AC9-4F42-9A68-BD3E89AAE4E9}" destId="{1684014A-670E-4A4E-88AA-A1DEE0E29593}" srcOrd="0" destOrd="0" presId="urn:microsoft.com/office/officeart/2005/8/layout/hierarchy1"/>
    <dgm:cxn modelId="{5A397026-6D53-44D3-800C-D9ED8D55CF32}" type="presOf" srcId="{AE856635-6A86-4636-8897-C01E1A166045}" destId="{83F705E4-F95D-4DB5-B50B-6234EE361BDD}" srcOrd="0" destOrd="0" presId="urn:microsoft.com/office/officeart/2005/8/layout/hierarchy1"/>
    <dgm:cxn modelId="{2CED6FCC-1692-44CB-9000-5D66BF214568}" srcId="{031CCC68-CF61-4D40-AE1E-608925007AE9}" destId="{2C1C0ED1-61C9-403E-8BC6-369E87975A55}" srcOrd="1" destOrd="0" parTransId="{5E247706-FA30-4219-B6DA-3BFEFA39BCF9}" sibTransId="{56B84B9E-C2B0-4A40-A14D-ECA9EC7E5D77}"/>
    <dgm:cxn modelId="{39B7D3DA-687E-4402-B503-A00A0C724CE2}" srcId="{665C5371-0ED6-47FD-B525-2CA14D5A0DD3}" destId="{E9D6E745-B3A0-4ECA-A130-19EA03AC0CCE}" srcOrd="1" destOrd="0" parTransId="{56365D1F-2200-42B8-8C29-A4B9A55D4F2B}" sibTransId="{F8588E3C-4635-440E-A6BC-5FC60EDEEFBC}"/>
    <dgm:cxn modelId="{583F053C-A5F2-4347-ABEB-FD638B3E3343}" type="presOf" srcId="{031CCC68-CF61-4D40-AE1E-608925007AE9}" destId="{DABC7B2D-6D18-4E73-935B-FA09768FC8C0}" srcOrd="0" destOrd="0" presId="urn:microsoft.com/office/officeart/2005/8/layout/hierarchy1"/>
    <dgm:cxn modelId="{2EB1111D-0EEC-4D1D-A044-75F47F13F0F7}" srcId="{A028966C-B875-4F0E-A8EA-6B28ABF089B3}" destId="{665C5371-0ED6-47FD-B525-2CA14D5A0DD3}" srcOrd="1" destOrd="0" parTransId="{B055AEB3-0DBD-41D7-A513-5F51B4C6ADAF}" sibTransId="{888EEADE-B223-47BC-BAC2-6CFB597EE4D7}"/>
    <dgm:cxn modelId="{4C45EB2D-2BB2-4AC5-810D-62862EBC5ED4}" type="presOf" srcId="{9244EBCD-BCB5-42AF-AE41-B384C59493E6}" destId="{389C37FF-1F6B-4B85-BE25-274AEC80421C}" srcOrd="0" destOrd="0" presId="urn:microsoft.com/office/officeart/2005/8/layout/hierarchy1"/>
    <dgm:cxn modelId="{249EED97-73EC-4285-9878-2C2C9DDAED47}" type="presOf" srcId="{B055AEB3-0DBD-41D7-A513-5F51B4C6ADAF}" destId="{6E79D684-8BDE-40C1-928A-C23121890B64}" srcOrd="0" destOrd="0" presId="urn:microsoft.com/office/officeart/2005/8/layout/hierarchy1"/>
    <dgm:cxn modelId="{50C2F286-425B-4261-9F2D-20763299F81B}" srcId="{F916BD71-AD09-4E74-8872-D6919B1E9DE6}" destId="{7796E806-B9CE-4838-8558-9ACF8877D7EA}" srcOrd="0" destOrd="0" parTransId="{1BF11B06-405A-4526-8F88-84E7837F200C}" sibTransId="{B05871D0-3C69-47F6-8587-C555FB261A5B}"/>
    <dgm:cxn modelId="{9C5C6B50-FF2F-44D5-92BF-2CACA3F6B78F}" type="presOf" srcId="{8EAA608F-F532-4CCF-ACAB-F8CE1F5D7970}" destId="{76ACA0F4-4589-4742-AC7A-88883D9C295D}" srcOrd="0" destOrd="0" presId="urn:microsoft.com/office/officeart/2005/8/layout/hierarchy1"/>
    <dgm:cxn modelId="{52A22C39-4FDB-46D5-989B-BF5BD0C051C2}" type="presOf" srcId="{EB3B8439-ED38-410E-B697-067680A8CDCB}" destId="{B85703C1-B314-4A6B-B222-1A126B356C62}" srcOrd="0" destOrd="0" presId="urn:microsoft.com/office/officeart/2005/8/layout/hierarchy1"/>
    <dgm:cxn modelId="{E9473C32-1433-479B-9831-BB068C8BEA3B}" type="presOf" srcId="{7796E806-B9CE-4838-8558-9ACF8877D7EA}" destId="{9ED7EAE6-A735-4F0B-869E-0F21306D4FB6}" srcOrd="0" destOrd="0" presId="urn:microsoft.com/office/officeart/2005/8/layout/hierarchy1"/>
    <dgm:cxn modelId="{7C09D807-4E94-4443-9F05-4E5C9699CFC8}" type="presOf" srcId="{7C4011B4-DE4E-448E-8C54-31912E6C2F35}" destId="{169ACF1F-9743-4B52-B93E-6DE53DC374CD}" srcOrd="0" destOrd="0" presId="urn:microsoft.com/office/officeart/2005/8/layout/hierarchy1"/>
    <dgm:cxn modelId="{6324DD21-C409-4570-BC98-805C1A6FDD36}" srcId="{A028966C-B875-4F0E-A8EA-6B28ABF089B3}" destId="{F916BD71-AD09-4E74-8872-D6919B1E9DE6}" srcOrd="2" destOrd="0" parTransId="{EB3B8439-ED38-410E-B697-067680A8CDCB}" sibTransId="{2E44BD5D-F22D-45E7-BDBD-123E9EB7E548}"/>
    <dgm:cxn modelId="{30EC3A95-5BB5-4C75-96D3-EB8C11C2BE0C}" srcId="{2902DAB9-2AAB-444D-AB01-CD92F282E06E}" destId="{A028966C-B875-4F0E-A8EA-6B28ABF089B3}" srcOrd="0" destOrd="0" parTransId="{424746BC-CF3F-40A3-B8EA-AD4BFEB733E3}" sibTransId="{4A9CD246-62D3-4619-9CCF-0FCB949EDE4E}"/>
    <dgm:cxn modelId="{1F9097F9-70BB-4F3B-B83C-DE27F685177E}" type="presOf" srcId="{56365D1F-2200-42B8-8C29-A4B9A55D4F2B}" destId="{2EC5FB60-0B6F-40A7-B02E-A04D5D0C9967}" srcOrd="0" destOrd="0" presId="urn:microsoft.com/office/officeart/2005/8/layout/hierarchy1"/>
    <dgm:cxn modelId="{3BE24888-8E4E-4B61-AD43-312C42552620}" srcId="{665C5371-0ED6-47FD-B525-2CA14D5A0DD3}" destId="{971FFF1D-5AC9-4F42-9A68-BD3E89AAE4E9}" srcOrd="0" destOrd="0" parTransId="{61A91C53-F13E-42FC-97E0-8289C89B1590}" sibTransId="{59F155F8-3F29-49D0-B013-DDF559AED7B5}"/>
    <dgm:cxn modelId="{733D95F8-6037-4BB0-AE40-AB091AE167EC}" type="presOf" srcId="{4852956A-46A6-47C6-AE60-42B9E7BEDEC1}" destId="{5A410175-5869-474C-8B8F-2155A755A40C}" srcOrd="0" destOrd="0" presId="urn:microsoft.com/office/officeart/2005/8/layout/hierarchy1"/>
    <dgm:cxn modelId="{0155D087-808B-46F8-A940-AD35FA82BF0F}" type="presOf" srcId="{EA7C90B2-1E81-4504-9491-EFCC968E3D8D}" destId="{EA10E669-E8E2-4BDC-BB41-002775CB4873}" srcOrd="0" destOrd="0" presId="urn:microsoft.com/office/officeart/2005/8/layout/hierarchy1"/>
    <dgm:cxn modelId="{4BA19236-CCEF-47D6-8E8D-53A2AA57B771}" type="presOf" srcId="{A028966C-B875-4F0E-A8EA-6B28ABF089B3}" destId="{8865FED0-B88D-4E8B-8574-8BD9D5F09883}" srcOrd="0" destOrd="0" presId="urn:microsoft.com/office/officeart/2005/8/layout/hierarchy1"/>
    <dgm:cxn modelId="{1618121D-F2B9-42AF-AC2A-22BA6A272995}" type="presOf" srcId="{F916BD71-AD09-4E74-8872-D6919B1E9DE6}" destId="{819DEE36-B82B-43F8-AC0D-7ABCDD01B252}" srcOrd="0" destOrd="0" presId="urn:microsoft.com/office/officeart/2005/8/layout/hierarchy1"/>
    <dgm:cxn modelId="{9EC20E0E-A7EE-4D25-B481-1EFC6C792DC9}" srcId="{A028966C-B875-4F0E-A8EA-6B28ABF089B3}" destId="{031CCC68-CF61-4D40-AE1E-608925007AE9}" srcOrd="0" destOrd="0" parTransId="{9244EBCD-BCB5-42AF-AE41-B384C59493E6}" sibTransId="{A530E17B-5404-407E-90BC-A4C2DECB8AA3}"/>
    <dgm:cxn modelId="{2EF22DF7-3370-496A-92B5-75E2FF2FBFA3}" type="presOf" srcId="{BDE5E2BF-C064-4FF9-8B71-3BF8AD72131D}" destId="{03F7E0B9-720B-4701-AD34-374FD215827E}" srcOrd="0" destOrd="0" presId="urn:microsoft.com/office/officeart/2005/8/layout/hierarchy1"/>
    <dgm:cxn modelId="{3FA0E9DD-4B7B-46EF-9D74-8C8A677AEAE4}" type="presOf" srcId="{665C5371-0ED6-47FD-B525-2CA14D5A0DD3}" destId="{9B75998D-1A22-49CE-B98D-9ECF3627B2B9}" srcOrd="0" destOrd="0" presId="urn:microsoft.com/office/officeart/2005/8/layout/hierarchy1"/>
    <dgm:cxn modelId="{BB1FB4A8-2006-4588-9888-D8EAA8BBC609}" srcId="{F916BD71-AD09-4E74-8872-D6919B1E9DE6}" destId="{4852956A-46A6-47C6-AE60-42B9E7BEDEC1}" srcOrd="1" destOrd="0" parTransId="{AE856635-6A86-4636-8897-C01E1A166045}" sibTransId="{E5D9890D-84EA-4408-8678-91B0E72B4415}"/>
    <dgm:cxn modelId="{8F0FF273-3178-43C5-B63B-676B6124D211}" srcId="{031CCC68-CF61-4D40-AE1E-608925007AE9}" destId="{3CA33CFC-B05E-43BB-AEA9-476A8E486C2E}" srcOrd="0" destOrd="0" parTransId="{B65CED8F-9083-4387-9FCE-556E4E9D952D}" sibTransId="{730C6C81-FE23-4C4C-A950-D50601A8FB85}"/>
    <dgm:cxn modelId="{B0EF3044-D793-4BBA-916E-403727A4EE9E}" type="presOf" srcId="{5E247706-FA30-4219-B6DA-3BFEFA39BCF9}" destId="{4916A1BB-4CC7-43FE-8A2D-411FB681C8BD}" srcOrd="0" destOrd="0" presId="urn:microsoft.com/office/officeart/2005/8/layout/hierarchy1"/>
    <dgm:cxn modelId="{B378B6C2-535E-4617-AAA1-2F7BEB8952E2}" type="presOf" srcId="{F8717CAB-AD98-40BB-BC60-6A443EA89F38}" destId="{48A03744-1E4E-4007-BDF9-1B488D738C45}" srcOrd="0" destOrd="0" presId="urn:microsoft.com/office/officeart/2005/8/layout/hierarchy1"/>
    <dgm:cxn modelId="{0620841D-D30C-4603-9BDA-5E87DFD31766}" type="presOf" srcId="{7D5E2B1E-59B2-4A04-BBF8-A38C91DC12C7}" destId="{74AA4DC1-BCB4-43CF-8883-64AEE8668404}" srcOrd="0" destOrd="0" presId="urn:microsoft.com/office/officeart/2005/8/layout/hierarchy1"/>
    <dgm:cxn modelId="{BA0FB85F-5DE3-484F-8812-C0C3C86C4B52}" type="presOf" srcId="{E9D6E745-B3A0-4ECA-A130-19EA03AC0CCE}" destId="{C1555D8C-5441-446A-9F8B-44E78439F28E}" srcOrd="0" destOrd="0" presId="urn:microsoft.com/office/officeart/2005/8/layout/hierarchy1"/>
    <dgm:cxn modelId="{D3938ABD-024D-454A-B264-BB1E63216590}" srcId="{031CCC68-CF61-4D40-AE1E-608925007AE9}" destId="{7C4011B4-DE4E-448E-8C54-31912E6C2F35}" srcOrd="2" destOrd="0" parTransId="{EA7C90B2-1E81-4504-9491-EFCC968E3D8D}" sibTransId="{64BAF7B1-CE93-41A9-AFF5-7304EC7A1A24}"/>
    <dgm:cxn modelId="{E0DFE02C-13AD-46AF-90A7-18BDE94F9E9F}" type="presOf" srcId="{61A91C53-F13E-42FC-97E0-8289C89B1590}" destId="{45BCFFB3-1260-4C03-BB3D-8B9BD6161DC7}" srcOrd="0" destOrd="0" presId="urn:microsoft.com/office/officeart/2005/8/layout/hierarchy1"/>
    <dgm:cxn modelId="{50F85C6A-5267-42D9-A4BD-A3CB9CB0C51C}" type="presOf" srcId="{1BF11B06-405A-4526-8F88-84E7837F200C}" destId="{2D4DB7B6-A841-4276-A5ED-E8E0C42C6AFB}" srcOrd="0" destOrd="0" presId="urn:microsoft.com/office/officeart/2005/8/layout/hierarchy1"/>
    <dgm:cxn modelId="{43C3F1B6-16A0-4DED-B982-7A5B8E2109DC}" type="presOf" srcId="{B65CED8F-9083-4387-9FCE-556E4E9D952D}" destId="{95EDB899-FD6B-4771-ADE7-27CB9B74445C}" srcOrd="0" destOrd="0" presId="urn:microsoft.com/office/officeart/2005/8/layout/hierarchy1"/>
    <dgm:cxn modelId="{52AA9374-8352-4FAD-B065-4D579E31918F}" srcId="{F916BD71-AD09-4E74-8872-D6919B1E9DE6}" destId="{8EAA608F-F532-4CCF-ACAB-F8CE1F5D7970}" srcOrd="3" destOrd="0" parTransId="{7D5E2B1E-59B2-4A04-BBF8-A38C91DC12C7}" sibTransId="{A042B8FB-BE8A-422E-A6AF-D0FC046A188C}"/>
    <dgm:cxn modelId="{C7C5D3AC-1FD2-433B-9938-4A15994CD0C5}" type="presOf" srcId="{3CA33CFC-B05E-43BB-AEA9-476A8E486C2E}" destId="{02DDA51C-DF76-4489-BE9D-C2F6743D9F8D}" srcOrd="0" destOrd="0" presId="urn:microsoft.com/office/officeart/2005/8/layout/hierarchy1"/>
    <dgm:cxn modelId="{7A9F9D98-771C-46F2-9EBF-075A8587459D}" type="presParOf" srcId="{C171D67F-4308-41B2-A54A-8547F022C485}" destId="{E111B635-B746-4F86-A195-43C3B5912B02}" srcOrd="0" destOrd="0" presId="urn:microsoft.com/office/officeart/2005/8/layout/hierarchy1"/>
    <dgm:cxn modelId="{F9A1B7FF-2E61-4105-8569-38D06248AC4C}" type="presParOf" srcId="{E111B635-B746-4F86-A195-43C3B5912B02}" destId="{59F23EE7-5104-4B08-9744-56FF5FEE3AAA}" srcOrd="0" destOrd="0" presId="urn:microsoft.com/office/officeart/2005/8/layout/hierarchy1"/>
    <dgm:cxn modelId="{D6E6B780-C44E-44B9-9663-1D427FE67D5B}" type="presParOf" srcId="{59F23EE7-5104-4B08-9744-56FF5FEE3AAA}" destId="{C3C51F8E-A714-4406-A81B-05F923659749}" srcOrd="0" destOrd="0" presId="urn:microsoft.com/office/officeart/2005/8/layout/hierarchy1"/>
    <dgm:cxn modelId="{F3F3DDFB-9223-459E-A51F-02041657F1FA}" type="presParOf" srcId="{59F23EE7-5104-4B08-9744-56FF5FEE3AAA}" destId="{8865FED0-B88D-4E8B-8574-8BD9D5F09883}" srcOrd="1" destOrd="0" presId="urn:microsoft.com/office/officeart/2005/8/layout/hierarchy1"/>
    <dgm:cxn modelId="{3AA79DB6-157C-4C2B-BBDE-8636F0113E00}" type="presParOf" srcId="{E111B635-B746-4F86-A195-43C3B5912B02}" destId="{6963EA92-7DFC-4F21-ABC8-2C44E0860367}" srcOrd="1" destOrd="0" presId="urn:microsoft.com/office/officeart/2005/8/layout/hierarchy1"/>
    <dgm:cxn modelId="{D32DCD5D-14F2-4686-BDF5-EBC576E68232}" type="presParOf" srcId="{6963EA92-7DFC-4F21-ABC8-2C44E0860367}" destId="{389C37FF-1F6B-4B85-BE25-274AEC80421C}" srcOrd="0" destOrd="0" presId="urn:microsoft.com/office/officeart/2005/8/layout/hierarchy1"/>
    <dgm:cxn modelId="{B66AE0D1-A62A-4A9C-AF23-D632879FA1A8}" type="presParOf" srcId="{6963EA92-7DFC-4F21-ABC8-2C44E0860367}" destId="{12505F93-2621-48F5-90B8-1889146031F2}" srcOrd="1" destOrd="0" presId="urn:microsoft.com/office/officeart/2005/8/layout/hierarchy1"/>
    <dgm:cxn modelId="{6A13364C-3DFC-4642-BAED-D68E3ECE38AB}" type="presParOf" srcId="{12505F93-2621-48F5-90B8-1889146031F2}" destId="{B2689581-D0BA-4D1E-B768-EA9EC589E4F1}" srcOrd="0" destOrd="0" presId="urn:microsoft.com/office/officeart/2005/8/layout/hierarchy1"/>
    <dgm:cxn modelId="{0F38D954-B3A0-49EA-88C7-DBE6E1C72765}" type="presParOf" srcId="{B2689581-D0BA-4D1E-B768-EA9EC589E4F1}" destId="{9800C959-8456-478A-A3E8-30404EFADA50}" srcOrd="0" destOrd="0" presId="urn:microsoft.com/office/officeart/2005/8/layout/hierarchy1"/>
    <dgm:cxn modelId="{72251AD8-614E-4279-88D4-BECF3189499E}" type="presParOf" srcId="{B2689581-D0BA-4D1E-B768-EA9EC589E4F1}" destId="{DABC7B2D-6D18-4E73-935B-FA09768FC8C0}" srcOrd="1" destOrd="0" presId="urn:microsoft.com/office/officeart/2005/8/layout/hierarchy1"/>
    <dgm:cxn modelId="{D2DEA9C7-B68D-4E48-A6F8-BE878F31AE41}" type="presParOf" srcId="{12505F93-2621-48F5-90B8-1889146031F2}" destId="{B9BAC216-4F72-42F2-9F63-049F36B1BF68}" srcOrd="1" destOrd="0" presId="urn:microsoft.com/office/officeart/2005/8/layout/hierarchy1"/>
    <dgm:cxn modelId="{DFED2F06-E19E-48B0-A573-42F83D486A89}" type="presParOf" srcId="{B9BAC216-4F72-42F2-9F63-049F36B1BF68}" destId="{95EDB899-FD6B-4771-ADE7-27CB9B74445C}" srcOrd="0" destOrd="0" presId="urn:microsoft.com/office/officeart/2005/8/layout/hierarchy1"/>
    <dgm:cxn modelId="{6C9BCA40-6617-4C5C-8E4B-E244EA01EA34}" type="presParOf" srcId="{B9BAC216-4F72-42F2-9F63-049F36B1BF68}" destId="{D904165F-0A19-4F14-B658-40A788C67127}" srcOrd="1" destOrd="0" presId="urn:microsoft.com/office/officeart/2005/8/layout/hierarchy1"/>
    <dgm:cxn modelId="{DC72C094-7E29-47BC-9AEB-C232D4D24ADD}" type="presParOf" srcId="{D904165F-0A19-4F14-B658-40A788C67127}" destId="{8EC4BF96-CA9D-4DF5-817A-13A961DFB1AB}" srcOrd="0" destOrd="0" presId="urn:microsoft.com/office/officeart/2005/8/layout/hierarchy1"/>
    <dgm:cxn modelId="{07B8EBD1-65DF-43F5-9A66-AB7AC2BF5D41}" type="presParOf" srcId="{8EC4BF96-CA9D-4DF5-817A-13A961DFB1AB}" destId="{E9DADE9C-6BEE-49D5-840E-1FD5EB2D6242}" srcOrd="0" destOrd="0" presId="urn:microsoft.com/office/officeart/2005/8/layout/hierarchy1"/>
    <dgm:cxn modelId="{09A41DE6-3303-4202-BDA5-ABFD641410A0}" type="presParOf" srcId="{8EC4BF96-CA9D-4DF5-817A-13A961DFB1AB}" destId="{02DDA51C-DF76-4489-BE9D-C2F6743D9F8D}" srcOrd="1" destOrd="0" presId="urn:microsoft.com/office/officeart/2005/8/layout/hierarchy1"/>
    <dgm:cxn modelId="{A8501595-DF30-47E3-822A-7C37D246752A}" type="presParOf" srcId="{D904165F-0A19-4F14-B658-40A788C67127}" destId="{E282EB61-8314-4DAA-9D2D-A7CBD254B021}" srcOrd="1" destOrd="0" presId="urn:microsoft.com/office/officeart/2005/8/layout/hierarchy1"/>
    <dgm:cxn modelId="{DFC161A5-DDE0-48A3-97A2-7AF400D4B4BC}" type="presParOf" srcId="{B9BAC216-4F72-42F2-9F63-049F36B1BF68}" destId="{4916A1BB-4CC7-43FE-8A2D-411FB681C8BD}" srcOrd="2" destOrd="0" presId="urn:microsoft.com/office/officeart/2005/8/layout/hierarchy1"/>
    <dgm:cxn modelId="{3928C05A-5515-4852-BB36-2507E62B3B4F}" type="presParOf" srcId="{B9BAC216-4F72-42F2-9F63-049F36B1BF68}" destId="{2DCE60B4-27B2-435E-8609-50E9385BEE61}" srcOrd="3" destOrd="0" presId="urn:microsoft.com/office/officeart/2005/8/layout/hierarchy1"/>
    <dgm:cxn modelId="{75951E12-9335-4B87-AF32-D3E48AC6BDA7}" type="presParOf" srcId="{2DCE60B4-27B2-435E-8609-50E9385BEE61}" destId="{6DCDDFD3-4D01-4999-8E6F-E9395BDD5D97}" srcOrd="0" destOrd="0" presId="urn:microsoft.com/office/officeart/2005/8/layout/hierarchy1"/>
    <dgm:cxn modelId="{8E2462EE-1C4C-4222-AE76-5AF699D3E23E}" type="presParOf" srcId="{6DCDDFD3-4D01-4999-8E6F-E9395BDD5D97}" destId="{D5D47133-A6B3-41AC-8BFF-0BD54232FFF2}" srcOrd="0" destOrd="0" presId="urn:microsoft.com/office/officeart/2005/8/layout/hierarchy1"/>
    <dgm:cxn modelId="{F8E51EA2-F11C-407D-BE40-17AD4A12247A}" type="presParOf" srcId="{6DCDDFD3-4D01-4999-8E6F-E9395BDD5D97}" destId="{81151D82-8D32-4FCE-B716-A7359FD48FB6}" srcOrd="1" destOrd="0" presId="urn:microsoft.com/office/officeart/2005/8/layout/hierarchy1"/>
    <dgm:cxn modelId="{2A514B74-A7FA-4341-A55F-C19371ACD2E5}" type="presParOf" srcId="{2DCE60B4-27B2-435E-8609-50E9385BEE61}" destId="{1CF74560-EF46-4336-B27C-0CEDD4CC13F8}" srcOrd="1" destOrd="0" presId="urn:microsoft.com/office/officeart/2005/8/layout/hierarchy1"/>
    <dgm:cxn modelId="{428D3183-BAD5-4B14-A25C-347776071A67}" type="presParOf" srcId="{B9BAC216-4F72-42F2-9F63-049F36B1BF68}" destId="{EA10E669-E8E2-4BDC-BB41-002775CB4873}" srcOrd="4" destOrd="0" presId="urn:microsoft.com/office/officeart/2005/8/layout/hierarchy1"/>
    <dgm:cxn modelId="{A46268AC-8C91-4FAD-969E-E5487CDCCC04}" type="presParOf" srcId="{B9BAC216-4F72-42F2-9F63-049F36B1BF68}" destId="{90C928DA-739E-445A-AFD6-DC9C624B3D23}" srcOrd="5" destOrd="0" presId="urn:microsoft.com/office/officeart/2005/8/layout/hierarchy1"/>
    <dgm:cxn modelId="{109E26AF-BEC2-41D3-8144-CC36D7210B8A}" type="presParOf" srcId="{90C928DA-739E-445A-AFD6-DC9C624B3D23}" destId="{738D3FC6-149D-47FB-8646-D17C5C5524F5}" srcOrd="0" destOrd="0" presId="urn:microsoft.com/office/officeart/2005/8/layout/hierarchy1"/>
    <dgm:cxn modelId="{41C2C3E0-B1FC-45FB-B15F-8B1B5028262B}" type="presParOf" srcId="{738D3FC6-149D-47FB-8646-D17C5C5524F5}" destId="{4EB31B32-99E3-424B-97F6-7AA815EA72EF}" srcOrd="0" destOrd="0" presId="urn:microsoft.com/office/officeart/2005/8/layout/hierarchy1"/>
    <dgm:cxn modelId="{7F61C379-5D37-4DFE-B08B-4391FFFE4090}" type="presParOf" srcId="{738D3FC6-149D-47FB-8646-D17C5C5524F5}" destId="{169ACF1F-9743-4B52-B93E-6DE53DC374CD}" srcOrd="1" destOrd="0" presId="urn:microsoft.com/office/officeart/2005/8/layout/hierarchy1"/>
    <dgm:cxn modelId="{9D4FEDB6-F31B-4E2C-B559-167BC35DD286}" type="presParOf" srcId="{90C928DA-739E-445A-AFD6-DC9C624B3D23}" destId="{FB811EA6-A4A0-4A32-8B3A-8F7FD3429C1A}" srcOrd="1" destOrd="0" presId="urn:microsoft.com/office/officeart/2005/8/layout/hierarchy1"/>
    <dgm:cxn modelId="{0260A7F1-2775-4D65-8B14-2819E022C38B}" type="presParOf" srcId="{6963EA92-7DFC-4F21-ABC8-2C44E0860367}" destId="{6E79D684-8BDE-40C1-928A-C23121890B64}" srcOrd="2" destOrd="0" presId="urn:microsoft.com/office/officeart/2005/8/layout/hierarchy1"/>
    <dgm:cxn modelId="{FA7451DB-343E-4B8C-82D7-2FA0DDE309C9}" type="presParOf" srcId="{6963EA92-7DFC-4F21-ABC8-2C44E0860367}" destId="{08584847-1CD5-443C-BC20-12F8E8AEBD76}" srcOrd="3" destOrd="0" presId="urn:microsoft.com/office/officeart/2005/8/layout/hierarchy1"/>
    <dgm:cxn modelId="{CC1F188F-E32C-4843-ACE0-FC7883FEA71D}" type="presParOf" srcId="{08584847-1CD5-443C-BC20-12F8E8AEBD76}" destId="{CE50D9B6-992C-4392-8521-31F6A7AB660E}" srcOrd="0" destOrd="0" presId="urn:microsoft.com/office/officeart/2005/8/layout/hierarchy1"/>
    <dgm:cxn modelId="{570B25B4-E2CC-4DA9-B75D-103B82404DD8}" type="presParOf" srcId="{CE50D9B6-992C-4392-8521-31F6A7AB660E}" destId="{49195308-1733-4414-A83F-A97687217A51}" srcOrd="0" destOrd="0" presId="urn:microsoft.com/office/officeart/2005/8/layout/hierarchy1"/>
    <dgm:cxn modelId="{DE4DCD39-85AE-40E0-96E7-0FCC2FBD834D}" type="presParOf" srcId="{CE50D9B6-992C-4392-8521-31F6A7AB660E}" destId="{9B75998D-1A22-49CE-B98D-9ECF3627B2B9}" srcOrd="1" destOrd="0" presId="urn:microsoft.com/office/officeart/2005/8/layout/hierarchy1"/>
    <dgm:cxn modelId="{CD14537A-2230-45C9-BFF4-76801936EC1B}" type="presParOf" srcId="{08584847-1CD5-443C-BC20-12F8E8AEBD76}" destId="{F3B22D5C-3C89-4B68-8C2E-5159828409E5}" srcOrd="1" destOrd="0" presId="urn:microsoft.com/office/officeart/2005/8/layout/hierarchy1"/>
    <dgm:cxn modelId="{54A16A5C-8B3C-4497-BE42-FA1C571C47DF}" type="presParOf" srcId="{F3B22D5C-3C89-4B68-8C2E-5159828409E5}" destId="{45BCFFB3-1260-4C03-BB3D-8B9BD6161DC7}" srcOrd="0" destOrd="0" presId="urn:microsoft.com/office/officeart/2005/8/layout/hierarchy1"/>
    <dgm:cxn modelId="{9917E260-E9F9-4C7F-B718-88D2C21969F3}" type="presParOf" srcId="{F3B22D5C-3C89-4B68-8C2E-5159828409E5}" destId="{B426A371-998B-45B7-9075-A90F89DDB861}" srcOrd="1" destOrd="0" presId="urn:microsoft.com/office/officeart/2005/8/layout/hierarchy1"/>
    <dgm:cxn modelId="{C9DB5B04-CB75-4689-A6FC-B7358FDA6070}" type="presParOf" srcId="{B426A371-998B-45B7-9075-A90F89DDB861}" destId="{E8244603-B9AC-4AA7-97A5-8101031EDD43}" srcOrd="0" destOrd="0" presId="urn:microsoft.com/office/officeart/2005/8/layout/hierarchy1"/>
    <dgm:cxn modelId="{BEE52791-D20F-47EC-A09F-A3807ADB25F7}" type="presParOf" srcId="{E8244603-B9AC-4AA7-97A5-8101031EDD43}" destId="{8676FF6C-35A4-48DC-9EF1-1F96E1F485D9}" srcOrd="0" destOrd="0" presId="urn:microsoft.com/office/officeart/2005/8/layout/hierarchy1"/>
    <dgm:cxn modelId="{773C7E36-D07F-4B19-B122-A0E59386BB26}" type="presParOf" srcId="{E8244603-B9AC-4AA7-97A5-8101031EDD43}" destId="{1684014A-670E-4A4E-88AA-A1DEE0E29593}" srcOrd="1" destOrd="0" presId="urn:microsoft.com/office/officeart/2005/8/layout/hierarchy1"/>
    <dgm:cxn modelId="{5D16FE06-7E52-4DA1-BD24-07B21D0FD963}" type="presParOf" srcId="{B426A371-998B-45B7-9075-A90F89DDB861}" destId="{C11CA3A8-D2AD-46F3-B960-5EC0FBE77C1E}" srcOrd="1" destOrd="0" presId="urn:microsoft.com/office/officeart/2005/8/layout/hierarchy1"/>
    <dgm:cxn modelId="{99182F8B-258D-4346-B6F9-7BD6EECC1808}" type="presParOf" srcId="{F3B22D5C-3C89-4B68-8C2E-5159828409E5}" destId="{2EC5FB60-0B6F-40A7-B02E-A04D5D0C9967}" srcOrd="2" destOrd="0" presId="urn:microsoft.com/office/officeart/2005/8/layout/hierarchy1"/>
    <dgm:cxn modelId="{8F5E2AB6-1435-4A2A-9590-CFC7744135C5}" type="presParOf" srcId="{F3B22D5C-3C89-4B68-8C2E-5159828409E5}" destId="{230BF314-A89F-4302-9EE8-F5434F8ABF84}" srcOrd="3" destOrd="0" presId="urn:microsoft.com/office/officeart/2005/8/layout/hierarchy1"/>
    <dgm:cxn modelId="{CEBFEBE5-47DE-4EEE-875A-0C3100F60FE1}" type="presParOf" srcId="{230BF314-A89F-4302-9EE8-F5434F8ABF84}" destId="{545546DA-57E8-4790-8098-DB82BE14B424}" srcOrd="0" destOrd="0" presId="urn:microsoft.com/office/officeart/2005/8/layout/hierarchy1"/>
    <dgm:cxn modelId="{71DFBF0A-A658-4538-AABB-CF204D453E9B}" type="presParOf" srcId="{545546DA-57E8-4790-8098-DB82BE14B424}" destId="{836010CD-884B-4756-91DE-537A68DC347C}" srcOrd="0" destOrd="0" presId="urn:microsoft.com/office/officeart/2005/8/layout/hierarchy1"/>
    <dgm:cxn modelId="{B04482CB-98FE-4D45-A37A-6071F00A3920}" type="presParOf" srcId="{545546DA-57E8-4790-8098-DB82BE14B424}" destId="{C1555D8C-5441-446A-9F8B-44E78439F28E}" srcOrd="1" destOrd="0" presId="urn:microsoft.com/office/officeart/2005/8/layout/hierarchy1"/>
    <dgm:cxn modelId="{B219A035-E676-49AB-86F5-BA76E9D62B54}" type="presParOf" srcId="{230BF314-A89F-4302-9EE8-F5434F8ABF84}" destId="{50EB9AEE-E2C9-48B4-8ABC-C0D4519C39E6}" srcOrd="1" destOrd="0" presId="urn:microsoft.com/office/officeart/2005/8/layout/hierarchy1"/>
    <dgm:cxn modelId="{ACD17EB4-8A51-449B-BF67-BBC4A7955D5E}" type="presParOf" srcId="{6963EA92-7DFC-4F21-ABC8-2C44E0860367}" destId="{B85703C1-B314-4A6B-B222-1A126B356C62}" srcOrd="4" destOrd="0" presId="urn:microsoft.com/office/officeart/2005/8/layout/hierarchy1"/>
    <dgm:cxn modelId="{459297EB-3FA0-47B0-A529-C4F7A01E26F2}" type="presParOf" srcId="{6963EA92-7DFC-4F21-ABC8-2C44E0860367}" destId="{32F25DB7-11F3-4245-B417-458BE25EF68C}" srcOrd="5" destOrd="0" presId="urn:microsoft.com/office/officeart/2005/8/layout/hierarchy1"/>
    <dgm:cxn modelId="{338FD8BD-8429-45C6-A092-B024AF10AC6F}" type="presParOf" srcId="{32F25DB7-11F3-4245-B417-458BE25EF68C}" destId="{F6292873-2DA3-4A5D-A771-BABE000C1DF5}" srcOrd="0" destOrd="0" presId="urn:microsoft.com/office/officeart/2005/8/layout/hierarchy1"/>
    <dgm:cxn modelId="{64E50014-1DBD-4AA2-A81A-7A2626DB077F}" type="presParOf" srcId="{F6292873-2DA3-4A5D-A771-BABE000C1DF5}" destId="{F034B98D-3D98-4F58-AD48-C4B350E79359}" srcOrd="0" destOrd="0" presId="urn:microsoft.com/office/officeart/2005/8/layout/hierarchy1"/>
    <dgm:cxn modelId="{BE6345BE-A982-42F3-96A9-AC91BA690D6B}" type="presParOf" srcId="{F6292873-2DA3-4A5D-A771-BABE000C1DF5}" destId="{819DEE36-B82B-43F8-AC0D-7ABCDD01B252}" srcOrd="1" destOrd="0" presId="urn:microsoft.com/office/officeart/2005/8/layout/hierarchy1"/>
    <dgm:cxn modelId="{51A6E182-9518-457D-8613-EB9CFE918E0E}" type="presParOf" srcId="{32F25DB7-11F3-4245-B417-458BE25EF68C}" destId="{557EE51C-B8BF-4C6D-A21D-B456F6161C09}" srcOrd="1" destOrd="0" presId="urn:microsoft.com/office/officeart/2005/8/layout/hierarchy1"/>
    <dgm:cxn modelId="{02A9DD96-8956-472A-994E-E9C061E7BA5A}" type="presParOf" srcId="{557EE51C-B8BF-4C6D-A21D-B456F6161C09}" destId="{2D4DB7B6-A841-4276-A5ED-E8E0C42C6AFB}" srcOrd="0" destOrd="0" presId="urn:microsoft.com/office/officeart/2005/8/layout/hierarchy1"/>
    <dgm:cxn modelId="{93DDF3FE-CC5F-45AC-A319-3CF896945FF6}" type="presParOf" srcId="{557EE51C-B8BF-4C6D-A21D-B456F6161C09}" destId="{A25476F0-7BB3-4A2C-97A7-535A585ADBE6}" srcOrd="1" destOrd="0" presId="urn:microsoft.com/office/officeart/2005/8/layout/hierarchy1"/>
    <dgm:cxn modelId="{E7F34FB0-8B31-4C8F-821D-127BB546B839}" type="presParOf" srcId="{A25476F0-7BB3-4A2C-97A7-535A585ADBE6}" destId="{F934657A-E20E-49F2-B09D-15B3B608AF16}" srcOrd="0" destOrd="0" presId="urn:microsoft.com/office/officeart/2005/8/layout/hierarchy1"/>
    <dgm:cxn modelId="{8542637E-D433-4D26-A265-9F350E8E3B88}" type="presParOf" srcId="{F934657A-E20E-49F2-B09D-15B3B608AF16}" destId="{83E24F99-6F24-410A-860E-4606F4C0F837}" srcOrd="0" destOrd="0" presId="urn:microsoft.com/office/officeart/2005/8/layout/hierarchy1"/>
    <dgm:cxn modelId="{3BD2E7A5-0A51-4EDB-962F-B481A9A43BE6}" type="presParOf" srcId="{F934657A-E20E-49F2-B09D-15B3B608AF16}" destId="{9ED7EAE6-A735-4F0B-869E-0F21306D4FB6}" srcOrd="1" destOrd="0" presId="urn:microsoft.com/office/officeart/2005/8/layout/hierarchy1"/>
    <dgm:cxn modelId="{0DE1683C-D384-4779-A61C-ABB19A166AF5}" type="presParOf" srcId="{A25476F0-7BB3-4A2C-97A7-535A585ADBE6}" destId="{66EDF427-0815-4933-968F-54F987D9F716}" srcOrd="1" destOrd="0" presId="urn:microsoft.com/office/officeart/2005/8/layout/hierarchy1"/>
    <dgm:cxn modelId="{C7278AA4-961F-4B33-AE58-D5EB2F70D92A}" type="presParOf" srcId="{557EE51C-B8BF-4C6D-A21D-B456F6161C09}" destId="{83F705E4-F95D-4DB5-B50B-6234EE361BDD}" srcOrd="2" destOrd="0" presId="urn:microsoft.com/office/officeart/2005/8/layout/hierarchy1"/>
    <dgm:cxn modelId="{1A61C153-9530-4DCE-A67D-EBA4B26062C8}" type="presParOf" srcId="{557EE51C-B8BF-4C6D-A21D-B456F6161C09}" destId="{B10EF408-88A6-44B3-AF3C-B8FCCC3DA6AB}" srcOrd="3" destOrd="0" presId="urn:microsoft.com/office/officeart/2005/8/layout/hierarchy1"/>
    <dgm:cxn modelId="{41DFD192-611F-4342-B147-8317379A55AB}" type="presParOf" srcId="{B10EF408-88A6-44B3-AF3C-B8FCCC3DA6AB}" destId="{CE06D841-B6E1-4EFE-9EA1-4276063CA355}" srcOrd="0" destOrd="0" presId="urn:microsoft.com/office/officeart/2005/8/layout/hierarchy1"/>
    <dgm:cxn modelId="{8508C545-FCF4-4327-A1C7-E7A894449AA4}" type="presParOf" srcId="{CE06D841-B6E1-4EFE-9EA1-4276063CA355}" destId="{66F22A17-B073-414D-8C13-9C19CE9083E8}" srcOrd="0" destOrd="0" presId="urn:microsoft.com/office/officeart/2005/8/layout/hierarchy1"/>
    <dgm:cxn modelId="{6B45FCD6-0DCE-4348-B1E3-6C3AAFBF4F5E}" type="presParOf" srcId="{CE06D841-B6E1-4EFE-9EA1-4276063CA355}" destId="{5A410175-5869-474C-8B8F-2155A755A40C}" srcOrd="1" destOrd="0" presId="urn:microsoft.com/office/officeart/2005/8/layout/hierarchy1"/>
    <dgm:cxn modelId="{8E05F055-5944-47EF-94D2-587BCA7DB744}" type="presParOf" srcId="{B10EF408-88A6-44B3-AF3C-B8FCCC3DA6AB}" destId="{01AD85F6-BB06-4536-B1C2-F385FE0E1C7B}" srcOrd="1" destOrd="0" presId="urn:microsoft.com/office/officeart/2005/8/layout/hierarchy1"/>
    <dgm:cxn modelId="{F7897611-4EFD-4365-9B34-8647A536DE61}" type="presParOf" srcId="{557EE51C-B8BF-4C6D-A21D-B456F6161C09}" destId="{03F7E0B9-720B-4701-AD34-374FD215827E}" srcOrd="4" destOrd="0" presId="urn:microsoft.com/office/officeart/2005/8/layout/hierarchy1"/>
    <dgm:cxn modelId="{6AFBD543-E4A7-4FF7-B2F0-76E5FC6072FA}" type="presParOf" srcId="{557EE51C-B8BF-4C6D-A21D-B456F6161C09}" destId="{B55E05D7-E2B8-4E29-926A-6BAC9B26EA13}" srcOrd="5" destOrd="0" presId="urn:microsoft.com/office/officeart/2005/8/layout/hierarchy1"/>
    <dgm:cxn modelId="{02B11B4A-D011-4958-80C0-A2FEF12EB8A6}" type="presParOf" srcId="{B55E05D7-E2B8-4E29-926A-6BAC9B26EA13}" destId="{77091444-B394-407C-86CC-9714A654F2CA}" srcOrd="0" destOrd="0" presId="urn:microsoft.com/office/officeart/2005/8/layout/hierarchy1"/>
    <dgm:cxn modelId="{CA459494-0A95-4291-AA0A-BDBD74C160D0}" type="presParOf" srcId="{77091444-B394-407C-86CC-9714A654F2CA}" destId="{8C8DC4B7-96D3-4EFF-9FE9-9FC5F36E57D4}" srcOrd="0" destOrd="0" presId="urn:microsoft.com/office/officeart/2005/8/layout/hierarchy1"/>
    <dgm:cxn modelId="{3EF95807-8F41-4A43-BC46-CA5ACF97BDB4}" type="presParOf" srcId="{77091444-B394-407C-86CC-9714A654F2CA}" destId="{48A03744-1E4E-4007-BDF9-1B488D738C45}" srcOrd="1" destOrd="0" presId="urn:microsoft.com/office/officeart/2005/8/layout/hierarchy1"/>
    <dgm:cxn modelId="{E867226B-E680-425B-BC8B-4B82F9B2A12C}" type="presParOf" srcId="{B55E05D7-E2B8-4E29-926A-6BAC9B26EA13}" destId="{C95D475E-1459-4565-9E9B-7771D85E0D59}" srcOrd="1" destOrd="0" presId="urn:microsoft.com/office/officeart/2005/8/layout/hierarchy1"/>
    <dgm:cxn modelId="{5E2C696D-E49C-44FF-8E2F-45C70633FDFB}" type="presParOf" srcId="{557EE51C-B8BF-4C6D-A21D-B456F6161C09}" destId="{74AA4DC1-BCB4-43CF-8883-64AEE8668404}" srcOrd="6" destOrd="0" presId="urn:microsoft.com/office/officeart/2005/8/layout/hierarchy1"/>
    <dgm:cxn modelId="{4DF5AC3C-2D91-4B7F-9833-BAEF27FE76B3}" type="presParOf" srcId="{557EE51C-B8BF-4C6D-A21D-B456F6161C09}" destId="{9243AE41-C587-4BED-86F8-FE604C300779}" srcOrd="7" destOrd="0" presId="urn:microsoft.com/office/officeart/2005/8/layout/hierarchy1"/>
    <dgm:cxn modelId="{16046834-7A9C-459B-A806-8027AAABA682}" type="presParOf" srcId="{9243AE41-C587-4BED-86F8-FE604C300779}" destId="{8FF5ED87-A0A0-439B-B9F9-6468E400469F}" srcOrd="0" destOrd="0" presId="urn:microsoft.com/office/officeart/2005/8/layout/hierarchy1"/>
    <dgm:cxn modelId="{6EC7FB32-F18E-46CC-94BD-323B30C0084B}" type="presParOf" srcId="{8FF5ED87-A0A0-439B-B9F9-6468E400469F}" destId="{9F12CF2F-F802-465C-97AA-567A695F9E57}" srcOrd="0" destOrd="0" presId="urn:microsoft.com/office/officeart/2005/8/layout/hierarchy1"/>
    <dgm:cxn modelId="{8095AA32-E0A0-441A-B324-8615B35B588A}" type="presParOf" srcId="{8FF5ED87-A0A0-439B-B9F9-6468E400469F}" destId="{76ACA0F4-4589-4742-AC7A-88883D9C295D}" srcOrd="1" destOrd="0" presId="urn:microsoft.com/office/officeart/2005/8/layout/hierarchy1"/>
    <dgm:cxn modelId="{FEA635EE-E240-47AC-899C-4B8ACAAA4819}" type="presParOf" srcId="{9243AE41-C587-4BED-86F8-FE604C300779}" destId="{095B996B-C86F-4574-95E9-24F6930C825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4DE6AD-38CC-4335-A94A-DECCE08FD595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</dgm:pt>
    <dgm:pt modelId="{29D97408-6F10-488F-B159-D865FDD2678A}">
      <dgm:prSet phldrT="[טקסט]"/>
      <dgm:spPr/>
      <dgm:t>
        <a:bodyPr/>
        <a:lstStyle/>
        <a:p>
          <a:pPr rtl="1"/>
          <a:r>
            <a:rPr lang="he-IL" b="1" dirty="0" smtClean="0"/>
            <a:t>לוטם שעיר</a:t>
          </a:r>
          <a:endParaRPr lang="he-IL" b="1" dirty="0"/>
        </a:p>
      </dgm:t>
    </dgm:pt>
    <dgm:pt modelId="{31D0397E-79DB-40FF-8630-C9F0269F0DE4}" type="parTrans" cxnId="{D15B2E68-8DE4-4F03-BBCB-31903F2C5D0E}">
      <dgm:prSet/>
      <dgm:spPr/>
      <dgm:t>
        <a:bodyPr/>
        <a:lstStyle/>
        <a:p>
          <a:pPr rtl="1"/>
          <a:endParaRPr lang="he-IL" b="1"/>
        </a:p>
      </dgm:t>
    </dgm:pt>
    <dgm:pt modelId="{EFCD72F0-7D06-4DD5-BF23-683A0E6F83DC}" type="sibTrans" cxnId="{D15B2E68-8DE4-4F03-BBCB-31903F2C5D0E}">
      <dgm:prSet/>
      <dgm:spPr/>
      <dgm:t>
        <a:bodyPr/>
        <a:lstStyle/>
        <a:p>
          <a:pPr rtl="1"/>
          <a:endParaRPr lang="he-IL" b="1"/>
        </a:p>
      </dgm:t>
    </dgm:pt>
    <dgm:pt modelId="{4E6DC27B-9D26-4FE9-9DF1-11C7694F4B5A}">
      <dgm:prSet phldrT="[טקסט]"/>
      <dgm:spPr/>
      <dgm:t>
        <a:bodyPr/>
        <a:lstStyle/>
        <a:p>
          <a:pPr rtl="1"/>
          <a:r>
            <a:rPr lang="he-IL" b="1" dirty="0" smtClean="0"/>
            <a:t>מים</a:t>
          </a:r>
          <a:endParaRPr lang="he-IL" b="1" dirty="0"/>
        </a:p>
      </dgm:t>
    </dgm:pt>
    <dgm:pt modelId="{C23281DF-A0E5-4F59-9225-98ADE0BD418A}" type="parTrans" cxnId="{0F298C1B-C9E6-48C4-88B1-B924F016F62C}">
      <dgm:prSet/>
      <dgm:spPr/>
      <dgm:t>
        <a:bodyPr/>
        <a:lstStyle/>
        <a:p>
          <a:pPr rtl="1"/>
          <a:endParaRPr lang="he-IL" b="1"/>
        </a:p>
      </dgm:t>
    </dgm:pt>
    <dgm:pt modelId="{DF19460F-BFCB-4E8F-88DD-C65AF8830E09}" type="sibTrans" cxnId="{0F298C1B-C9E6-48C4-88B1-B924F016F62C}">
      <dgm:prSet/>
      <dgm:spPr/>
      <dgm:t>
        <a:bodyPr/>
        <a:lstStyle/>
        <a:p>
          <a:pPr rtl="1"/>
          <a:endParaRPr lang="he-IL" b="1"/>
        </a:p>
      </dgm:t>
    </dgm:pt>
    <dgm:pt modelId="{F516EB3F-5A45-4CEB-8692-175AE610107F}">
      <dgm:prSet phldrT="[טקסט]"/>
      <dgm:spPr/>
      <dgm:t>
        <a:bodyPr/>
        <a:lstStyle/>
        <a:p>
          <a:pPr rtl="1"/>
          <a:r>
            <a:rPr lang="he-IL" b="1" dirty="0" smtClean="0"/>
            <a:t>ילד וזקן</a:t>
          </a:r>
          <a:endParaRPr lang="he-IL" b="1" dirty="0"/>
        </a:p>
      </dgm:t>
    </dgm:pt>
    <dgm:pt modelId="{83C7E9CE-80F5-4238-B2FB-EB0AEF0629BB}" type="parTrans" cxnId="{16E6CDFE-BF88-4689-95B0-A6957D697542}">
      <dgm:prSet/>
      <dgm:spPr/>
      <dgm:t>
        <a:bodyPr/>
        <a:lstStyle/>
        <a:p>
          <a:pPr rtl="1"/>
          <a:endParaRPr lang="he-IL" b="1"/>
        </a:p>
      </dgm:t>
    </dgm:pt>
    <dgm:pt modelId="{36CE6175-E907-4693-BB6F-86229AD12C04}" type="sibTrans" cxnId="{16E6CDFE-BF88-4689-95B0-A6957D697542}">
      <dgm:prSet/>
      <dgm:spPr/>
      <dgm:t>
        <a:bodyPr/>
        <a:lstStyle/>
        <a:p>
          <a:pPr rtl="1"/>
          <a:endParaRPr lang="he-IL" b="1"/>
        </a:p>
      </dgm:t>
    </dgm:pt>
    <dgm:pt modelId="{8FDDAA66-4FEE-48C0-B748-D9FB4E592CFF}" type="pres">
      <dgm:prSet presAssocID="{144DE6AD-38CC-4335-A94A-DECCE08FD595}" presName="Name0" presStyleCnt="0">
        <dgm:presLayoutVars>
          <dgm:dir/>
          <dgm:resizeHandles val="exact"/>
        </dgm:presLayoutVars>
      </dgm:prSet>
      <dgm:spPr/>
    </dgm:pt>
    <dgm:pt modelId="{543792D9-18C7-4A9D-B11C-6DA63927079C}" type="pres">
      <dgm:prSet presAssocID="{144DE6AD-38CC-4335-A94A-DECCE08FD595}" presName="fgShape" presStyleLbl="fgShp" presStyleIdx="0" presStyleCnt="1"/>
      <dgm:spPr>
        <a:solidFill>
          <a:srgbClr val="FFFF00"/>
        </a:solidFill>
      </dgm:spPr>
    </dgm:pt>
    <dgm:pt modelId="{0A51F7C3-E464-4853-A8D4-92AC7BEDA178}" type="pres">
      <dgm:prSet presAssocID="{144DE6AD-38CC-4335-A94A-DECCE08FD595}" presName="linComp" presStyleCnt="0"/>
      <dgm:spPr/>
    </dgm:pt>
    <dgm:pt modelId="{FA76D477-1CD3-4B3B-90C3-448F19228661}" type="pres">
      <dgm:prSet presAssocID="{29D97408-6F10-488F-B159-D865FDD2678A}" presName="compNode" presStyleCnt="0"/>
      <dgm:spPr/>
    </dgm:pt>
    <dgm:pt modelId="{2A216F00-C56D-4435-BAC9-B77A1D35CD3D}" type="pres">
      <dgm:prSet presAssocID="{29D97408-6F10-488F-B159-D865FDD2678A}" presName="bkgdShape" presStyleLbl="node1" presStyleIdx="0" presStyleCnt="3"/>
      <dgm:spPr/>
      <dgm:t>
        <a:bodyPr/>
        <a:lstStyle/>
        <a:p>
          <a:pPr rtl="1"/>
          <a:endParaRPr lang="he-IL"/>
        </a:p>
      </dgm:t>
    </dgm:pt>
    <dgm:pt modelId="{7DF19EC6-C3B1-40C9-AD0C-DC8036628DB6}" type="pres">
      <dgm:prSet presAssocID="{29D97408-6F10-488F-B159-D865FDD2678A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C40F536-AC02-4D8C-BA01-06D4BD5816AD}" type="pres">
      <dgm:prSet presAssocID="{29D97408-6F10-488F-B159-D865FDD2678A}" presName="invisiNode" presStyleLbl="node1" presStyleIdx="0" presStyleCnt="3"/>
      <dgm:spPr/>
    </dgm:pt>
    <dgm:pt modelId="{86DF26D6-B54C-4F34-8673-F5D08E47D9FD}" type="pres">
      <dgm:prSet presAssocID="{29D97408-6F10-488F-B159-D865FDD2678A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  <dgm:extLst>
        <a:ext uri="{E40237B7-FDA0-4F09-8148-C483321AD2D9}">
          <dgm14:cNvPr xmlns:dgm14="http://schemas.microsoft.com/office/drawing/2010/diagram" id="0" name="" descr="C:\Users\David\AppData\Local\Microsoft\Windows\Temporary Internet Files\Low\Content.IE5\OT0L02MW\MC900433938[1].PNG"/>
        </a:ext>
      </dgm:extLst>
    </dgm:pt>
    <dgm:pt modelId="{3080455F-1E95-4408-8201-6F1A35C1D5BC}" type="pres">
      <dgm:prSet presAssocID="{EFCD72F0-7D06-4DD5-BF23-683A0E6F83DC}" presName="sibTrans" presStyleLbl="sibTrans2D1" presStyleIdx="0" presStyleCnt="0"/>
      <dgm:spPr/>
      <dgm:t>
        <a:bodyPr/>
        <a:lstStyle/>
        <a:p>
          <a:pPr rtl="1"/>
          <a:endParaRPr lang="he-IL"/>
        </a:p>
      </dgm:t>
    </dgm:pt>
    <dgm:pt modelId="{8C2A2D99-82B7-411D-877B-96569B8BBE78}" type="pres">
      <dgm:prSet presAssocID="{4E6DC27B-9D26-4FE9-9DF1-11C7694F4B5A}" presName="compNode" presStyleCnt="0"/>
      <dgm:spPr/>
    </dgm:pt>
    <dgm:pt modelId="{5FEE13AA-4961-4424-B3DE-52710007A620}" type="pres">
      <dgm:prSet presAssocID="{4E6DC27B-9D26-4FE9-9DF1-11C7694F4B5A}" presName="bkgdShape" presStyleLbl="node1" presStyleIdx="1" presStyleCnt="3"/>
      <dgm:spPr/>
      <dgm:t>
        <a:bodyPr/>
        <a:lstStyle/>
        <a:p>
          <a:pPr rtl="1"/>
          <a:endParaRPr lang="he-IL"/>
        </a:p>
      </dgm:t>
    </dgm:pt>
    <dgm:pt modelId="{E41891F0-9609-4F22-843B-C83CE7ED1CCA}" type="pres">
      <dgm:prSet presAssocID="{4E6DC27B-9D26-4FE9-9DF1-11C7694F4B5A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910EEA9-F3FB-4246-9E61-D5D2040A3E77}" type="pres">
      <dgm:prSet presAssocID="{4E6DC27B-9D26-4FE9-9DF1-11C7694F4B5A}" presName="invisiNode" presStyleLbl="node1" presStyleIdx="1" presStyleCnt="3"/>
      <dgm:spPr/>
    </dgm:pt>
    <dgm:pt modelId="{5FBC2976-20D3-484A-8EFF-E0F1853FD4B5}" type="pres">
      <dgm:prSet presAssocID="{4E6DC27B-9D26-4FE9-9DF1-11C7694F4B5A}" presName="imagNode" presStyleLbl="fgImgPlace1" presStyleIdx="1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  <dgm:extLst>
        <a:ext uri="{E40237B7-FDA0-4F09-8148-C483321AD2D9}">
          <dgm14:cNvPr xmlns:dgm14="http://schemas.microsoft.com/office/drawing/2010/diagram" id="0" name="" descr="C:\Users\David\AppData\Local\Microsoft\Windows\Temporary Internet Files\Low\Content.IE5\OT0L02MW\MC900433938[1].PNG">
            <a:hlinkClick xmlns:r="http://schemas.openxmlformats.org/officeDocument/2006/relationships" r:id="rId2"/>
          </dgm14:cNvPr>
        </a:ext>
      </dgm:extLst>
    </dgm:pt>
    <dgm:pt modelId="{9D83B38F-3903-4161-8B46-DF0FE84357B2}" type="pres">
      <dgm:prSet presAssocID="{DF19460F-BFCB-4E8F-88DD-C65AF8830E09}" presName="sibTrans" presStyleLbl="sibTrans2D1" presStyleIdx="0" presStyleCnt="0"/>
      <dgm:spPr/>
      <dgm:t>
        <a:bodyPr/>
        <a:lstStyle/>
        <a:p>
          <a:pPr rtl="1"/>
          <a:endParaRPr lang="he-IL"/>
        </a:p>
      </dgm:t>
    </dgm:pt>
    <dgm:pt modelId="{43BB93E2-4257-47AD-8387-2F86AFF9B95E}" type="pres">
      <dgm:prSet presAssocID="{F516EB3F-5A45-4CEB-8692-175AE610107F}" presName="compNode" presStyleCnt="0"/>
      <dgm:spPr/>
    </dgm:pt>
    <dgm:pt modelId="{5FAC05D4-03CE-4471-B507-47ECBC05C403}" type="pres">
      <dgm:prSet presAssocID="{F516EB3F-5A45-4CEB-8692-175AE610107F}" presName="bkgdShape" presStyleLbl="node1" presStyleIdx="2" presStyleCnt="3"/>
      <dgm:spPr/>
      <dgm:t>
        <a:bodyPr/>
        <a:lstStyle/>
        <a:p>
          <a:pPr rtl="1"/>
          <a:endParaRPr lang="he-IL"/>
        </a:p>
      </dgm:t>
    </dgm:pt>
    <dgm:pt modelId="{972B229A-6685-4516-87EB-7ECE5C35DBBD}" type="pres">
      <dgm:prSet presAssocID="{F516EB3F-5A45-4CEB-8692-175AE610107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815D60E-3ADC-4929-92C3-D9AB89ED53BA}" type="pres">
      <dgm:prSet presAssocID="{F516EB3F-5A45-4CEB-8692-175AE610107F}" presName="invisiNode" presStyleLbl="node1" presStyleIdx="2" presStyleCnt="3"/>
      <dgm:spPr/>
    </dgm:pt>
    <dgm:pt modelId="{FD5AFC21-10E1-42ED-9DAD-A3B06CD7CB3C}" type="pres">
      <dgm:prSet presAssocID="{F516EB3F-5A45-4CEB-8692-175AE610107F}" presName="imagNode" presStyleLbl="fgImgPlace1" presStyleIdx="2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  <dgm:extLst>
        <a:ext uri="{E40237B7-FDA0-4F09-8148-C483321AD2D9}">
          <dgm14:cNvPr xmlns:dgm14="http://schemas.microsoft.com/office/drawing/2010/diagram" id="0" name="" descr="C:\Users\David\AppData\Local\Microsoft\Windows\Temporary Internet Files\Low\Content.IE5\OT0L02MW\MC900433938[1].PNG">
            <a:hlinkClick xmlns:r="http://schemas.openxmlformats.org/officeDocument/2006/relationships" r:id="rId3"/>
          </dgm14:cNvPr>
        </a:ext>
      </dgm:extLst>
    </dgm:pt>
  </dgm:ptLst>
  <dgm:cxnLst>
    <dgm:cxn modelId="{0AF09DA6-65E3-4E34-88F4-ED57017CD8E8}" type="presOf" srcId="{DF19460F-BFCB-4E8F-88DD-C65AF8830E09}" destId="{9D83B38F-3903-4161-8B46-DF0FE84357B2}" srcOrd="0" destOrd="0" presId="urn:microsoft.com/office/officeart/2005/8/layout/hList7#1"/>
    <dgm:cxn modelId="{0F298C1B-C9E6-48C4-88B1-B924F016F62C}" srcId="{144DE6AD-38CC-4335-A94A-DECCE08FD595}" destId="{4E6DC27B-9D26-4FE9-9DF1-11C7694F4B5A}" srcOrd="1" destOrd="0" parTransId="{C23281DF-A0E5-4F59-9225-98ADE0BD418A}" sibTransId="{DF19460F-BFCB-4E8F-88DD-C65AF8830E09}"/>
    <dgm:cxn modelId="{5174FEEE-2CE8-45B5-AF68-AF787D8A315C}" type="presOf" srcId="{F516EB3F-5A45-4CEB-8692-175AE610107F}" destId="{972B229A-6685-4516-87EB-7ECE5C35DBBD}" srcOrd="1" destOrd="0" presId="urn:microsoft.com/office/officeart/2005/8/layout/hList7#1"/>
    <dgm:cxn modelId="{6556AD0C-4260-434D-828D-29D4F3AC1842}" type="presOf" srcId="{29D97408-6F10-488F-B159-D865FDD2678A}" destId="{2A216F00-C56D-4435-BAC9-B77A1D35CD3D}" srcOrd="0" destOrd="0" presId="urn:microsoft.com/office/officeart/2005/8/layout/hList7#1"/>
    <dgm:cxn modelId="{7BC301E8-BB48-4D63-B9DF-B5620FE153D9}" type="presOf" srcId="{F516EB3F-5A45-4CEB-8692-175AE610107F}" destId="{5FAC05D4-03CE-4471-B507-47ECBC05C403}" srcOrd="0" destOrd="0" presId="urn:microsoft.com/office/officeart/2005/8/layout/hList7#1"/>
    <dgm:cxn modelId="{16E6CDFE-BF88-4689-95B0-A6957D697542}" srcId="{144DE6AD-38CC-4335-A94A-DECCE08FD595}" destId="{F516EB3F-5A45-4CEB-8692-175AE610107F}" srcOrd="2" destOrd="0" parTransId="{83C7E9CE-80F5-4238-B2FB-EB0AEF0629BB}" sibTransId="{36CE6175-E907-4693-BB6F-86229AD12C04}"/>
    <dgm:cxn modelId="{70378571-60DD-4C27-8922-0F2D373EA22D}" type="presOf" srcId="{29D97408-6F10-488F-B159-D865FDD2678A}" destId="{7DF19EC6-C3B1-40C9-AD0C-DC8036628DB6}" srcOrd="1" destOrd="0" presId="urn:microsoft.com/office/officeart/2005/8/layout/hList7#1"/>
    <dgm:cxn modelId="{912C0780-9303-48C7-9B8D-7A9E20052C62}" type="presOf" srcId="{144DE6AD-38CC-4335-A94A-DECCE08FD595}" destId="{8FDDAA66-4FEE-48C0-B748-D9FB4E592CFF}" srcOrd="0" destOrd="0" presId="urn:microsoft.com/office/officeart/2005/8/layout/hList7#1"/>
    <dgm:cxn modelId="{A250ED6D-14AB-4710-A21D-CEADE5994FD7}" type="presOf" srcId="{EFCD72F0-7D06-4DD5-BF23-683A0E6F83DC}" destId="{3080455F-1E95-4408-8201-6F1A35C1D5BC}" srcOrd="0" destOrd="0" presId="urn:microsoft.com/office/officeart/2005/8/layout/hList7#1"/>
    <dgm:cxn modelId="{D15B2E68-8DE4-4F03-BBCB-31903F2C5D0E}" srcId="{144DE6AD-38CC-4335-A94A-DECCE08FD595}" destId="{29D97408-6F10-488F-B159-D865FDD2678A}" srcOrd="0" destOrd="0" parTransId="{31D0397E-79DB-40FF-8630-C9F0269F0DE4}" sibTransId="{EFCD72F0-7D06-4DD5-BF23-683A0E6F83DC}"/>
    <dgm:cxn modelId="{F9F284D1-2C3B-49F4-9C86-26B552653027}" type="presOf" srcId="{4E6DC27B-9D26-4FE9-9DF1-11C7694F4B5A}" destId="{E41891F0-9609-4F22-843B-C83CE7ED1CCA}" srcOrd="1" destOrd="0" presId="urn:microsoft.com/office/officeart/2005/8/layout/hList7#1"/>
    <dgm:cxn modelId="{B7AC8D44-FCE2-45CE-87B6-BEF2CBC14F9F}" type="presOf" srcId="{4E6DC27B-9D26-4FE9-9DF1-11C7694F4B5A}" destId="{5FEE13AA-4961-4424-B3DE-52710007A620}" srcOrd="0" destOrd="0" presId="urn:microsoft.com/office/officeart/2005/8/layout/hList7#1"/>
    <dgm:cxn modelId="{54416F0E-9FA9-47A3-A34B-37AF5835A52D}" type="presParOf" srcId="{8FDDAA66-4FEE-48C0-B748-D9FB4E592CFF}" destId="{543792D9-18C7-4A9D-B11C-6DA63927079C}" srcOrd="0" destOrd="0" presId="urn:microsoft.com/office/officeart/2005/8/layout/hList7#1"/>
    <dgm:cxn modelId="{FFEFFAF0-A70B-4CDC-8D6E-55C45A44D9DD}" type="presParOf" srcId="{8FDDAA66-4FEE-48C0-B748-D9FB4E592CFF}" destId="{0A51F7C3-E464-4853-A8D4-92AC7BEDA178}" srcOrd="1" destOrd="0" presId="urn:microsoft.com/office/officeart/2005/8/layout/hList7#1"/>
    <dgm:cxn modelId="{EF9FABDD-003A-41F9-9DE1-7C41D3E6D062}" type="presParOf" srcId="{0A51F7C3-E464-4853-A8D4-92AC7BEDA178}" destId="{FA76D477-1CD3-4B3B-90C3-448F19228661}" srcOrd="0" destOrd="0" presId="urn:microsoft.com/office/officeart/2005/8/layout/hList7#1"/>
    <dgm:cxn modelId="{C0F26A38-5742-4137-8ACD-53F085A20A9E}" type="presParOf" srcId="{FA76D477-1CD3-4B3B-90C3-448F19228661}" destId="{2A216F00-C56D-4435-BAC9-B77A1D35CD3D}" srcOrd="0" destOrd="0" presId="urn:microsoft.com/office/officeart/2005/8/layout/hList7#1"/>
    <dgm:cxn modelId="{C52298A9-002C-460E-A23A-33FD04EB365A}" type="presParOf" srcId="{FA76D477-1CD3-4B3B-90C3-448F19228661}" destId="{7DF19EC6-C3B1-40C9-AD0C-DC8036628DB6}" srcOrd="1" destOrd="0" presId="urn:microsoft.com/office/officeart/2005/8/layout/hList7#1"/>
    <dgm:cxn modelId="{DB192B3F-3264-4837-B2B1-5C5EA0296183}" type="presParOf" srcId="{FA76D477-1CD3-4B3B-90C3-448F19228661}" destId="{AC40F536-AC02-4D8C-BA01-06D4BD5816AD}" srcOrd="2" destOrd="0" presId="urn:microsoft.com/office/officeart/2005/8/layout/hList7#1"/>
    <dgm:cxn modelId="{9FF2DC26-EB50-4618-A51C-E39D42629884}" type="presParOf" srcId="{FA76D477-1CD3-4B3B-90C3-448F19228661}" destId="{86DF26D6-B54C-4F34-8673-F5D08E47D9FD}" srcOrd="3" destOrd="0" presId="urn:microsoft.com/office/officeart/2005/8/layout/hList7#1"/>
    <dgm:cxn modelId="{317D9FDF-5B03-4D5E-819C-3ED7B16EE7A2}" type="presParOf" srcId="{0A51F7C3-E464-4853-A8D4-92AC7BEDA178}" destId="{3080455F-1E95-4408-8201-6F1A35C1D5BC}" srcOrd="1" destOrd="0" presId="urn:microsoft.com/office/officeart/2005/8/layout/hList7#1"/>
    <dgm:cxn modelId="{88245293-00DA-46D4-9F8D-66EB572D7465}" type="presParOf" srcId="{0A51F7C3-E464-4853-A8D4-92AC7BEDA178}" destId="{8C2A2D99-82B7-411D-877B-96569B8BBE78}" srcOrd="2" destOrd="0" presId="urn:microsoft.com/office/officeart/2005/8/layout/hList7#1"/>
    <dgm:cxn modelId="{EBE7E86A-7CAA-4F0B-BF69-69B1F4C4517C}" type="presParOf" srcId="{8C2A2D99-82B7-411D-877B-96569B8BBE78}" destId="{5FEE13AA-4961-4424-B3DE-52710007A620}" srcOrd="0" destOrd="0" presId="urn:microsoft.com/office/officeart/2005/8/layout/hList7#1"/>
    <dgm:cxn modelId="{3DB79ECD-08B4-49B0-A22F-271BFF28773F}" type="presParOf" srcId="{8C2A2D99-82B7-411D-877B-96569B8BBE78}" destId="{E41891F0-9609-4F22-843B-C83CE7ED1CCA}" srcOrd="1" destOrd="0" presId="urn:microsoft.com/office/officeart/2005/8/layout/hList7#1"/>
    <dgm:cxn modelId="{024F1C08-3216-4136-BE42-D88C7A4D04C3}" type="presParOf" srcId="{8C2A2D99-82B7-411D-877B-96569B8BBE78}" destId="{F910EEA9-F3FB-4246-9E61-D5D2040A3E77}" srcOrd="2" destOrd="0" presId="urn:microsoft.com/office/officeart/2005/8/layout/hList7#1"/>
    <dgm:cxn modelId="{0F6139CA-17B6-47E8-9B6B-E6BC7D2229FE}" type="presParOf" srcId="{8C2A2D99-82B7-411D-877B-96569B8BBE78}" destId="{5FBC2976-20D3-484A-8EFF-E0F1853FD4B5}" srcOrd="3" destOrd="0" presId="urn:microsoft.com/office/officeart/2005/8/layout/hList7#1"/>
    <dgm:cxn modelId="{3F22E9BC-4BCB-49E1-8D06-46F97998998D}" type="presParOf" srcId="{0A51F7C3-E464-4853-A8D4-92AC7BEDA178}" destId="{9D83B38F-3903-4161-8B46-DF0FE84357B2}" srcOrd="3" destOrd="0" presId="urn:microsoft.com/office/officeart/2005/8/layout/hList7#1"/>
    <dgm:cxn modelId="{06A5419B-8A34-43AC-BD85-83641752C9A7}" type="presParOf" srcId="{0A51F7C3-E464-4853-A8D4-92AC7BEDA178}" destId="{43BB93E2-4257-47AD-8387-2F86AFF9B95E}" srcOrd="4" destOrd="0" presId="urn:microsoft.com/office/officeart/2005/8/layout/hList7#1"/>
    <dgm:cxn modelId="{6C5B717B-3D94-483E-9370-D742E20170E6}" type="presParOf" srcId="{43BB93E2-4257-47AD-8387-2F86AFF9B95E}" destId="{5FAC05D4-03CE-4471-B507-47ECBC05C403}" srcOrd="0" destOrd="0" presId="urn:microsoft.com/office/officeart/2005/8/layout/hList7#1"/>
    <dgm:cxn modelId="{D738EC1D-AF65-4B3B-A7DA-FEBCB00846B3}" type="presParOf" srcId="{43BB93E2-4257-47AD-8387-2F86AFF9B95E}" destId="{972B229A-6685-4516-87EB-7ECE5C35DBBD}" srcOrd="1" destOrd="0" presId="urn:microsoft.com/office/officeart/2005/8/layout/hList7#1"/>
    <dgm:cxn modelId="{5FE18272-0749-48D1-B745-EB279A056D9A}" type="presParOf" srcId="{43BB93E2-4257-47AD-8387-2F86AFF9B95E}" destId="{A815D60E-3ADC-4929-92C3-D9AB89ED53BA}" srcOrd="2" destOrd="0" presId="urn:microsoft.com/office/officeart/2005/8/layout/hList7#1"/>
    <dgm:cxn modelId="{4DE0905A-68BF-4F93-AB67-AEF7B33186C3}" type="presParOf" srcId="{43BB93E2-4257-47AD-8387-2F86AFF9B95E}" destId="{FD5AFC21-10E1-42ED-9DAD-A3B06CD7CB3C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AA4DC1-BCB4-43CF-8883-64AEE8668404}">
      <dsp:nvSpPr>
        <dsp:cNvPr id="0" name=""/>
        <dsp:cNvSpPr/>
      </dsp:nvSpPr>
      <dsp:spPr>
        <a:xfrm>
          <a:off x="6993370" y="1745949"/>
          <a:ext cx="1459631" cy="5180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2147"/>
              </a:lnTo>
              <a:lnTo>
                <a:pt x="1459631" y="442147"/>
              </a:lnTo>
              <a:lnTo>
                <a:pt x="1459631" y="5180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F7E0B9-720B-4701-AD34-374FD215827E}">
      <dsp:nvSpPr>
        <dsp:cNvPr id="0" name=""/>
        <dsp:cNvSpPr/>
      </dsp:nvSpPr>
      <dsp:spPr>
        <a:xfrm>
          <a:off x="6993370" y="1745949"/>
          <a:ext cx="457676" cy="5180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2147"/>
              </a:lnTo>
              <a:lnTo>
                <a:pt x="457676" y="442147"/>
              </a:lnTo>
              <a:lnTo>
                <a:pt x="457676" y="5180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F705E4-F95D-4DB5-B50B-6234EE361BDD}">
      <dsp:nvSpPr>
        <dsp:cNvPr id="0" name=""/>
        <dsp:cNvSpPr/>
      </dsp:nvSpPr>
      <dsp:spPr>
        <a:xfrm>
          <a:off x="6449092" y="1745949"/>
          <a:ext cx="544278" cy="518091"/>
        </a:xfrm>
        <a:custGeom>
          <a:avLst/>
          <a:gdLst/>
          <a:ahLst/>
          <a:cxnLst/>
          <a:rect l="0" t="0" r="0" b="0"/>
          <a:pathLst>
            <a:path>
              <a:moveTo>
                <a:pt x="544278" y="0"/>
              </a:moveTo>
              <a:lnTo>
                <a:pt x="544278" y="442147"/>
              </a:lnTo>
              <a:lnTo>
                <a:pt x="0" y="442147"/>
              </a:lnTo>
              <a:lnTo>
                <a:pt x="0" y="5180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4DB7B6-A841-4276-A5ED-E8E0C42C6AFB}">
      <dsp:nvSpPr>
        <dsp:cNvPr id="0" name=""/>
        <dsp:cNvSpPr/>
      </dsp:nvSpPr>
      <dsp:spPr>
        <a:xfrm>
          <a:off x="5447138" y="1745949"/>
          <a:ext cx="1546232" cy="518091"/>
        </a:xfrm>
        <a:custGeom>
          <a:avLst/>
          <a:gdLst/>
          <a:ahLst/>
          <a:cxnLst/>
          <a:rect l="0" t="0" r="0" b="0"/>
          <a:pathLst>
            <a:path>
              <a:moveTo>
                <a:pt x="1546232" y="0"/>
              </a:moveTo>
              <a:lnTo>
                <a:pt x="1546232" y="442147"/>
              </a:lnTo>
              <a:lnTo>
                <a:pt x="0" y="442147"/>
              </a:lnTo>
              <a:lnTo>
                <a:pt x="0" y="5180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5703C1-B314-4A6B-B222-1A126B356C62}">
      <dsp:nvSpPr>
        <dsp:cNvPr id="0" name=""/>
        <dsp:cNvSpPr/>
      </dsp:nvSpPr>
      <dsp:spPr>
        <a:xfrm>
          <a:off x="4445420" y="717109"/>
          <a:ext cx="2547950" cy="5082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2335"/>
              </a:lnTo>
              <a:lnTo>
                <a:pt x="2547950" y="432335"/>
              </a:lnTo>
              <a:lnTo>
                <a:pt x="2547950" y="5082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C5FB60-0B6F-40A7-B02E-A04D5D0C9967}">
      <dsp:nvSpPr>
        <dsp:cNvPr id="0" name=""/>
        <dsp:cNvSpPr/>
      </dsp:nvSpPr>
      <dsp:spPr>
        <a:xfrm>
          <a:off x="3976886" y="1730171"/>
          <a:ext cx="465456" cy="5740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8138"/>
              </a:lnTo>
              <a:lnTo>
                <a:pt x="465456" y="498138"/>
              </a:lnTo>
              <a:lnTo>
                <a:pt x="465456" y="57408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BCFFB3-1260-4C03-BB3D-8B9BD6161DC7}">
      <dsp:nvSpPr>
        <dsp:cNvPr id="0" name=""/>
        <dsp:cNvSpPr/>
      </dsp:nvSpPr>
      <dsp:spPr>
        <a:xfrm>
          <a:off x="3415147" y="1730171"/>
          <a:ext cx="561739" cy="559558"/>
        </a:xfrm>
        <a:custGeom>
          <a:avLst/>
          <a:gdLst/>
          <a:ahLst/>
          <a:cxnLst/>
          <a:rect l="0" t="0" r="0" b="0"/>
          <a:pathLst>
            <a:path>
              <a:moveTo>
                <a:pt x="561739" y="0"/>
              </a:moveTo>
              <a:lnTo>
                <a:pt x="561739" y="483615"/>
              </a:lnTo>
              <a:lnTo>
                <a:pt x="0" y="483615"/>
              </a:lnTo>
              <a:lnTo>
                <a:pt x="0" y="559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79D684-8BDE-40C1-928A-C23121890B64}">
      <dsp:nvSpPr>
        <dsp:cNvPr id="0" name=""/>
        <dsp:cNvSpPr/>
      </dsp:nvSpPr>
      <dsp:spPr>
        <a:xfrm>
          <a:off x="3976886" y="717109"/>
          <a:ext cx="468533" cy="492501"/>
        </a:xfrm>
        <a:custGeom>
          <a:avLst/>
          <a:gdLst/>
          <a:ahLst/>
          <a:cxnLst/>
          <a:rect l="0" t="0" r="0" b="0"/>
          <a:pathLst>
            <a:path>
              <a:moveTo>
                <a:pt x="468533" y="0"/>
              </a:moveTo>
              <a:lnTo>
                <a:pt x="468533" y="416557"/>
              </a:lnTo>
              <a:lnTo>
                <a:pt x="0" y="416557"/>
              </a:lnTo>
              <a:lnTo>
                <a:pt x="0" y="4925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10E669-E8E2-4BDC-BB41-002775CB4873}">
      <dsp:nvSpPr>
        <dsp:cNvPr id="0" name=""/>
        <dsp:cNvSpPr/>
      </dsp:nvSpPr>
      <dsp:spPr>
        <a:xfrm>
          <a:off x="1472465" y="1730171"/>
          <a:ext cx="962924" cy="5338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7925"/>
              </a:lnTo>
              <a:lnTo>
                <a:pt x="962924" y="457925"/>
              </a:lnTo>
              <a:lnTo>
                <a:pt x="962924" y="53386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16A1BB-4CC7-43FE-8A2D-411FB681C8BD}">
      <dsp:nvSpPr>
        <dsp:cNvPr id="0" name=""/>
        <dsp:cNvSpPr/>
      </dsp:nvSpPr>
      <dsp:spPr>
        <a:xfrm>
          <a:off x="1425212" y="1730171"/>
          <a:ext cx="91440" cy="533869"/>
        </a:xfrm>
        <a:custGeom>
          <a:avLst/>
          <a:gdLst/>
          <a:ahLst/>
          <a:cxnLst/>
          <a:rect l="0" t="0" r="0" b="0"/>
          <a:pathLst>
            <a:path>
              <a:moveTo>
                <a:pt x="47252" y="0"/>
              </a:moveTo>
              <a:lnTo>
                <a:pt x="47252" y="457925"/>
              </a:lnTo>
              <a:lnTo>
                <a:pt x="45720" y="457925"/>
              </a:lnTo>
              <a:lnTo>
                <a:pt x="45720" y="53386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EDB899-FD6B-4771-ADE7-27CB9B74445C}">
      <dsp:nvSpPr>
        <dsp:cNvPr id="0" name=""/>
        <dsp:cNvSpPr/>
      </dsp:nvSpPr>
      <dsp:spPr>
        <a:xfrm>
          <a:off x="468978" y="1730171"/>
          <a:ext cx="1003487" cy="533869"/>
        </a:xfrm>
        <a:custGeom>
          <a:avLst/>
          <a:gdLst/>
          <a:ahLst/>
          <a:cxnLst/>
          <a:rect l="0" t="0" r="0" b="0"/>
          <a:pathLst>
            <a:path>
              <a:moveTo>
                <a:pt x="1003487" y="0"/>
              </a:moveTo>
              <a:lnTo>
                <a:pt x="1003487" y="457925"/>
              </a:lnTo>
              <a:lnTo>
                <a:pt x="0" y="457925"/>
              </a:lnTo>
              <a:lnTo>
                <a:pt x="0" y="53386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9C37FF-1F6B-4B85-BE25-274AEC80421C}">
      <dsp:nvSpPr>
        <dsp:cNvPr id="0" name=""/>
        <dsp:cNvSpPr/>
      </dsp:nvSpPr>
      <dsp:spPr>
        <a:xfrm>
          <a:off x="1472465" y="717109"/>
          <a:ext cx="2972954" cy="492501"/>
        </a:xfrm>
        <a:custGeom>
          <a:avLst/>
          <a:gdLst/>
          <a:ahLst/>
          <a:cxnLst/>
          <a:rect l="0" t="0" r="0" b="0"/>
          <a:pathLst>
            <a:path>
              <a:moveTo>
                <a:pt x="2972954" y="0"/>
              </a:moveTo>
              <a:lnTo>
                <a:pt x="2972954" y="416557"/>
              </a:lnTo>
              <a:lnTo>
                <a:pt x="0" y="416557"/>
              </a:lnTo>
              <a:lnTo>
                <a:pt x="0" y="4925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C51F8E-A714-4406-A81B-05F923659749}">
      <dsp:nvSpPr>
        <dsp:cNvPr id="0" name=""/>
        <dsp:cNvSpPr/>
      </dsp:nvSpPr>
      <dsp:spPr>
        <a:xfrm>
          <a:off x="2712747" y="-86532"/>
          <a:ext cx="3465345" cy="803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65FED0-B88D-4E8B-8574-8BD9D5F09883}">
      <dsp:nvSpPr>
        <dsp:cNvPr id="0" name=""/>
        <dsp:cNvSpPr/>
      </dsp:nvSpPr>
      <dsp:spPr>
        <a:xfrm>
          <a:off x="2803834" y="0"/>
          <a:ext cx="3465345" cy="803641"/>
        </a:xfrm>
        <a:prstGeom prst="roundRect">
          <a:avLst>
            <a:gd name="adj" fmla="val 10000"/>
          </a:avLst>
        </a:prstGeom>
        <a:solidFill>
          <a:schemeClr val="accent6">
            <a:lumMod val="75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200" b="1" kern="1200" dirty="0" smtClean="0"/>
            <a:t>לומדים השוואה</a:t>
          </a:r>
          <a:endParaRPr lang="he-IL" sz="3200" b="1" kern="1200" dirty="0"/>
        </a:p>
      </dsp:txBody>
      <dsp:txXfrm>
        <a:off x="2827372" y="23538"/>
        <a:ext cx="3418269" cy="756565"/>
      </dsp:txXfrm>
    </dsp:sp>
    <dsp:sp modelId="{9800C959-8456-478A-A3E8-30404EFADA50}">
      <dsp:nvSpPr>
        <dsp:cNvPr id="0" name=""/>
        <dsp:cNvSpPr/>
      </dsp:nvSpPr>
      <dsp:spPr>
        <a:xfrm>
          <a:off x="68017" y="1209610"/>
          <a:ext cx="2808897" cy="5205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BC7B2D-6D18-4E73-935B-FA09768FC8C0}">
      <dsp:nvSpPr>
        <dsp:cNvPr id="0" name=""/>
        <dsp:cNvSpPr/>
      </dsp:nvSpPr>
      <dsp:spPr>
        <a:xfrm>
          <a:off x="159103" y="1296143"/>
          <a:ext cx="2808897" cy="520560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b="1" kern="1200" dirty="0" smtClean="0"/>
            <a:t>פרק ג: שואלים וכותבים</a:t>
          </a:r>
        </a:p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b="1" kern="1200" dirty="0" smtClean="0"/>
            <a:t>השוואה</a:t>
          </a:r>
          <a:endParaRPr lang="he-IL" sz="1600" b="1" kern="1200" dirty="0"/>
        </a:p>
      </dsp:txBody>
      <dsp:txXfrm>
        <a:off x="174350" y="1311390"/>
        <a:ext cx="2778403" cy="490066"/>
      </dsp:txXfrm>
    </dsp:sp>
    <dsp:sp modelId="{E9DADE9C-6BEE-49D5-840E-1FD5EB2D6242}">
      <dsp:nvSpPr>
        <dsp:cNvPr id="0" name=""/>
        <dsp:cNvSpPr/>
      </dsp:nvSpPr>
      <dsp:spPr>
        <a:xfrm>
          <a:off x="59087" y="2264040"/>
          <a:ext cx="819781" cy="17229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DDA51C-DF76-4489-BE9D-C2F6743D9F8D}">
      <dsp:nvSpPr>
        <dsp:cNvPr id="0" name=""/>
        <dsp:cNvSpPr/>
      </dsp:nvSpPr>
      <dsp:spPr>
        <a:xfrm>
          <a:off x="150174" y="2350573"/>
          <a:ext cx="819781" cy="172293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300" b="1" kern="1200" dirty="0" smtClean="0"/>
            <a:t>משווים וטוענים</a:t>
          </a:r>
          <a:endParaRPr lang="he-IL" sz="1300" b="1" kern="1200" dirty="0"/>
        </a:p>
      </dsp:txBody>
      <dsp:txXfrm>
        <a:off x="174185" y="2374584"/>
        <a:ext cx="771759" cy="1674909"/>
      </dsp:txXfrm>
    </dsp:sp>
    <dsp:sp modelId="{D5D47133-A6B3-41AC-8BFF-0BD54232FFF2}">
      <dsp:nvSpPr>
        <dsp:cNvPr id="0" name=""/>
        <dsp:cNvSpPr/>
      </dsp:nvSpPr>
      <dsp:spPr>
        <a:xfrm>
          <a:off x="1061042" y="2264040"/>
          <a:ext cx="819781" cy="17229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151D82-8D32-4FCE-B716-A7359FD48FB6}">
      <dsp:nvSpPr>
        <dsp:cNvPr id="0" name=""/>
        <dsp:cNvSpPr/>
      </dsp:nvSpPr>
      <dsp:spPr>
        <a:xfrm>
          <a:off x="1152129" y="2350573"/>
          <a:ext cx="819781" cy="172293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300" b="1" kern="1200" dirty="0" smtClean="0"/>
            <a:t>משווים ומחליטים</a:t>
          </a:r>
          <a:endParaRPr lang="he-IL" sz="1300" b="1" kern="1200" dirty="0"/>
        </a:p>
      </dsp:txBody>
      <dsp:txXfrm>
        <a:off x="1176140" y="2374584"/>
        <a:ext cx="771759" cy="1674909"/>
      </dsp:txXfrm>
    </dsp:sp>
    <dsp:sp modelId="{4EB31B32-99E3-424B-97F6-7AA815EA72EF}">
      <dsp:nvSpPr>
        <dsp:cNvPr id="0" name=""/>
        <dsp:cNvSpPr/>
      </dsp:nvSpPr>
      <dsp:spPr>
        <a:xfrm>
          <a:off x="2025500" y="2264040"/>
          <a:ext cx="819781" cy="17229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9ACF1F-9743-4B52-B93E-6DE53DC374CD}">
      <dsp:nvSpPr>
        <dsp:cNvPr id="0" name=""/>
        <dsp:cNvSpPr/>
      </dsp:nvSpPr>
      <dsp:spPr>
        <a:xfrm>
          <a:off x="2116587" y="2350573"/>
          <a:ext cx="819781" cy="172293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300" b="1" kern="1200" dirty="0" smtClean="0"/>
            <a:t>הצגים גרפיים</a:t>
          </a:r>
          <a:endParaRPr lang="he-IL" sz="1300" b="1" kern="1200" dirty="0"/>
        </a:p>
      </dsp:txBody>
      <dsp:txXfrm>
        <a:off x="2140598" y="2374584"/>
        <a:ext cx="771759" cy="1674909"/>
      </dsp:txXfrm>
    </dsp:sp>
    <dsp:sp modelId="{49195308-1733-4414-A83F-A97687217A51}">
      <dsp:nvSpPr>
        <dsp:cNvPr id="0" name=""/>
        <dsp:cNvSpPr/>
      </dsp:nvSpPr>
      <dsp:spPr>
        <a:xfrm>
          <a:off x="3021591" y="1209610"/>
          <a:ext cx="1910589" cy="5205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75998D-1A22-49CE-B98D-9ECF3627B2B9}">
      <dsp:nvSpPr>
        <dsp:cNvPr id="0" name=""/>
        <dsp:cNvSpPr/>
      </dsp:nvSpPr>
      <dsp:spPr>
        <a:xfrm>
          <a:off x="3112678" y="1296143"/>
          <a:ext cx="1910589" cy="520560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b="1" kern="1200" dirty="0" smtClean="0"/>
            <a:t>פרק ב: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b="1" kern="1200" dirty="0" smtClean="0"/>
            <a:t>מארגנים השוואה</a:t>
          </a:r>
          <a:endParaRPr lang="he-IL" sz="1800" b="1" kern="1200" dirty="0"/>
        </a:p>
      </dsp:txBody>
      <dsp:txXfrm>
        <a:off x="3127925" y="1311390"/>
        <a:ext cx="1880095" cy="490066"/>
      </dsp:txXfrm>
    </dsp:sp>
    <dsp:sp modelId="{8676FF6C-35A4-48DC-9EF1-1F96E1F485D9}">
      <dsp:nvSpPr>
        <dsp:cNvPr id="0" name=""/>
        <dsp:cNvSpPr/>
      </dsp:nvSpPr>
      <dsp:spPr>
        <a:xfrm>
          <a:off x="3005256" y="2289730"/>
          <a:ext cx="819781" cy="17229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84014A-670E-4A4E-88AA-A1DEE0E29593}">
      <dsp:nvSpPr>
        <dsp:cNvPr id="0" name=""/>
        <dsp:cNvSpPr/>
      </dsp:nvSpPr>
      <dsp:spPr>
        <a:xfrm>
          <a:off x="3096343" y="2376263"/>
          <a:ext cx="819781" cy="172293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300" b="1" kern="1200" dirty="0" smtClean="0"/>
            <a:t>מארגנים הבדלים </a:t>
          </a:r>
        </a:p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300" b="1" kern="1200" dirty="0" smtClean="0"/>
            <a:t>2</a:t>
          </a:r>
          <a:endParaRPr lang="he-IL" sz="1300" b="1" kern="1200" dirty="0"/>
        </a:p>
      </dsp:txBody>
      <dsp:txXfrm>
        <a:off x="3120354" y="2400274"/>
        <a:ext cx="771759" cy="1674909"/>
      </dsp:txXfrm>
    </dsp:sp>
    <dsp:sp modelId="{836010CD-884B-4756-91DE-537A68DC347C}">
      <dsp:nvSpPr>
        <dsp:cNvPr id="0" name=""/>
        <dsp:cNvSpPr/>
      </dsp:nvSpPr>
      <dsp:spPr>
        <a:xfrm>
          <a:off x="4032452" y="2304254"/>
          <a:ext cx="819781" cy="17229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55D8C-5441-446A-9F8B-44E78439F28E}">
      <dsp:nvSpPr>
        <dsp:cNvPr id="0" name=""/>
        <dsp:cNvSpPr/>
      </dsp:nvSpPr>
      <dsp:spPr>
        <a:xfrm>
          <a:off x="4123538" y="2390786"/>
          <a:ext cx="819781" cy="172293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 smtClean="0"/>
            <a:t>מארגנים הבדלים</a:t>
          </a: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 smtClean="0"/>
            <a:t>1</a:t>
          </a:r>
          <a:endParaRPr lang="he-IL" sz="1400" b="1" kern="1200" dirty="0"/>
        </a:p>
      </dsp:txBody>
      <dsp:txXfrm>
        <a:off x="4147549" y="2414797"/>
        <a:ext cx="771759" cy="1674909"/>
      </dsp:txXfrm>
    </dsp:sp>
    <dsp:sp modelId="{F034B98D-3D98-4F58-AD48-C4B350E79359}">
      <dsp:nvSpPr>
        <dsp:cNvPr id="0" name=""/>
        <dsp:cNvSpPr/>
      </dsp:nvSpPr>
      <dsp:spPr>
        <a:xfrm>
          <a:off x="5098016" y="1225389"/>
          <a:ext cx="3790708" cy="5205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9DEE36-B82B-43F8-AC0D-7ABCDD01B252}">
      <dsp:nvSpPr>
        <dsp:cNvPr id="0" name=""/>
        <dsp:cNvSpPr/>
      </dsp:nvSpPr>
      <dsp:spPr>
        <a:xfrm>
          <a:off x="5189103" y="1311921"/>
          <a:ext cx="3790708" cy="520560"/>
        </a:xfrm>
        <a:prstGeom prst="roundRect">
          <a:avLst>
            <a:gd name="adj" fmla="val 10000"/>
          </a:avLst>
        </a:prstGeom>
        <a:solidFill>
          <a:schemeClr val="accent6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b="1" kern="1200" dirty="0" smtClean="0"/>
            <a:t>פרק א: מבינים השוואה</a:t>
          </a:r>
          <a:endParaRPr lang="he-IL" sz="1800" b="1" kern="1200" dirty="0"/>
        </a:p>
      </dsp:txBody>
      <dsp:txXfrm>
        <a:off x="5204350" y="1327168"/>
        <a:ext cx="3760214" cy="490066"/>
      </dsp:txXfrm>
    </dsp:sp>
    <dsp:sp modelId="{83E24F99-6F24-410A-860E-4606F4C0F837}">
      <dsp:nvSpPr>
        <dsp:cNvPr id="0" name=""/>
        <dsp:cNvSpPr/>
      </dsp:nvSpPr>
      <dsp:spPr>
        <a:xfrm>
          <a:off x="5037247" y="2264040"/>
          <a:ext cx="819781" cy="17229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D7EAE6-A735-4F0B-869E-0F21306D4FB6}">
      <dsp:nvSpPr>
        <dsp:cNvPr id="0" name=""/>
        <dsp:cNvSpPr/>
      </dsp:nvSpPr>
      <dsp:spPr>
        <a:xfrm>
          <a:off x="5128334" y="2350573"/>
          <a:ext cx="819781" cy="1722931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b="1" kern="1200" dirty="0" smtClean="0"/>
            <a:t>בטקסטים</a:t>
          </a:r>
          <a:endParaRPr lang="he-IL" sz="1300" b="1" kern="1200" dirty="0"/>
        </a:p>
      </dsp:txBody>
      <dsp:txXfrm>
        <a:off x="5152345" y="2374584"/>
        <a:ext cx="771759" cy="1674909"/>
      </dsp:txXfrm>
    </dsp:sp>
    <dsp:sp modelId="{66F22A17-B073-414D-8C13-9C19CE9083E8}">
      <dsp:nvSpPr>
        <dsp:cNvPr id="0" name=""/>
        <dsp:cNvSpPr/>
      </dsp:nvSpPr>
      <dsp:spPr>
        <a:xfrm>
          <a:off x="6039202" y="2264040"/>
          <a:ext cx="819781" cy="17229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410175-5869-474C-8B8F-2155A755A40C}">
      <dsp:nvSpPr>
        <dsp:cNvPr id="0" name=""/>
        <dsp:cNvSpPr/>
      </dsp:nvSpPr>
      <dsp:spPr>
        <a:xfrm>
          <a:off x="6130289" y="2350573"/>
          <a:ext cx="819781" cy="1722931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 smtClean="0"/>
            <a:t>בכותרות</a:t>
          </a:r>
          <a:endParaRPr lang="he-IL" sz="1300" b="1" kern="1200" dirty="0"/>
        </a:p>
      </dsp:txBody>
      <dsp:txXfrm>
        <a:off x="6154300" y="2374584"/>
        <a:ext cx="771759" cy="1674909"/>
      </dsp:txXfrm>
    </dsp:sp>
    <dsp:sp modelId="{8C8DC4B7-96D3-4EFF-9FE9-9FC5F36E57D4}">
      <dsp:nvSpPr>
        <dsp:cNvPr id="0" name=""/>
        <dsp:cNvSpPr/>
      </dsp:nvSpPr>
      <dsp:spPr>
        <a:xfrm>
          <a:off x="7041156" y="2264040"/>
          <a:ext cx="819781" cy="17229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A03744-1E4E-4007-BDF9-1B488D738C45}">
      <dsp:nvSpPr>
        <dsp:cNvPr id="0" name=""/>
        <dsp:cNvSpPr/>
      </dsp:nvSpPr>
      <dsp:spPr>
        <a:xfrm>
          <a:off x="7132243" y="2350573"/>
          <a:ext cx="819781" cy="1722931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 smtClean="0"/>
            <a:t>בתמונות</a:t>
          </a:r>
          <a:endParaRPr lang="he-IL" sz="1300" b="1" kern="1200" dirty="0"/>
        </a:p>
      </dsp:txBody>
      <dsp:txXfrm>
        <a:off x="7156254" y="2374584"/>
        <a:ext cx="771759" cy="1674909"/>
      </dsp:txXfrm>
    </dsp:sp>
    <dsp:sp modelId="{9F12CF2F-F802-465C-97AA-567A695F9E57}">
      <dsp:nvSpPr>
        <dsp:cNvPr id="0" name=""/>
        <dsp:cNvSpPr/>
      </dsp:nvSpPr>
      <dsp:spPr>
        <a:xfrm>
          <a:off x="8043111" y="2264040"/>
          <a:ext cx="819781" cy="17229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ACA0F4-4589-4742-AC7A-88883D9C295D}">
      <dsp:nvSpPr>
        <dsp:cNvPr id="0" name=""/>
        <dsp:cNvSpPr/>
      </dsp:nvSpPr>
      <dsp:spPr>
        <a:xfrm>
          <a:off x="8134198" y="2350573"/>
          <a:ext cx="819781" cy="1722931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 smtClean="0"/>
            <a:t>בשיר</a:t>
          </a:r>
          <a:endParaRPr lang="he-IL" sz="1300" b="1" kern="1200" dirty="0"/>
        </a:p>
      </dsp:txBody>
      <dsp:txXfrm>
        <a:off x="8158209" y="2374584"/>
        <a:ext cx="771759" cy="16749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44107FA-3427-4BFA-9921-4553A12D2E94}" type="datetimeFigureOut">
              <a:rPr lang="he-IL" smtClean="0"/>
              <a:t>כ"ד/שבט/תשע"ד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B918650-9EA4-4DA9-9744-85FB54761F4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52430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5013216-0664-4526-9C22-A86E076CC869}" type="datetimeFigureOut">
              <a:rPr lang="he-IL" smtClean="0"/>
              <a:pPr/>
              <a:t>כ"ד/שבט/תשע"ד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B89A285-4208-4D98-AFDC-15F044FC59F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75777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CF82C-6C7C-47D0-9A65-387FC6B92E94}" type="slidenum">
              <a:rPr lang="he-IL" smtClean="0"/>
              <a:pPr/>
              <a:t>2</a:t>
            </a:fld>
            <a:endParaRPr lang="he-I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CF82C-6C7C-47D0-9A65-387FC6B92E94}" type="slidenum">
              <a:rPr lang="he-IL" smtClean="0"/>
              <a:pPr/>
              <a:t>3</a:t>
            </a:fld>
            <a:endParaRPr lang="he-I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he-IL" sz="1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CF82C-6C7C-47D0-9A65-387FC6B92E94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24064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9A285-4208-4D98-AFDC-15F044FC59FB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00495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9A285-4208-4D98-AFDC-15F044FC59FB}" type="slidenum">
              <a:rPr lang="he-IL" smtClean="0"/>
              <a:pPr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87001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9A285-4208-4D98-AFDC-15F044FC59FB}" type="slidenum">
              <a:rPr lang="he-IL" smtClean="0">
                <a:solidFill>
                  <a:prstClr val="black"/>
                </a:solidFill>
              </a:rPr>
              <a:pPr/>
              <a:t>27</a:t>
            </a:fld>
            <a:endParaRPr lang="he-IL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כ"ד/שבט/תשע"ד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כ"ד/שבט/תשע"ד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כ"ד/שבט/תשע"ד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כ"ד/שבט/תשע"ד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כ"ד/שבט/תשע"ד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כ"ד/שבט/תשע"ד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כ"ד/שבט/תשע"ד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כ"ד/שבט/תשע"ד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כ"ד/שבט/תשע"ד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כ"ד/שבט/תשע"ד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ציור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כ"ד/שבט/תשע"ד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438E1-117D-44FB-AC24-B79D899BA877}" type="datetimeFigureOut">
              <a:rPr lang="he-IL" smtClean="0"/>
              <a:pPr/>
              <a:t>כ"ד/שבט/תשע"ד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emf"/><Relationship Id="rId7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27.xml"/><Relationship Id="rId4" Type="http://schemas.openxmlformats.org/officeDocument/2006/relationships/slide" Target="slide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hyperlink" Target="http://www.eretz-hatzvi.co.il/2011/%D7%9E%D7%90%D7%9E%D7%A8%D7%99%D7%9D/%D7%94%D7%94%D7%91%D7%93%D7%9C-%D7%91%D7%99%D7%9F-%D7%A9%D7%A4%D7%9F-%D7%9C%D7%90%D7%A8%D7%A0%D7%91/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11" Type="http://schemas.openxmlformats.org/officeDocument/2006/relationships/slide" Target="slide18.xml"/><Relationship Id="rId5" Type="http://schemas.openxmlformats.org/officeDocument/2006/relationships/image" Target="../media/image7.png"/><Relationship Id="rId10" Type="http://schemas.openxmlformats.org/officeDocument/2006/relationships/image" Target="../media/image6.png"/><Relationship Id="rId4" Type="http://schemas.openxmlformats.org/officeDocument/2006/relationships/slide" Target="slide7.xml"/><Relationship Id="rId9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image" Target="../media/image21.jpeg"/><Relationship Id="rId18" Type="http://schemas.openxmlformats.org/officeDocument/2006/relationships/image" Target="../media/image24.jpeg"/><Relationship Id="rId3" Type="http://schemas.openxmlformats.org/officeDocument/2006/relationships/slide" Target="slide7.xml"/><Relationship Id="rId21" Type="http://schemas.openxmlformats.org/officeDocument/2006/relationships/slide" Target="slide16.xml"/><Relationship Id="rId7" Type="http://schemas.openxmlformats.org/officeDocument/2006/relationships/image" Target="../media/image6.png"/><Relationship Id="rId12" Type="http://schemas.openxmlformats.org/officeDocument/2006/relationships/image" Target="../media/image20.png"/><Relationship Id="rId17" Type="http://schemas.openxmlformats.org/officeDocument/2006/relationships/slide" Target="slide15.xml"/><Relationship Id="rId2" Type="http://schemas.openxmlformats.org/officeDocument/2006/relationships/image" Target="../media/image17.jpeg"/><Relationship Id="rId16" Type="http://schemas.openxmlformats.org/officeDocument/2006/relationships/slide" Target="slide14.xml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image" Target="../media/image19.jpeg"/><Relationship Id="rId5" Type="http://schemas.openxmlformats.org/officeDocument/2006/relationships/image" Target="../media/image14.png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19" Type="http://schemas.openxmlformats.org/officeDocument/2006/relationships/image" Target="../media/image25.jpeg"/><Relationship Id="rId4" Type="http://schemas.openxmlformats.org/officeDocument/2006/relationships/image" Target="../media/image7.png"/><Relationship Id="rId9" Type="http://schemas.openxmlformats.org/officeDocument/2006/relationships/image" Target="../media/image13.png"/><Relationship Id="rId1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13" Type="http://schemas.openxmlformats.org/officeDocument/2006/relationships/hyperlink" Target="http://simania.co.il/bookdetails.php?item_id=331184" TargetMode="External"/><Relationship Id="rId18" Type="http://schemas.openxmlformats.org/officeDocument/2006/relationships/hyperlink" Target="http://simania.co.il/bookdetails.php?item_id=3894" TargetMode="External"/><Relationship Id="rId3" Type="http://schemas.openxmlformats.org/officeDocument/2006/relationships/slide" Target="slide7.xml"/><Relationship Id="rId7" Type="http://schemas.openxmlformats.org/officeDocument/2006/relationships/image" Target="../media/image6.png"/><Relationship Id="rId12" Type="http://schemas.microsoft.com/office/2007/relationships/hdphoto" Target="../media/hdphoto4.wdp"/><Relationship Id="rId17" Type="http://schemas.openxmlformats.org/officeDocument/2006/relationships/hyperlink" Target="http://simania.co.il/bookdetails.php?item_id=416119" TargetMode="External"/><Relationship Id="rId2" Type="http://schemas.openxmlformats.org/officeDocument/2006/relationships/image" Target="../media/image27.emf"/><Relationship Id="rId16" Type="http://schemas.openxmlformats.org/officeDocument/2006/relationships/hyperlink" Target="http://simania.co.il/searchBooks.php?searchType=tabAll&amp;query=%D7%9E%D7%94+%D7%91%D7%99%D7%9F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image" Target="../media/image28.png"/><Relationship Id="rId5" Type="http://schemas.openxmlformats.org/officeDocument/2006/relationships/image" Target="../media/image14.png"/><Relationship Id="rId15" Type="http://schemas.openxmlformats.org/officeDocument/2006/relationships/hyperlink" Target="http://simania.co.il/bookdetails.php?item_id=4833" TargetMode="External"/><Relationship Id="rId10" Type="http://schemas.openxmlformats.org/officeDocument/2006/relationships/slide" Target="slide17.xml"/><Relationship Id="rId19" Type="http://schemas.openxmlformats.org/officeDocument/2006/relationships/slide" Target="slide18.xml"/><Relationship Id="rId4" Type="http://schemas.openxmlformats.org/officeDocument/2006/relationships/image" Target="../media/image7.png"/><Relationship Id="rId9" Type="http://schemas.openxmlformats.org/officeDocument/2006/relationships/image" Target="../media/image13.png"/><Relationship Id="rId1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slide" Target="slide22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6.png"/><Relationship Id="rId17" Type="http://schemas.microsoft.com/office/2007/relationships/hdphoto" Target="../media/hdphoto4.wdp"/><Relationship Id="rId2" Type="http://schemas.openxmlformats.org/officeDocument/2006/relationships/slide" Target="slide7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11" Type="http://schemas.openxmlformats.org/officeDocument/2006/relationships/slide" Target="slide9.xml"/><Relationship Id="rId5" Type="http://schemas.openxmlformats.org/officeDocument/2006/relationships/diagramData" Target="../diagrams/data2.xml"/><Relationship Id="rId15" Type="http://schemas.openxmlformats.org/officeDocument/2006/relationships/slide" Target="slide19.xml"/><Relationship Id="rId10" Type="http://schemas.openxmlformats.org/officeDocument/2006/relationships/image" Target="../media/image14.png"/><Relationship Id="rId4" Type="http://schemas.openxmlformats.org/officeDocument/2006/relationships/hyperlink" Target="http://www.eretz-hatzvi.co.il/2011/%d7%a6%d7%95%d7%9e%d7%97-%d7%90%d7%a8%d7%a5-%d7%99%d7%a9%d7%a8%d7%90%d7%9c/%d7%9c%d7%95%d7%98%d7%9d-%d7%a9%d7%a2%d7%99%d7%a8/" TargetMode="External"/><Relationship Id="rId9" Type="http://schemas.microsoft.com/office/2007/relationships/diagramDrawing" Target="../diagrams/drawing2.xml"/><Relationship Id="rId1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" Target="slide3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image" Target="../media/image7.png"/><Relationship Id="rId5" Type="http://schemas.openxmlformats.org/officeDocument/2006/relationships/slide" Target="slide4.xml"/><Relationship Id="rId10" Type="http://schemas.openxmlformats.org/officeDocument/2006/relationships/slide" Target="slide7.xml"/><Relationship Id="rId4" Type="http://schemas.openxmlformats.org/officeDocument/2006/relationships/slide" Target="slide5.xml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0.png"/><Relationship Id="rId7" Type="http://schemas.openxmlformats.org/officeDocument/2006/relationships/slide" Target="slide1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9.xml"/><Relationship Id="rId4" Type="http://schemas.microsoft.com/office/2007/relationships/hdphoto" Target="../media/hdphoto5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0.png"/><Relationship Id="rId7" Type="http://schemas.openxmlformats.org/officeDocument/2006/relationships/slide" Target="slide1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9.xml"/><Relationship Id="rId4" Type="http://schemas.microsoft.com/office/2007/relationships/hdphoto" Target="../media/hdphoto5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0.png"/><Relationship Id="rId7" Type="http://schemas.openxmlformats.org/officeDocument/2006/relationships/slide" Target="slide1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9.xml"/><Relationship Id="rId4" Type="http://schemas.microsoft.com/office/2007/relationships/hdphoto" Target="../media/hdphoto5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0.png"/><Relationship Id="rId7" Type="http://schemas.openxmlformats.org/officeDocument/2006/relationships/slide" Target="slide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9.xml"/><Relationship Id="rId4" Type="http://schemas.microsoft.com/office/2007/relationships/hdphoto" Target="../media/hdphoto5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0.png"/><Relationship Id="rId7" Type="http://schemas.openxmlformats.org/officeDocument/2006/relationships/slide" Target="slide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9.xml"/><Relationship Id="rId4" Type="http://schemas.microsoft.com/office/2007/relationships/hdphoto" Target="../media/hdphoto5.wdp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0.png"/><Relationship Id="rId7" Type="http://schemas.openxmlformats.org/officeDocument/2006/relationships/slide" Target="slide1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9.xml"/><Relationship Id="rId4" Type="http://schemas.microsoft.com/office/2007/relationships/hdphoto" Target="../media/hdphoto5.wdp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0.png"/><Relationship Id="rId7" Type="http://schemas.openxmlformats.org/officeDocument/2006/relationships/slide" Target="slide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9.xml"/><Relationship Id="rId4" Type="http://schemas.microsoft.com/office/2007/relationships/hdphoto" Target="../media/hdphoto5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6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7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hyperlink" Target="http://www.youtube.com/watch?v=Q-9gYElkKMU&amp;feature=youtu.b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0.jpeg"/><Relationship Id="rId5" Type="http://schemas.openxmlformats.org/officeDocument/2006/relationships/image" Target="../media/image7.png"/><Relationship Id="rId10" Type="http://schemas.openxmlformats.org/officeDocument/2006/relationships/hyperlink" Target="http://meyda.education.gov.il/files/MadaTech/ict/microsoft/One_Note.pdf" TargetMode="External"/><Relationship Id="rId4" Type="http://schemas.openxmlformats.org/officeDocument/2006/relationships/slide" Target="slide2.xml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slide" Target="slide2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1.xml"/><Relationship Id="rId9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13.png"/><Relationship Id="rId3" Type="http://schemas.openxmlformats.org/officeDocument/2006/relationships/image" Target="../media/image11.emf"/><Relationship Id="rId7" Type="http://schemas.openxmlformats.org/officeDocument/2006/relationships/image" Target="../media/image5.png"/><Relationship Id="rId12" Type="http://schemas.openxmlformats.org/officeDocument/2006/relationships/slide" Target="slide24.xml"/><Relationship Id="rId17" Type="http://schemas.openxmlformats.org/officeDocument/2006/relationships/slide" Target="slide11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hironet.mako.co.il/artist?prfid=477&amp;lang=1" TargetMode="External"/><Relationship Id="rId11" Type="http://schemas.openxmlformats.org/officeDocument/2006/relationships/slide" Target="slide12.xml"/><Relationship Id="rId5" Type="http://schemas.openxmlformats.org/officeDocument/2006/relationships/hyperlink" Target="http://shironet.mako.co.il/artist?prfid=554&amp;lang=1" TargetMode="External"/><Relationship Id="rId15" Type="http://schemas.openxmlformats.org/officeDocument/2006/relationships/slide" Target="slide9.xml"/><Relationship Id="rId10" Type="http://schemas.openxmlformats.org/officeDocument/2006/relationships/image" Target="../media/image7.png"/><Relationship Id="rId4" Type="http://schemas.openxmlformats.org/officeDocument/2006/relationships/hyperlink" Target="http://shironet.mako.co.il/artist?prfid=713&amp;lang=1" TargetMode="External"/><Relationship Id="rId9" Type="http://schemas.openxmlformats.org/officeDocument/2006/relationships/slide" Target="slide7.xml"/><Relationship Id="rId1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jpeg;base64,/9j/4AAQSkZJRgABAQAAAQABAAD/2wCEAAkGBhQSERQUExQWFBUWGRwYGRcWFxoYHxwZGhobHBsdGBkYGyYeHRwjHBgYHy8hJCgpLCwsGh4xNTAqNSYrLCkBCQoKDgwOGg8PGiwlHyUwKSkvKiwpLDAyKikpLCwsLCwsKS0pKSwsLCwsLCwpLCwpLCwsLCwsLCwsLCwsLCwsLP/AABEIAKABGAMBIgACEQEDEQH/xAAcAAACAgMBAQAAAAAAAAAAAAAABgUHAQMEAgj/xABMEAACAQMCAwYDBQQHAwkJAAABAgMABBESIQUGMQcTIkFRYXGBkRQyQqHBI1JisQgVM3KC0fAkU+EWJTVjkrPS4vEXNENEVHN0orL/xAAaAQEAAwEBAQAAAAAAAAAAAAAAAgMFBAEG/8QALREAAgIBAwIEBQQDAAAAAAAAAAECEQMEEiExQQUTMmEiUXGBwRSR8PFSoeH/2gAMAwEAAhEDEQA/ALxrFZrFABauS74tFGcO4U9d/SuiRgM5OPjVc8YvFeeQk9WONvIbD3/SqM2Xy1aLsOLzHTHyDjUDnCyoT6ahn6Gu0GqkWBQVYeW+NRx+fQ/CrN4Ld95Cpzk9D8RUcOfzOCWbD5fJ30UUV0nOeJTgGuawj0lx/ET/ANrBP51vl3IHl1P6ViM+Nvkf9fSovqem6iiipHgUUUUAUUUUAUUUUAUUUUAUUUUAVgms0h9tfHTbcKlCnDTMsIOcYDZLf/qrD50A1cK5ktrlnW3njmMf3hG4bHXrjy2O9SVUVwbg0XDeZLS3tzpVrcCTBJ1MUYnOdxkqrY+FXrmgClTtE57ThltrxrmfKwx/vN6nG+lcjPxA868cz9qdhYSd1NKTJ5pGpcrt+LGw+HWqoeeTjN9PxDvYIba2wkX2okAAgkaUQ7vnxderL18vUk3yRk2k2lbOI2V9e5lvbuYFjnukYqF9NgdC/AKT03r0nKRUeC7ulPUES9D5HAxUxDc5dk1RvgBg8RZlIJI/GqsrAjdSPMEEg10V9Jg0mmnBOKv35PitV4hrseVxnLa12VEfac/cW4aV7xhfwfdGoHWP8S+IMRnc6hVt8l8+23EotcDYdR+0ib7yE+vqPRhtVX3SZQ43I8S428S7qM+WSMZ9Cagr9Gspk4jZnSyENIo2WRG65HodgR756is/VaDZcsfRc0bGg8W83bDN1fF+/wD0+kqK5OE8SS4gimQ5SVFdfgwz9fL5V11lG+FFFFAFYoY1ourpYxljjfHrk+leN0Dze2ayABs7HIxVSWfHbibWskEM/duUK7oQAxXOdxkY3Hzpj5k55lwyQju99IY7tk+Y8h50vclxCJGRskvJI2SfUgj67/SuHPOEuhoabFK6ZJv9mRjmN0HmVJxj/C/6U1csWIjJ7tXVH8RLZ8RI2PiOc9KX+KPjSu+GGPXr69PjmnnhcymNVB+6oH0GP0qGminIlqvhiq7nYKzRWu4fC7dTsPia0jNMRjq3r/IV5jHjP90fzNbAMDHpWqNv2jfAfrUWenRRRRUjwKKKKAKKKKAKKKKAKKKKAKKKwaAGbG56VS/OHH4uIXP2l2/5s4c2SRv9puDuI4wdmGwXPkC3k23TznzXJxa7/quxk0QKCbu5HQIp8YB6aB0znxEgbAHPDypwFOJ3qLEv/NPDjpiXymmGCWbI8RJ8RJHTA/EaAhrjk7iUkcnHdYjuNQuEhA8QiA656bIB4SN1znc4q2+X+bv6x4Y1xbbTd240DcpMFOF3/iwRnqCKamQEYIyD1BqkrmNuXOLB1/6OvGww8ozn8imokeqkjy2AqqxF08ksOCskjZmeRPGDvq1Ow1rnUcgfe96ZLXhtvCo1nU0ZC62LZDdQqYOQRnYLuPjTPwvlJbzj9+izv9lBE8jRnTqL4ZUD9QPE248gcYpmSLh9wZIrISiSYxkTxxhlSON0BEOogxx+DGpR1wd9IqucXLvSLIyUe3IkFC7EI05kAyRGZZXG34l8eP8AFj6V3TC6twpntpu7Y4EndhSDjIDrnG4BwRjfA05NWpLxG1sVSI/sUAyoWOQr6bsiEFjvnJydyfWuphDeW5GVkhmUjIOxU7bZ32I2PUEZq3BqMuB3GT+/Q5dTo8GpVTgvquH+5VKXKldYI0jJJ9NPXORkYxuCM1EcdburJl2RRDpywLbgKqoFHm2/iOw0+e1HEOCyxkxyB4JwFOvbxjcB8KcMjFW2bfYjaiNXmUwzSL4vvL3eksBgsEcNgqSPJQwHXFa2LX/qrx9JVXb8/wBmBm8L/QuOW90E76P8J/7pFu9k/wD0PZf/AG/UH8THy/l5U3V892FrdWBLcOuGiyctBJ442+vQ+/w3GKtLs25/PE45RJF3U8DBJVByuTndfMbqwwc4x1PWs/Np54XU0bem1eLUx3Y39u6HKiiiqDqMNSpzJdDvHDDIUIB6jJLEj38II+FNbUm80Wmt5PLJQg+jAbZ/15mufUeguw+oTOLRBmYOAcnp1GeoORWqwvFWUDOlhjK5G6n0zsf9CtnGG7vu2wQpOkZzkEH7hHqNR+IxXLc24bYjqpGSCNxuNyPiaz2aKb7Eo0oy+HaUNupwVwu++CSF3z79Kd7GbRGm+CFG/wAs7k/DzpH4bZ4Kodh1PXoBufX1+tSfFuZIiMJIDuABuCcofUdBkV4m7tEcivhli2s+tQfqPeht3H8O/wAz/wAM0ucq8Y1qvi1ZA1EdNRBb8ht9KY4Btn1Of8vyrUxz3xszZx2ujaxrktd5JD8F+gz+tdLtgVo4cPCW/eJPy6D+VSfMkeLozqoooqZEKKKKAKKKKAKKKKAKKKKAKRO2Pm1rHhzd2SJpz3SEHBXIJZh57LtkdCy091T3M1ueIcz21uRqhs0WRwDsDs+T8WMS49qAX77hL2Vpa8HtcC84gBJdP0KoeiEgfcA159lbbx1dvLXL0dlbRW8Q8Ma4z5s3VmPuTk1WXZsv9Ycb4hxBs6YT3MQO+M5UY8tkQ7f9ZVw0AVC848spf2cttJtrHhbGdLj7rD4H8iR51NVg0BQXZRbSWttxdCSkqvBbnT1Qs8kRZcYOoayR6kCmHk66ivYpzDYJaT22ie2eMKHdCXCh3xnL900b6iQdecbVCcS4fNHx7iSIWQzRiZFA1Fwuhw8YH3pI3XvFX8Xdsu2qmXl7jdpa2M7wwvFdTq8rqkc0geQq2GifSQYsksMHwgkHBBoCM4dzDbXd1Cl5ZySPcmNhclyBA0yNJBFDjBTwL95SCW1NvtiweATSaZIZn1yQP3Zk83XSHjc421FGXV7g+u1bcv8AC7GO8iNwLsfY1j7pnglVWHi0CdNBYOra9DA4K4HVSKebLmCFGmnnkSBLmUdyJj3bOkcaJq0vgjJGd/wlScZqMuhJdSA7WFEZt5mBCgSRswUtjUY2XUVGyjS5yf1NKnFuVblrRpjCRGUMgYMpkVR4hII86gMDVt4gD0BzV1XNssilHVXVtirgMD54KkEEfH2qvObOKWljd3E80okkeCRTHIY3YFgoijhTTrRcNIW6KQ5ySQAKdicr7lm9pV2IPk7s0ur2zgnHE3WOVcle6yw3II1mTJ3B3q1+UeToOHQ91bqcE5Z2OWdvVj+gwB6VD9jli8XB7UPkEhnAIxhWclevsc/OnWupylLqzmjjjC9qS+gUUUVEmYNLPMEuhnYjOynHrtg0zGlvnTh5eIOoJKE5x+6eu3U9B0qnNHdGizE6kJt5A04YqhXVgE5ABwPD4c/eHTUK8f1O8gPQeQ88nGDjG2BmvX2pyRqxGANPhA2U9SMbaj61m94o7HCYjUbA+ePidh08qzJJmlFndb23cFS7KWIO+MdBqY4+XSlW+nE3eAkAB2BCjpgg4G+c48hXZxhkkEEaeJV7zWd/NRg59c5rqFm39kYlkDIZGATUdJbGTp3zk9RvVmPgjKurDk/mWGMJCGJ1PlG6Anq4Zs7Hbz6Vattdq6goQVPmCD/Kvn670W1ysiOdSgkhgH26aCxG+22SMjI609cu8WzH9pUCAktqRCWjdB5spx4hjqu1dMJqLddCiWJzXuOXNHGu5jVF3lmcRoPc9T8Au9TFtFpVR6DFVrw/iD3XEo7jUskAAEOgkgI33iR11ZAHzqzUbPSrsb3ScvsUZI7Uo/c9UUUVcUi5e9ovDoXaOS8hV1JVlLbgg4IOB1Brs4NzbaXZIt7iKUjcqjgkD109ce+MVT/axy3bR8Y4cFhQC4lDTDf9oWnQNq38wT09a9c38vxcN49wtrNBCsrIGVScZMmhtidsqwGOm1AW8/NlqJ2tzOgmRSzRk7hQuok+wXeuCHtK4a7BRewZPq4A+pwPzpXj5FuTzFLePGptXRk1al3zCEwVzq3ORWntJ7MOHxcNuJYbdYpIk1qyFgcg9DkkEHJ/KgLA4zzPbWiq1zNHCHyF1nGcYzj16j61jgvNVrd5+zXEUxHUIwJA9SvUDfrSR2acGg4jwaz+2RLP3RkVNeTgBio8/wB0AfIUscT4BFw7mawW0UxJMqlkBOPEZEYDO+CFBx60Bb78z2y3ItTMguGGRET4iCCdvkCazBzJbPcPbLMhnQZaIHxAbdR/iH1qse1FPs3HeE3fQMRET/dkAOf8M35Uk8zczz2nHr65tmC4cRPJ3feBF8CnI6ZypHvgigPpfNUz2f8AEw8/H+IAAyKW0f3VErAfPu0z8BUdfcwXUMCcRi41FdNq3t3AiQgKxK92W1atumFPv0zFdnvN9rb8Pu4XWZ57sSa+7VCANDKuMuDtqZiceftQFhf0f4McJ1ebzSMdvTSu/r92rKr5v5D7Xp7CyWFbLvooyx7wM67s2rxEKy+ft5VKP/SRnztZxAe8j/5CgL8oNU1wTt6nn2FgjtnA03SISfZZFz9K1c4drt/3USQWj2cryBS8jJICTkBFyuNzjc46UAzdqnLUpaDiVoAbmyJYr/vIRuy/Lxbejt54rxYcaglg+1RHVw+5BW5iz/7s7jDNgbhGyQ4HTIcbFq0Q9mN7coRxDis76hgx25CLg9QTjDDy+6K8XfJNrwpQLIXJuHBLKqNcq8Q2YXEOQpj8WNsPk+HO4oBhTm2AuRHFcu2AupLSYZAJwA7KuQCScZ89veMvbC7vJpCsS20EsIgaS4CvKE1yl+6hViq6w67ucfs1Ok4FQfC+frmyiZbuwmjhQ4ikYlVCYOFZpQD5YTO+Cqk5GSwXfGLh4hNLc29jbMQAyf7RMxYbBSR3aseuArkYqFMnaO/iHFrXhNqisSqIumOIEvI+PJATljkjJ6DO5FVFylx/h13xCe64wdMrMO6jdWMSqBsG23wNIAIA2J89ri5PTh+p2tZFmnP9rI7l5j/f1+ML6AAL6CpziXAbe4x38EU2OneRq+PgWBxUkqIt2eeE8bt7hc280Uq/9W6tj2wvT51IZqiefOzNGnb+qrdkkiHjMcqjMjaWCqjuGUBCSSvqox1IZ+Qu1dCY7C+R7a6jVY8ynaRgABkturNsd9iTsd69PC0KKwKKADWq5bCn4Hr8K2muPismIJT/AAN//Jrx9D1FRTcLZ9xM2CSd8kdfj65rQ3BplHhkVvbJGfqDU0sewwNgMfTr/OtIulLac4Pl/wCo61kN8mokcPCYZta5GFzp/Ds/xx75HxqSj4w1ldo7ANrTR94s27DO/TI9OlaLrWMggZPp0LbDB3+G9EssTxMHGZDjcjz8tOOgA8vOvYy2u0RcbVMbeaOSoeIQ64WVZCBiQYIcDGz49ts+WfOq94m11bwXNpJZsI0Ut3+rw6HYYwdg25xgb+1SfBryW0YNE+xO4PQ+xA+XSmnit3/WH2WDBUNIJZh1GiLcYPoX0/SuzfGSuuShRnjfD4NfZrwxmghlkjaPQulVdQDqGVLAeQwBjofXPWnwrXmKEKAqgAAYAHkB5CvddMYqKOac3N2zFYLgddvjXqgipEBCbskhe/W9lubiYrIZUjdwVU6tYVdshFbcKMdBUtzJyDDe3VrcySSK9swZAhXBIcP4tSk9QBsRtTNpriQziYgiNoSNiNQcH3ByGHuMfCvAd1R3MHBFu7aW3dmVJV0krjIB9Mgj6ipGivQIFz2N2z2cFp39wscDO6srIGJkOTqOjGB7AVEN/R2sycm5uyfXVHn/ALurWooCoePdkN9ePHDJfKtnb4WAFNcgCoFy2kINRx11fKnXlDs7teHwtEi96XIaSSUKxcg5GdsADyA+PXemmigKe7cOT7eGxa4t7SJZDIgkkRcFUOTqAXwjLaVJx+KlCCW3Xh4jROHXDiE6ZBFP3ylt/GO7ZNYYlRlgMlegq/8AmHgUd5bS28udEq6SVOCOhBB9QQD8q+ceWeIS2txDw+7W4VhcwhNU8gSMLMp2t/uOGYZBOwznfFAWtyGsfDuHobmW3gB2I0iHEieCQOxYmR9SncemwxUyOcuHTAg3dq4G+HkTH0c4zSDbcm217zBxGC8Eh04liQOVGG0lztv1YHb1NPUPY5wpcf7Ipx+88h+viqO0luNBk4Mx3PDCT/8AimoPnO34QtnIypYFlKMBGYAxAkQsF7shiSmrpTT/AOyXhX/0Uf1f/wAVRnMHYnw+aCRIIUt5WA0yjW2kgj8GsA5AI+dEhZ3J2UcKIDJbKvmGjkkGQemGV+nnSxf8m3FvLMsVrdTRaiyvDxGWJip06FCs5yykyZz5aSD1BhbVL/gnE7C3mvXntp2CAEkjGQmnS5OnBZDsauTjfG47WEySZO4VUUamd2+6iKOrMdgP0qREpPmdbiCAIo4vHLM6qIJ2S6ikO7FQdR1YCnw9W8xgHD9ylY2UhE0aW/2qJcOYYTbMmsEASQ6joYgEHOdwcbCl25mlvL1xNLoeFMPHFIVMXeYbuY2XD7DSZJRjW2lBhVIOV4rPZ3C/tlYMoUNcOdJRTpQTsAWRlLELcYKtkK4zpapyxS2b+xUs8PM8vuP/ABfl+3usd/DHKR91mXxDfPhcYZd/QiuFuRrI9YAw9GklYfRpCPyrbBw7iEu8k1vbp1At0aV8Y/3k2E+kdJF7e8VHF34dbXilREsveXMcbHTgZ+4gz4jgDFU0zotD7Y8s2sLBoraCNh0ZIkDDPXD41fnSN27cMgbh4mcKJ1dVib8TBj4k9xjLYPTGfM5nRyrxlwQ/FIY/eK1UnHsSRiunhHZVBHKk1zNPfSx7obl9So3mUj6DoOuegokzxsYOU+9+w23f/wBr3MevOc6tIznO+fX3zRUqKzUyIGuLi0eqCRR1KNj44NdteGFeNWeoqhGPp9K0XoQ/2mAPp9N66JRpZl6YJH0JHn8K1d2Ac4yfLNZLXY1F8zkmuVSGTSzFQMgsN1/ln/0qPspWIDFcZ3Gs6QPbSMk028HsVluIEZQRqLkYBGEGRn5mmfifI9vM2pV7p/VAMH4qds/DFW48TlG0UzyqMqYiQTO2BgY9cYqY4LdFZVYHGk4z/PV+dZ4rwBrdWwRJhdQ0jSQCQoLA7Z38v0rmiUgKCNwPXb3+NQacXyWpqUeCzIZdQBrZUNyxca4t+oP/AA/SpmtKEt0UzNlHa6CiiipkQooooAooooAooooAooooAqtO3DlV7i0S6gz39mTIMde72LY91Kq/wDetWXXlxtvQFIcZ5gHe8O4/Dkptb3ij8PkcgD3b22j9auy2uVkRXRgysAysNwVIyCD6EVTvF+EJwi+aKQD+qOJZSRT92GUjyPRPIg/ug/uDHZ2fcck4ZeNwe8fKE6rSUnZlbcJnpv5ejah5igLboorm4jxCOCJ5ZXEcaDLM2wAoCru3mTuW4ZdFSywXBJA8943xvtkiI1P8UhujbSX7Rn7SqnuIdIk+zRsQGcIPv3GjLHfy0DbOqo+07na44uHa3jf7BasDq09XbKh3PlkEgL5A79avfs/uhJwyybJbMEeSTk5CgHJ+INAULzvCiSxSW2e7eEETDIMjMW1uXGD3jHOpeowcjFbuzu4zPK0pBUQsJC7asIDk6tWds6Rg7YzgVbfNPIAcSSWqIWkIaW3Y6YpTnOoEf2Uud9a9T971HBy7ytJcsnf25tbWIgi3fTqlddx3gUkCJTg4zlyATsMHah4jjWk8lwju/wAq563X469OxxZMU5Pb2ff+dye7OLF47VmYMiSSM8MTav2URACKA265wX0/h14xtSze5/5WwYP/AModXww/64qzxVS8iy/beYuI3anMcKCFdvXCjHt+yc/OsVu+TsSpUW3RRRQ9CiiigCsGs1igKy43babmUHbxEj57/rXCIvf/AD9ulT/PFvpnVh0dfzXb+RFL0spXQo6kjr9c1l5VUmamJ7ooYeTItV27fuRY+bsP/CadbmcKM9T5D1PpSvyXpXv2Pom/sAfP40x28BZu8fr0Ueg9fia7MXEEkcOX1s4OK2JFrNv+0YZJ9wRgD2HSkmPfJ8snHwXb9KfuZyRZzkdRGxHyGar+NMKo8wBVOoSTR0aflMc+TiDG+PJsH6Z/WmGoDk0fsGI/3jfkAKn66sXoRy5fWwoooqwrCiiigCiiigCiiigCiiigCiiigInmnluK/tZLeYeFxsfNWH3WX3B/UedUgLGa7srjh02f6w4WTJAwJ1PCuNSqQMnAClfM5j9K+haq7tVT7BdWfFowdSSCGcD8cTA4z7jBA9yvpQEr2Z8/Lc8L7+5kVWgykzsQPu4IY/FSPic0kXkl1zPdaIi8HDIW3cgjWR546NIR0HRRudzutpy/b8V468VnIwtJj3zlFK4AUMw0t/GxAJGxbavovhHCYrWFIYUCRoMKo/X1J6k+ZoBD7TOF2thwCeCNRGmFVAOrPqU5J82IUkk+lJNnzFxrhFrAkkUP2bSBGxUPjUCwUlHU6uvX61N/0jb5u5srcbLLI7E/3Aij/vSfkKRea+0Wa+gjgdY0SI5AjDLnC6Rq1O3RcjHv7Vp+GeH5NZmSUbimt3sv4mQnNRRY3J3ateXsjxra28hUBi3f/Z/vZwAriQk7N0Pl5Vq4r26NDK8LWQWSNtL6rgEavPSY4myOm+3XpSfy/wAPR7WPvEVx4iNaA436eLPmDULzjZJG6aEVMr0UBRszZ2A913+FaeDwnDPVpSfwNvhfLmuf2MrH4msmZ4FHlXz9Bq4921cQuIZUtrPuxoOqZe8l0r+JlbSoXAzuQcU/diPCEh4TC6/enLSOffUVA+ACiq15a7RhDwyexeN5DIsiowdRp7xNOnDeQY529frZ/Ytda+DW38OtPpI3+dYus0mTS5XCcWlbr3S+XzNaMlJDzRRRXGSCiiigCsGs1g0Ao9oER0wuP3in/aH/AJaS7XxyahuB0x+Z6en+j0qwudrXXanBwVZWBxn1H60k2Eenqcew8sdMnzNcGoVSs0dPL4KHHlKz2kLddQ2/wggn3plAqB5V6SE9SQf5gfyqfrqw+hHHm9bIjmuXTayb4LYQfFmA/lSGevr/AK9abu0C7WK0DucKsiZ998AY89yKrkc5Wv752/gb/Lr8659QrkdOn4iWlyqP9nH95qmaUeTOabeSFUz3T5+7IQpbP4l3wQdtuvtTaDXTjacVRy5E1J2ZoooqwrCiiigCiiigCiiigCiiigCiiigCuLi/B4rqF4Z0EkbjDKfqOnQggEGu2igF/lfkOz4eXNrFoMmAzFmY4HQAsTgeeB+gpgoooCkP6RgcSWDY/Zr3m5BxqJjOCR6henscVX9vyw8i642WRTsCjA/XVpP5Z9q+peJ8MiuI2imRZI2GCrDIP+R9xuKpLsU5Ot7y2ummV/DMFVkkkQgaAcZRgD1HlWn4f4ll0Tex8Or6dvqmc+fHOa+BpP3V/lERxLiBs4YURO8kY6QgzufvOQAMnc/mK18dtjdQRyRDOR089LYJ29QyD6GnHs85aiPG78lpCLFlWBWkLgd4rhidWST4fXz+FLfHeXpbPjUFo1w4t7uXvAIhp0LJIw0DVqwQfMeuavxeKOGXdTpVXs0ZS8LlBRyQa8xNtt3TuxPt+CThge6YaTnLYUbb9WYDy9RV0f0fZ88KI28E8g6+oU7/AFqC5+5Is0v+F2uJVjuGlErd87FsaNAy5IHiJ6D8VWry7yzb2EPc20YjTOo7kktgDLEnJOAPpVXiXiU9fKLn2/Jr4YSgviq/YlaKKKyi4KKKKAwWrx3y+oqBeQnckn55rTq9T09v51VvLNhM8aj1QSD+E/lvVepJjxEZx/PoAPU03JdHSy52IIxuR0NIfDOKK0i+B2K7gKPXG528veubUO6Z06fi0PfLkv7TB6mPf4hhkfLVTJSzy4CZSR0CnPsWwQPyNMoNX6f0IozetkBzzwRLq0eN5BEAQ5Y9Bo333G3vVIpyyzM3ixGCQGY/eGdiF05wferV7R5C5iiVjpGWkQHAbOyBj8mON/I0rzHRkg6hgHCjAB9Bnrv59KqzcvgvwL4SOey0gAYbpsuM4wPInen/ALP7ju0aKRtLFsohPQYGw2wNwTj3pGhvmGoyR4HQKdsHBO+OvluakrfiomxgAYOC2TsQPb/OqcUYwluRdmlLJHbJltUUv8D5iDAJIRqAHiz96p5XB6b/AArQUk+hmuLXU9UUUVI8CiiigCiiigCiiigCiiigCiiigCio3mDmKCygae4cIi/Mk+SqOpY+lVzJ/SFt9RK2ly0IO8oCjb1xnHyJFAWZfcTSNXOpdSqzacjV4Rk4XrVGdi8Fm9vKZryS2nMpIVLloMppXcLqCvvq8iRjypF4c1tdTXJnuJoZ5GZoZiMqSxPhlVAXBYHGVyB0x62FyrftY8I7u9sgbeTvHjucpMoldToEkZBKbhVz67ECgGXsKjDpxC4BZu9umAZzksqjKkt5n9oc1xdu+uKfhd0ukd1Mw1sMgNmJl1AEErhHOM+vrUl/R8iA4SSOrTuT8go/kK8/0hbctwtWA2SdCfYFXX+ZHSgIHtWe6gu+FT3DwOUnOnuYnj21RFgzPI/XG2MeZq7RVB8/2NpLYwRxXMs1/wDsWWCS4lnbMoGpVViQD4gd8HAqR4B2scRh4hDacTgVBMVUYTQwLnSrDBIZdWxHx9MUBddFFFAFFFFARz8IHkflgVytwhl3X8v+NTNYY1BxRLcxckDR5yrHTucDYD/Qqtn4lIHkEbaYy5I0hVJGdt8atquoxjB9+vvVYXvJcschVCrRk7EMc+oBXGc+QwSPhXHqsc2ltO3SZMabcyJ4GJD3gUvjUctqbc7bZJ3xvTS/H5LWEFnJboiZ6/EY8uuc1McK5PVYwHYj+FCB5k7nGcmojmXkeaXR3bBwpxpLBSUznBJU+nlU4Y5QiVzyRnMUZuIO75m8eWyQc4+fmR8PSsx34fOg6yBg5GkL6Ab7tttTHcdnssylgRAwGkI2JM4Hk6uAB6ZB9aQ+I8vy2zaXjYHVsrZ8XvkbEfCouMlyy2MovhHbxG7kClSOu3r+f+ulddgdKgNpxgHA2+o9fetvB54xGqSrKHOx7vxD3OMbAD1OxqSseXe9fNo6O4HiWQ4wOmQyqd87V4otvgOaSPdlfAbY+XX+YxTNwDiBRgCMA4GPX336UW/JDtgzTAnH4Adj57senyFSVlyrHGBl3cjqWbHr5ADGx8qujCSdlEpxaonKKwBWa6TmCiiigCiiigCiiigCiiigCiiigKH7V7w3fHILUnVFboGZfLURrbOeuwQfCu0wjTpwNONOnG2MYxgeWNsfKp3njsfe6uze2lz3E7AagykqSBpyCN18OARg0vf8iOOxk5W0nHQePT8/w/nQEpyhyjaXISRu5XRHLaXUWhF7zS37GQacaJNOG1gZPlip6PsfsGVQz3EsfV0M7FJJPORwDgyHPUYqvLjlTi7P4+F2rk/ibQ3T1ZpCa515Q4rrAHCLYHP3gFUfHIlH1oBq7FpmtrziXDiPBFIZE9gG0HJO+692fka6O3C7+0Gy4ZH/AGtzMrH+FASoJHmCSx6//DNbeyfs6ubG4uLm5EUbSroWOI5CjUGOfIfdAwCfOovtk4Fdi/tr+GKWSKGLSxgYh0IZyT4RkDDjcehzigI7mTk264dbpYQ3cLR306xrH3Gk/h1EuWbbYEjJ67YzilPmvkKaG7WEmV2OoRtI+5WLH7TO+lSxOlBvgdcmpSfn1LnuDJeTK0Enex99FGSrDplwm+3l5+dd17zdBPMk894kjohjU6NIAY5OQqDJ2FAR1tb8Us0WS3vZZHXBMLMWX3ADsVb4YGaujs451HE7NZsBZFOiVB0DjfI89LAgj6b4qpRzfAzaYRJO+2lIo3Yn2G3WnDsT5YubZ76a4hMCzshRGxqwpkJ2HQDvAPr6UBadFFFAf//Z"/>
          <p:cNvSpPr>
            <a:spLocks noChangeAspect="1" noChangeArrowheads="1"/>
          </p:cNvSpPr>
          <p:nvPr/>
        </p:nvSpPr>
        <p:spPr bwMode="auto">
          <a:xfrm>
            <a:off x="9015413" y="-153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7" name="TextBox 6"/>
          <p:cNvSpPr txBox="1"/>
          <p:nvPr/>
        </p:nvSpPr>
        <p:spPr>
          <a:xfrm>
            <a:off x="5868144" y="3429000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he-IL" dirty="0"/>
          </a:p>
        </p:txBody>
      </p:sp>
      <p:sp>
        <p:nvSpPr>
          <p:cNvPr id="9" name="Rectangle 3"/>
          <p:cNvSpPr/>
          <p:nvPr/>
        </p:nvSpPr>
        <p:spPr>
          <a:xfrm>
            <a:off x="0" y="5602014"/>
            <a:ext cx="91678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סוף </a:t>
            </a:r>
            <a:r>
              <a:rPr lang="he-IL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השוואה </a:t>
            </a:r>
            <a:r>
              <a:rPr lang="he-IL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במחשבה תחילה</a:t>
            </a:r>
            <a:endParaRPr lang="he-IL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92232"/>
            <a:ext cx="848284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019912"/>
            <a:ext cx="586746" cy="82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20888"/>
            <a:ext cx="586746" cy="82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809107" y="313492"/>
            <a:ext cx="42273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solidFill>
                  <a:schemeClr val="bg1"/>
                </a:solidFill>
              </a:rPr>
              <a:t>שם היחידה: לומדים השוואה</a:t>
            </a:r>
            <a:endParaRPr lang="he-IL" sz="2800" b="1" dirty="0">
              <a:solidFill>
                <a:schemeClr val="bg1"/>
              </a:solidFill>
            </a:endParaRPr>
          </a:p>
        </p:txBody>
      </p:sp>
      <p:sp>
        <p:nvSpPr>
          <p:cNvPr id="2" name="לחצן פעולה: התחלה 1">
            <a:hlinkClick r:id="rId4" action="ppaction://hlinksldjump" highlightClick="1"/>
          </p:cNvPr>
          <p:cNvSpPr/>
          <p:nvPr/>
        </p:nvSpPr>
        <p:spPr>
          <a:xfrm>
            <a:off x="28400" y="5116542"/>
            <a:ext cx="1519264" cy="432048"/>
          </a:xfrm>
          <a:prstGeom prst="actionButtonBeginning">
            <a:avLst/>
          </a:prstGeom>
          <a:solidFill>
            <a:srgbClr val="990000">
              <a:alpha val="21176"/>
            </a:srgbClr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TextBox 2">
            <a:hlinkClick r:id="rId4" action="ppaction://hlinksldjump"/>
          </p:cNvPr>
          <p:cNvSpPr txBox="1"/>
          <p:nvPr/>
        </p:nvSpPr>
        <p:spPr>
          <a:xfrm>
            <a:off x="-36512" y="5147900"/>
            <a:ext cx="7920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900" b="1" dirty="0" smtClean="0">
                <a:solidFill>
                  <a:srgbClr val="002060"/>
                </a:solidFill>
              </a:rPr>
              <a:t>לפעילויות לחצו כאן</a:t>
            </a:r>
            <a:endParaRPr lang="he-IL" sz="900" b="1" dirty="0">
              <a:solidFill>
                <a:srgbClr val="002060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648394" y="2640161"/>
            <a:ext cx="219541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4800" b="1" cap="none" spc="0" dirty="0" smtClean="0">
                <a:ln w="127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לומדים</a:t>
            </a:r>
          </a:p>
          <a:p>
            <a:pPr algn="ctr"/>
            <a:r>
              <a:rPr lang="he-IL" sz="4800" b="1" dirty="0" smtClean="0">
                <a:ln w="127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hlinkClick r:id="rId5" action="ppaction://hlinksldjump"/>
              </a:rPr>
              <a:t>השוואה</a:t>
            </a:r>
            <a:endParaRPr lang="he-IL" sz="4800" b="1" cap="none" spc="0" dirty="0">
              <a:ln w="127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bg2">
                  <a:lumMod val="75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6146" name="Picture 2" descr="לחצנים,תמונות גזורות,תמונות חתוכות,i,סמלים,מידע,לחצני מידע,מכתבים,PNG,רקע שקוף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462" b="92000" l="6154" r="94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67" t="7018" r="9461" b="11286"/>
          <a:stretch/>
        </p:blipFill>
        <p:spPr bwMode="auto">
          <a:xfrm>
            <a:off x="3491880" y="117407"/>
            <a:ext cx="447094" cy="44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31840" y="476672"/>
            <a:ext cx="1080120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000" b="1" dirty="0" smtClean="0"/>
              <a:t>למידע על היחידה</a:t>
            </a:r>
            <a:endParaRPr lang="he-IL" sz="1000" b="1" dirty="0"/>
          </a:p>
        </p:txBody>
      </p:sp>
      <p:sp>
        <p:nvSpPr>
          <p:cNvPr id="15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6356920" y="6520259"/>
            <a:ext cx="2895600" cy="365125"/>
          </a:xfrm>
        </p:spPr>
        <p:txBody>
          <a:bodyPr/>
          <a:lstStyle/>
          <a:p>
            <a:r>
              <a:rPr lang="he-IL" sz="1100" b="1" dirty="0" smtClean="0">
                <a:solidFill>
                  <a:schemeClr val="tx1"/>
                </a:solidFill>
              </a:rPr>
              <a:t>פיתוח: שלומית בן עטר ייעוץ: ד"ר ריקי תמיר</a:t>
            </a:r>
            <a:endParaRPr lang="he-IL" sz="1100" b="1" dirty="0">
              <a:solidFill>
                <a:schemeClr val="tx1"/>
              </a:solidFill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395536" y="118373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200" b="1" dirty="0"/>
              <a:t>משרד החינוך </a:t>
            </a:r>
          </a:p>
          <a:p>
            <a:pPr algn="ctr"/>
            <a:r>
              <a:rPr lang="he-IL" sz="1200" b="1" dirty="0"/>
              <a:t>אגף שפות </a:t>
            </a:r>
          </a:p>
          <a:p>
            <a:pPr algn="ctr"/>
            <a:r>
              <a:rPr lang="he-IL" sz="1200" b="1" dirty="0"/>
              <a:t>הפיקוח על הוראת העברית</a:t>
            </a:r>
            <a:endParaRPr lang="he-IL" sz="1200" dirty="0"/>
          </a:p>
        </p:txBody>
      </p:sp>
    </p:spTree>
    <p:extLst>
      <p:ext uri="{BB962C8B-B14F-4D97-AF65-F5344CB8AC3E}">
        <p14:creationId xmlns:p14="http://schemas.microsoft.com/office/powerpoint/2010/main" val="252981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03 -0.00833 L -0.16701 0.03609 C -0.19409 0.04512 -0.20486 0.06247 -0.20642 0.08237 C -0.20816 0.10504 -0.20017 0.12425 -0.175 0.14021 L -0.07187 0.21633 " pathEditMode="relative" rAng="5754369" ptsTypes="FffFF">
                                      <p:cBhvr>
                                        <p:cTn id="6" dur="3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86" y="1025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1203 L -0.1592 0.34012 " pathEditMode="relative" rAng="0" ptsTypes="AA">
                                      <p:cBhvr>
                                        <p:cTn id="11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164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25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26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1653091" y="3562301"/>
            <a:ext cx="5782353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noFill/>
            <a:prstDash val="lgDashDot"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נכון, </a:t>
            </a:r>
            <a:r>
              <a:rPr lang="he-IL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הווי"ו </a:t>
            </a:r>
            <a:r>
              <a:rPr lang="he-IL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כאן מציינת </a:t>
            </a:r>
            <a:endParaRPr lang="he-IL" sz="4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he-IL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ניגוד בהשוואה.</a:t>
            </a:r>
            <a:endParaRPr lang="he-IL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Picture 12" descr="חזרה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904" y="72008"/>
            <a:ext cx="620688" cy="620688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84000"/>
            <a:ext cx="5220072" cy="2930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6356920" y="6520259"/>
            <a:ext cx="2895600" cy="365125"/>
          </a:xfrm>
        </p:spPr>
        <p:txBody>
          <a:bodyPr/>
          <a:lstStyle/>
          <a:p>
            <a:r>
              <a:rPr lang="he-IL" sz="1100" b="1" dirty="0" smtClean="0">
                <a:solidFill>
                  <a:schemeClr val="tx1"/>
                </a:solidFill>
              </a:rPr>
              <a:t>פיתוח: שלומית בן עטר</a:t>
            </a:r>
            <a:r>
              <a:rPr lang="en-US" sz="1100" b="1" dirty="0" smtClean="0">
                <a:solidFill>
                  <a:schemeClr val="tx1"/>
                </a:solidFill>
              </a:rPr>
              <a:t>;</a:t>
            </a:r>
            <a:r>
              <a:rPr lang="he-IL" sz="1100" b="1" dirty="0" smtClean="0">
                <a:solidFill>
                  <a:schemeClr val="tx1"/>
                </a:solidFill>
              </a:rPr>
              <a:t> ייעוץ: ד"ר ריקי תמיר</a:t>
            </a:r>
            <a:endParaRPr lang="he-IL" sz="1100" b="1" dirty="0">
              <a:solidFill>
                <a:schemeClr val="tx1"/>
              </a:solidFill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611560" y="118373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200" b="1" dirty="0"/>
              <a:t>משרד החינוך </a:t>
            </a:r>
          </a:p>
          <a:p>
            <a:pPr algn="ctr"/>
            <a:r>
              <a:rPr lang="he-IL" sz="1200" b="1" dirty="0"/>
              <a:t>אגף שפות </a:t>
            </a:r>
          </a:p>
          <a:p>
            <a:pPr algn="ctr"/>
            <a:r>
              <a:rPr lang="he-IL" sz="1200" b="1" dirty="0"/>
              <a:t>הפיקוח על הוראת העברית</a:t>
            </a:r>
            <a:endParaRPr lang="he-IL" sz="1200" dirty="0"/>
          </a:p>
        </p:txBody>
      </p:sp>
    </p:spTree>
    <p:extLst>
      <p:ext uri="{BB962C8B-B14F-4D97-AF65-F5344CB8AC3E}">
        <p14:creationId xmlns:p14="http://schemas.microsoft.com/office/powerpoint/2010/main" val="324191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550" fill="hold">
                                          <p:stCondLst>
                                            <p:cond delay="255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550" fill="hold">
                                          <p:stCondLst>
                                            <p:cond delay="51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550" fill="hold">
                                          <p:stCondLst>
                                            <p:cond delay="765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550" fill="hold">
                                          <p:stCondLst>
                                            <p:cond delay="102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2262236" y="3429000"/>
            <a:ext cx="4564071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noFill/>
            <a:prstDash val="lgDashDot"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לא נכון, </a:t>
            </a:r>
          </a:p>
          <a:p>
            <a:pPr algn="ctr"/>
            <a:r>
              <a:rPr lang="he-IL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הווי"ו </a:t>
            </a:r>
            <a:r>
              <a:rPr lang="he-IL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כאן מציינת </a:t>
            </a:r>
            <a:endParaRPr lang="he-IL" sz="4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he-IL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קשר </a:t>
            </a:r>
            <a:r>
              <a:rPr lang="he-IL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של </a:t>
            </a:r>
            <a:r>
              <a:rPr lang="he-IL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הוספה.</a:t>
            </a:r>
            <a:endParaRPr lang="he-IL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Picture 12" descr="חזרה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904" y="72008"/>
            <a:ext cx="620688" cy="620688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84000"/>
            <a:ext cx="5220072" cy="2930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מלבן 6"/>
          <p:cNvSpPr/>
          <p:nvPr/>
        </p:nvSpPr>
        <p:spPr>
          <a:xfrm>
            <a:off x="467544" y="118373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200" b="1" dirty="0"/>
              <a:t>משרד החינוך </a:t>
            </a:r>
          </a:p>
          <a:p>
            <a:pPr algn="ctr"/>
            <a:r>
              <a:rPr lang="he-IL" sz="1200" b="1" dirty="0"/>
              <a:t>אגף שפות </a:t>
            </a:r>
          </a:p>
          <a:p>
            <a:pPr algn="ctr"/>
            <a:r>
              <a:rPr lang="he-IL" sz="1200" b="1" dirty="0"/>
              <a:t>הפיקוח על הוראת העברית</a:t>
            </a:r>
            <a:endParaRPr lang="he-IL" sz="1200" dirty="0"/>
          </a:p>
        </p:txBody>
      </p:sp>
      <p:sp>
        <p:nvSpPr>
          <p:cNvPr id="8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6356920" y="6520259"/>
            <a:ext cx="2895600" cy="365125"/>
          </a:xfrm>
        </p:spPr>
        <p:txBody>
          <a:bodyPr/>
          <a:lstStyle/>
          <a:p>
            <a:r>
              <a:rPr lang="he-IL" sz="1100" b="1" dirty="0" smtClean="0">
                <a:solidFill>
                  <a:schemeClr val="tx1"/>
                </a:solidFill>
              </a:rPr>
              <a:t>פיתוח: שלומית בן עטר ייעוץ: ד"ר ריקי תמיר</a:t>
            </a:r>
            <a:endParaRPr lang="he-IL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33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550" fill="hold">
                                          <p:stCondLst>
                                            <p:cond delay="255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550" fill="hold">
                                          <p:stCondLst>
                                            <p:cond delay="51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550" fill="hold">
                                          <p:stCondLst>
                                            <p:cond delay="765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550" fill="hold">
                                          <p:stCondLst>
                                            <p:cond delay="102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728874" y="1739652"/>
            <a:ext cx="6896340" cy="1384995"/>
          </a:xfrm>
          <a:prstGeom prst="rect">
            <a:avLst/>
          </a:prstGeom>
          <a:solidFill>
            <a:srgbClr val="FF9933">
              <a:alpha val="27843"/>
            </a:srgbClr>
          </a:solidFill>
          <a:ln w="76200" cmpd="dbl">
            <a:solidFill>
              <a:schemeClr val="accent1">
                <a:lumMod val="75000"/>
              </a:schemeClr>
            </a:solidFill>
            <a:prstDash val="solid"/>
          </a:ln>
          <a:effectLst>
            <a:glow rad="101600">
              <a:schemeClr val="accent6">
                <a:lumMod val="40000"/>
                <a:lumOff val="60000"/>
                <a:alpha val="60000"/>
              </a:schemeClr>
            </a:glow>
          </a:effectLst>
        </p:spPr>
        <p:txBody>
          <a:bodyPr wrap="square" rtlCol="1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e-IL" sz="2800" b="1" dirty="0" smtClean="0">
                <a:solidFill>
                  <a:srgbClr val="0070C0"/>
                </a:solidFill>
              </a:rPr>
              <a:t>קראו את הטקסט         והסבירו מדוע הוא נבחר להדגים השוואה? התייחסו לתוכן ולאוצר המילים.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716016" y="-90264"/>
            <a:ext cx="4521696" cy="1143000"/>
          </a:xfrm>
        </p:spPr>
        <p:txBody>
          <a:bodyPr>
            <a:normAutofit fontScale="90000"/>
          </a:bodyPr>
          <a:lstStyle/>
          <a:p>
            <a:r>
              <a:rPr lang="he-IL" sz="3600" b="1" dirty="0" smtClean="0">
                <a:solidFill>
                  <a:schemeClr val="bg1"/>
                </a:solidFill>
              </a:rPr>
              <a:t>מבינים השוואה בטקסט מידע</a:t>
            </a:r>
            <a:endParaRPr lang="he-IL" sz="3600" b="1" dirty="0">
              <a:solidFill>
                <a:schemeClr val="bg1"/>
              </a:solidFill>
            </a:endParaRPr>
          </a:p>
        </p:txBody>
      </p:sp>
      <p:pic>
        <p:nvPicPr>
          <p:cNvPr id="5" name="Picture 30" descr="MC9004394079.png">
            <a:hlinkClick r:id="rId2" tooltip="מה ההבדל בין ארנב לשפן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1490058"/>
            <a:ext cx="551668" cy="6808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84864" y="4221088"/>
            <a:ext cx="12873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pic>
        <p:nvPicPr>
          <p:cNvPr id="18" name="Picture 12" descr="חזרה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904" y="72008"/>
            <a:ext cx="620688" cy="620688"/>
          </a:xfrm>
          <a:prstGeom prst="rect">
            <a:avLst/>
          </a:prstGeom>
        </p:spPr>
      </p:pic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12615"/>
              </p:ext>
            </p:extLst>
          </p:nvPr>
        </p:nvGraphicFramePr>
        <p:xfrm>
          <a:off x="755576" y="3429000"/>
          <a:ext cx="6896340" cy="2183109"/>
        </p:xfrm>
        <a:graphic>
          <a:graphicData uri="http://schemas.openxmlformats.org/drawingml/2006/table">
            <a:tbl>
              <a:tblPr rtl="1" firstRow="1" bandRow="1">
                <a:tableStyleId>{16D9F66E-5EB9-4882-86FB-DCBF35E3C3E4}</a:tableStyleId>
              </a:tblPr>
              <a:tblGrid>
                <a:gridCol w="2298780"/>
                <a:gridCol w="2298780"/>
                <a:gridCol w="2298780"/>
              </a:tblGrid>
              <a:tr h="617211">
                <a:tc>
                  <a:txBody>
                    <a:bodyPr/>
                    <a:lstStyle/>
                    <a:p>
                      <a:pPr rtl="1"/>
                      <a:r>
                        <a:rPr lang="he-IL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שם הטקסט</a:t>
                      </a:r>
                      <a:endParaRPr lang="he-IL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תוכן הטקסט</a:t>
                      </a:r>
                      <a:endParaRPr lang="he-IL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אוצר מילים:</a:t>
                      </a:r>
                      <a:r>
                        <a:rPr lang="he-IL" b="1" cap="none" spc="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 </a:t>
                      </a:r>
                    </a:p>
                    <a:p>
                      <a:pPr rtl="1"/>
                      <a:r>
                        <a:rPr lang="he-IL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ביטויי השוואה</a:t>
                      </a:r>
                      <a:endParaRPr lang="he-IL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/>
                </a:tc>
              </a:tr>
              <a:tr h="1543029">
                <a:tc>
                  <a:txBody>
                    <a:bodyPr/>
                    <a:lstStyle/>
                    <a:p>
                      <a:pPr rtl="1"/>
                      <a:endParaRPr lang="he-IL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>
                    <a:lnR w="762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b="1" cap="none" spc="0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  <a:p>
                      <a:pPr rtl="1"/>
                      <a:endParaRPr lang="he-IL" b="1" cap="none" spc="0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  <a:p>
                      <a:pPr rtl="1"/>
                      <a:endParaRPr lang="he-IL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>
                    <a:lnL w="762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>
                    <a:lnL w="762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22" name="Picture 24" descr="עזרה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71236" y="2552172"/>
            <a:ext cx="444780" cy="444780"/>
          </a:xfrm>
          <a:prstGeom prst="rect">
            <a:avLst/>
          </a:prstGeom>
          <a:ln w="12700">
            <a:noFill/>
          </a:ln>
        </p:spPr>
      </p:pic>
      <p:grpSp>
        <p:nvGrpSpPr>
          <p:cNvPr id="16" name="קבוצה 15"/>
          <p:cNvGrpSpPr/>
          <p:nvPr/>
        </p:nvGrpSpPr>
        <p:grpSpPr>
          <a:xfrm>
            <a:off x="3707904" y="72008"/>
            <a:ext cx="1226312" cy="836712"/>
            <a:chOff x="4353800" y="72008"/>
            <a:chExt cx="1226312" cy="836712"/>
          </a:xfrm>
        </p:grpSpPr>
        <p:pic>
          <p:nvPicPr>
            <p:cNvPr id="17" name="Picture 2" descr="C:\Users\David\AppData\Local\Microsoft\Windows\Temporary Internet Files\Low\Content.IE5\ZVJUQJGB\MC900441452[1]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462"/>
            <a:stretch/>
          </p:blipFill>
          <p:spPr bwMode="auto">
            <a:xfrm>
              <a:off x="4353800" y="72008"/>
              <a:ext cx="1226312" cy="808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4740556" y="260648"/>
              <a:ext cx="665820" cy="338554"/>
            </a:xfrm>
            <a:prstGeom prst="rect">
              <a:avLst/>
            </a:prstGeom>
            <a:solidFill>
              <a:srgbClr val="FF9900">
                <a:alpha val="16078"/>
              </a:srgbClr>
            </a:solidFill>
          </p:spPr>
          <p:txBody>
            <a:bodyPr wrap="square" rtlCol="1">
              <a:spAutoFit/>
            </a:bodyPr>
            <a:lstStyle/>
            <a:p>
              <a:r>
                <a:rPr lang="he-IL" sz="800" b="1" dirty="0" smtClean="0">
                  <a:solidFill>
                    <a:schemeClr val="accent5">
                      <a:lumMod val="50000"/>
                    </a:schemeClr>
                  </a:solidFill>
                </a:rPr>
                <a:t>כותבים </a:t>
              </a:r>
            </a:p>
            <a:p>
              <a:r>
                <a:rPr lang="he-IL" sz="800" b="1" dirty="0" smtClean="0">
                  <a:solidFill>
                    <a:schemeClr val="accent5">
                      <a:lumMod val="50000"/>
                    </a:schemeClr>
                  </a:solidFill>
                </a:rPr>
                <a:t>ב-</a:t>
              </a:r>
              <a:r>
                <a:rPr lang="en-US" sz="800" b="1" dirty="0" smtClean="0">
                  <a:solidFill>
                    <a:schemeClr val="accent5">
                      <a:lumMod val="50000"/>
                    </a:schemeClr>
                  </a:solidFill>
                </a:rPr>
                <a:t>OneNote</a:t>
              </a:r>
              <a:endParaRPr lang="he-IL" sz="8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353800" y="693276"/>
              <a:ext cx="938280" cy="21544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800" b="1" dirty="0" smtClean="0"/>
                <a:t>מחברת דיגיטלית</a:t>
              </a:r>
              <a:endParaRPr lang="he-IL" sz="800" b="1" dirty="0"/>
            </a:p>
          </p:txBody>
        </p:sp>
      </p:grpSp>
      <p:pic>
        <p:nvPicPr>
          <p:cNvPr id="21" name="Picture 13" descr="דף ראשי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43608" y="72008"/>
            <a:ext cx="620688" cy="620688"/>
          </a:xfrm>
          <a:prstGeom prst="rect">
            <a:avLst/>
          </a:prstGeom>
        </p:spPr>
      </p:pic>
      <p:sp>
        <p:nvSpPr>
          <p:cNvPr id="20" name="לחצן פעולה: התחלה 19">
            <a:hlinkClick r:id="rId11" action="ppaction://hlinksldjump" highlightClick="1"/>
          </p:cNvPr>
          <p:cNvSpPr/>
          <p:nvPr/>
        </p:nvSpPr>
        <p:spPr>
          <a:xfrm>
            <a:off x="561864" y="6133901"/>
            <a:ext cx="1584176" cy="404978"/>
          </a:xfrm>
          <a:prstGeom prst="actionButtonBeginning">
            <a:avLst/>
          </a:prstGeom>
          <a:solidFill>
            <a:srgbClr val="FF9933">
              <a:alpha val="21176"/>
            </a:srgb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he-IL" sz="1200" b="1" dirty="0" smtClean="0">
                <a:solidFill>
                  <a:srgbClr val="800000"/>
                </a:solidFill>
              </a:rPr>
              <a:t>לפעילות</a:t>
            </a:r>
          </a:p>
          <a:p>
            <a:r>
              <a:rPr lang="he-IL" sz="1200" b="1" dirty="0" smtClean="0">
                <a:solidFill>
                  <a:srgbClr val="800000"/>
                </a:solidFill>
              </a:rPr>
              <a:t> </a:t>
            </a:r>
            <a:r>
              <a:rPr lang="he-IL" sz="1200" b="1" dirty="0">
                <a:solidFill>
                  <a:srgbClr val="800000"/>
                </a:solidFill>
              </a:rPr>
              <a:t>הבאה</a:t>
            </a:r>
          </a:p>
        </p:txBody>
      </p:sp>
      <p:sp>
        <p:nvSpPr>
          <p:cNvPr id="24" name="מלבן 23"/>
          <p:cNvSpPr/>
          <p:nvPr/>
        </p:nvSpPr>
        <p:spPr>
          <a:xfrm>
            <a:off x="1331640" y="118373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200" b="1" dirty="0"/>
              <a:t>משרד החינוך </a:t>
            </a:r>
          </a:p>
          <a:p>
            <a:pPr algn="ctr"/>
            <a:r>
              <a:rPr lang="he-IL" sz="1200" b="1" dirty="0"/>
              <a:t>אגף שפות </a:t>
            </a:r>
          </a:p>
          <a:p>
            <a:pPr algn="ctr"/>
            <a:r>
              <a:rPr lang="he-IL" sz="1200" b="1" dirty="0"/>
              <a:t>הפיקוח על הוראת העברית</a:t>
            </a:r>
            <a:endParaRPr lang="he-IL" sz="1200" dirty="0"/>
          </a:p>
        </p:txBody>
      </p:sp>
      <p:sp>
        <p:nvSpPr>
          <p:cNvPr id="29" name="חץ שמאלה 28"/>
          <p:cNvSpPr/>
          <p:nvPr/>
        </p:nvSpPr>
        <p:spPr>
          <a:xfrm>
            <a:off x="7444695" y="1739652"/>
            <a:ext cx="1663809" cy="1152128"/>
          </a:xfrm>
          <a:prstGeom prst="leftArrow">
            <a:avLst>
              <a:gd name="adj1" fmla="val 42945"/>
              <a:gd name="adj2" fmla="val 50000"/>
            </a:avLst>
          </a:prstGeom>
          <a:solidFill>
            <a:srgbClr val="FF9933">
              <a:alpha val="21176"/>
            </a:srgb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1400" b="1" dirty="0" smtClean="0">
                <a:solidFill>
                  <a:srgbClr val="800000"/>
                </a:solidFill>
              </a:rPr>
              <a:t>פעילות 4</a:t>
            </a:r>
            <a:endParaRPr lang="he-IL" sz="1400" b="1" dirty="0">
              <a:solidFill>
                <a:srgbClr val="8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58660" y="2774562"/>
            <a:ext cx="45436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sz="800" b="1" dirty="0" smtClean="0"/>
          </a:p>
          <a:p>
            <a:r>
              <a:rPr lang="he-IL" sz="800" b="1" dirty="0" smtClean="0"/>
              <a:t>עזרה</a:t>
            </a:r>
            <a:endParaRPr lang="he-IL" sz="800" b="1" dirty="0"/>
          </a:p>
        </p:txBody>
      </p:sp>
      <p:sp>
        <p:nvSpPr>
          <p:cNvPr id="31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6356920" y="6520259"/>
            <a:ext cx="2895600" cy="365125"/>
          </a:xfrm>
        </p:spPr>
        <p:txBody>
          <a:bodyPr/>
          <a:lstStyle/>
          <a:p>
            <a:r>
              <a:rPr lang="he-IL" sz="1100" b="1" dirty="0" smtClean="0">
                <a:solidFill>
                  <a:schemeClr val="tx1"/>
                </a:solidFill>
              </a:rPr>
              <a:t>פיתוח: שלומית בן עטר ייעוץ: ד"ר ריקי תמיר</a:t>
            </a:r>
            <a:endParaRPr lang="he-IL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03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מלבן 44" descr="http://upload.wikimedia.org/wikipedia/commons/8/8e/Sunglasses_on_blanket.jpg"/>
          <p:cNvSpPr/>
          <p:nvPr/>
        </p:nvSpPr>
        <p:spPr>
          <a:xfrm>
            <a:off x="4932040" y="2350227"/>
            <a:ext cx="1261228" cy="1123722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7000" b="-7000"/>
            </a:stretch>
          </a:blipFill>
          <a:ln w="28575">
            <a:solidFill>
              <a:srgbClr val="80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TextBox 34"/>
          <p:cNvSpPr txBox="1"/>
          <p:nvPr/>
        </p:nvSpPr>
        <p:spPr>
          <a:xfrm>
            <a:off x="1259632" y="980728"/>
            <a:ext cx="6277799" cy="1015663"/>
          </a:xfrm>
          <a:prstGeom prst="rect">
            <a:avLst/>
          </a:prstGeom>
          <a:solidFill>
            <a:srgbClr val="FF9933">
              <a:alpha val="27843"/>
            </a:srgbClr>
          </a:solidFill>
          <a:ln w="28575" cmpd="dbl">
            <a:solidFill>
              <a:schemeClr val="tx1"/>
            </a:solidFill>
            <a:prstDash val="sysDot"/>
          </a:ln>
          <a:effectLst>
            <a:glow rad="101600">
              <a:schemeClr val="accent6">
                <a:lumMod val="40000"/>
                <a:lumOff val="60000"/>
                <a:alpha val="60000"/>
              </a:schemeClr>
            </a:glow>
          </a:effectLst>
        </p:spPr>
        <p:txBody>
          <a:bodyPr wrap="square" rtlCol="1">
            <a:spAutoFit/>
          </a:bodyPr>
          <a:lstStyle/>
          <a:p>
            <a:r>
              <a:rPr lang="he-IL" sz="2000" b="1" dirty="0" smtClean="0">
                <a:solidFill>
                  <a:srgbClr val="0070C0"/>
                </a:solidFill>
              </a:rPr>
              <a:t>נבחרתם ללמד את נושא ההשוואה בכיתתכם.</a:t>
            </a:r>
          </a:p>
          <a:p>
            <a:r>
              <a:rPr lang="he-IL" sz="2000" b="1" dirty="0" smtClean="0">
                <a:solidFill>
                  <a:srgbClr val="0070C0"/>
                </a:solidFill>
              </a:rPr>
              <a:t>אלו מבין זוגות התמונות הללו יכולים לעזור לכם להדגים את ההשוואה ואלו לא? נמקו קביעתכם.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35996" y="-167177"/>
            <a:ext cx="5096672" cy="1143000"/>
          </a:xfrm>
        </p:spPr>
        <p:txBody>
          <a:bodyPr>
            <a:normAutofit/>
          </a:bodyPr>
          <a:lstStyle/>
          <a:p>
            <a:r>
              <a:rPr lang="he-IL" sz="2800" b="1" dirty="0" smtClean="0">
                <a:solidFill>
                  <a:schemeClr val="bg1"/>
                </a:solidFill>
              </a:rPr>
              <a:t>מבינים השוואה בוחרים תמונות</a:t>
            </a:r>
            <a:endParaRPr lang="he-IL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86051" y="4221088"/>
            <a:ext cx="12873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pic>
        <p:nvPicPr>
          <p:cNvPr id="18" name="Picture 12" descr="חזרה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904" y="72008"/>
            <a:ext cx="620688" cy="620688"/>
          </a:xfrm>
          <a:prstGeom prst="rect">
            <a:avLst/>
          </a:prstGeom>
        </p:spPr>
      </p:pic>
      <p:grpSp>
        <p:nvGrpSpPr>
          <p:cNvPr id="23" name="קבוצה 22"/>
          <p:cNvGrpSpPr/>
          <p:nvPr/>
        </p:nvGrpSpPr>
        <p:grpSpPr>
          <a:xfrm>
            <a:off x="3779912" y="0"/>
            <a:ext cx="1226312" cy="836712"/>
            <a:chOff x="4353800" y="72008"/>
            <a:chExt cx="1226312" cy="836712"/>
          </a:xfrm>
        </p:grpSpPr>
        <p:pic>
          <p:nvPicPr>
            <p:cNvPr id="30" name="Picture 2" descr="C:\Users\David\AppData\Local\Microsoft\Windows\Temporary Internet Files\Low\Content.IE5\ZVJUQJGB\MC900441452[1]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462"/>
            <a:stretch/>
          </p:blipFill>
          <p:spPr bwMode="auto">
            <a:xfrm>
              <a:off x="4353800" y="72008"/>
              <a:ext cx="1226312" cy="808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4740556" y="260648"/>
              <a:ext cx="665820" cy="338554"/>
            </a:xfrm>
            <a:prstGeom prst="rect">
              <a:avLst/>
            </a:prstGeom>
            <a:solidFill>
              <a:srgbClr val="FF9900">
                <a:alpha val="16078"/>
              </a:srgbClr>
            </a:solidFill>
          </p:spPr>
          <p:txBody>
            <a:bodyPr wrap="square" rtlCol="1">
              <a:spAutoFit/>
            </a:bodyPr>
            <a:lstStyle/>
            <a:p>
              <a:r>
                <a:rPr lang="he-IL" sz="800" b="1" dirty="0" smtClean="0">
                  <a:solidFill>
                    <a:schemeClr val="accent5">
                      <a:lumMod val="50000"/>
                    </a:schemeClr>
                  </a:solidFill>
                </a:rPr>
                <a:t>כותבים </a:t>
              </a:r>
            </a:p>
            <a:p>
              <a:r>
                <a:rPr lang="he-IL" sz="800" b="1" dirty="0" smtClean="0">
                  <a:solidFill>
                    <a:schemeClr val="accent5">
                      <a:lumMod val="50000"/>
                    </a:schemeClr>
                  </a:solidFill>
                </a:rPr>
                <a:t>ב-</a:t>
              </a:r>
              <a:r>
                <a:rPr lang="en-US" sz="800" b="1" dirty="0" smtClean="0">
                  <a:solidFill>
                    <a:schemeClr val="accent5">
                      <a:lumMod val="50000"/>
                    </a:schemeClr>
                  </a:solidFill>
                </a:rPr>
                <a:t>OneNote</a:t>
              </a:r>
              <a:endParaRPr lang="he-IL" sz="8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353800" y="693276"/>
              <a:ext cx="938280" cy="21544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800" b="1" dirty="0" smtClean="0"/>
                <a:t>מחברת דיגיטלית</a:t>
              </a:r>
              <a:endParaRPr lang="he-IL" sz="800" b="1" dirty="0"/>
            </a:p>
          </p:txBody>
        </p:sp>
      </p:grpSp>
      <p:pic>
        <p:nvPicPr>
          <p:cNvPr id="21" name="Picture 13" descr="דף ראשי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12325" y="72008"/>
            <a:ext cx="620688" cy="620688"/>
          </a:xfrm>
          <a:prstGeom prst="rect">
            <a:avLst/>
          </a:prstGeom>
        </p:spPr>
      </p:pic>
      <p:pic>
        <p:nvPicPr>
          <p:cNvPr id="37" name="Picture 24" descr="עזרה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422142" y="1599829"/>
            <a:ext cx="404228" cy="432048"/>
          </a:xfrm>
          <a:prstGeom prst="rect">
            <a:avLst/>
          </a:prstGeom>
          <a:ln w="12700">
            <a:noFill/>
          </a:ln>
        </p:spPr>
      </p:pic>
      <p:pic>
        <p:nvPicPr>
          <p:cNvPr id="28" name="תמונה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703685"/>
            <a:ext cx="1264106" cy="1007591"/>
          </a:xfrm>
          <a:prstGeom prst="rect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</a:ln>
        </p:spPr>
      </p:pic>
      <p:pic>
        <p:nvPicPr>
          <p:cNvPr id="29" name="תמונה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292" y="3714873"/>
            <a:ext cx="1415831" cy="996403"/>
          </a:xfrm>
          <a:prstGeom prst="rect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</a:ln>
        </p:spPr>
      </p:pic>
      <p:pic>
        <p:nvPicPr>
          <p:cNvPr id="38" name="תמונה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96" y="3730900"/>
            <a:ext cx="1189114" cy="980376"/>
          </a:xfrm>
          <a:prstGeom prst="rect">
            <a:avLst/>
          </a:prstGeom>
          <a:ln w="57150">
            <a:solidFill>
              <a:srgbClr val="FF9933"/>
            </a:solidFill>
          </a:ln>
        </p:spPr>
      </p:pic>
      <p:pic>
        <p:nvPicPr>
          <p:cNvPr id="42" name="תמונה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669" y="3730900"/>
            <a:ext cx="1377123" cy="980376"/>
          </a:xfrm>
          <a:prstGeom prst="rect">
            <a:avLst/>
          </a:prstGeom>
          <a:ln w="57150">
            <a:solidFill>
              <a:srgbClr val="FF9933"/>
            </a:solidFill>
          </a:ln>
        </p:spPr>
      </p:pic>
      <p:pic>
        <p:nvPicPr>
          <p:cNvPr id="6146" name="Picture 2" descr="Fotolia,ורוד,כלי רכב,מכוניות,מכוניות ורודות,מכוניות נוסעים,צילומים,רכב,תחבורה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689" y="5157192"/>
            <a:ext cx="1385487" cy="1216987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800" y="5157192"/>
            <a:ext cx="1335176" cy="1216986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אליפסה 24">
            <a:hlinkClick r:id="rId16" action="ppaction://hlinksldjump"/>
          </p:cNvPr>
          <p:cNvSpPr/>
          <p:nvPr/>
        </p:nvSpPr>
        <p:spPr>
          <a:xfrm>
            <a:off x="6121260" y="3573016"/>
            <a:ext cx="360040" cy="42935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solidFill>
                  <a:schemeClr val="tx1"/>
                </a:solidFill>
              </a:rPr>
              <a:t>3</a:t>
            </a:r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31" name="אליפסה 30">
            <a:hlinkClick r:id="rId16" action="ppaction://hlinksldjump"/>
          </p:cNvPr>
          <p:cNvSpPr/>
          <p:nvPr/>
        </p:nvSpPr>
        <p:spPr>
          <a:xfrm>
            <a:off x="2627784" y="3485365"/>
            <a:ext cx="360040" cy="42935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solidFill>
                  <a:schemeClr val="tx1"/>
                </a:solidFill>
              </a:rPr>
              <a:t>4</a:t>
            </a:r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34" name="אליפסה 33">
            <a:hlinkClick r:id="rId17" action="ppaction://hlinksldjump"/>
          </p:cNvPr>
          <p:cNvSpPr/>
          <p:nvPr/>
        </p:nvSpPr>
        <p:spPr>
          <a:xfrm>
            <a:off x="4355976" y="4943862"/>
            <a:ext cx="360040" cy="42935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solidFill>
                  <a:schemeClr val="tx1"/>
                </a:solidFill>
              </a:rPr>
              <a:t>5</a:t>
            </a:r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43" name="מלבן 42"/>
          <p:cNvSpPr/>
          <p:nvPr/>
        </p:nvSpPr>
        <p:spPr>
          <a:xfrm>
            <a:off x="1331640" y="2350227"/>
            <a:ext cx="1368152" cy="1123721"/>
          </a:xfrm>
          <a:prstGeom prst="rect">
            <a:avLst/>
          </a:prstGeom>
          <a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5000" r="-15000"/>
            </a:stretch>
          </a:blip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4" name="מלבן 43"/>
          <p:cNvSpPr/>
          <p:nvPr/>
        </p:nvSpPr>
        <p:spPr>
          <a:xfrm>
            <a:off x="2915816" y="2350228"/>
            <a:ext cx="1270594" cy="1123721"/>
          </a:xfrm>
          <a:prstGeom prst="rect">
            <a:avLst/>
          </a:prstGeom>
          <a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000" r="-8000"/>
            </a:stretch>
          </a:blip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6" name="מלבן 45"/>
          <p:cNvSpPr/>
          <p:nvPr/>
        </p:nvSpPr>
        <p:spPr>
          <a:xfrm>
            <a:off x="6433621" y="2350227"/>
            <a:ext cx="1415831" cy="1123722"/>
          </a:xfrm>
          <a:prstGeom prst="rect">
            <a:avLst/>
          </a:prstGeom>
          <a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9000" b="-9000"/>
            </a:stretch>
          </a:blipFill>
          <a:ln w="28575">
            <a:solidFill>
              <a:srgbClr val="800000"/>
            </a:solidFill>
            <a:prstDash val="solid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6" name="לחצן פעולה: התחלה 35">
            <a:hlinkClick r:id="rId21" action="ppaction://hlinksldjump" highlightClick="1"/>
          </p:cNvPr>
          <p:cNvSpPr/>
          <p:nvPr/>
        </p:nvSpPr>
        <p:spPr>
          <a:xfrm>
            <a:off x="589248" y="5915808"/>
            <a:ext cx="1584176" cy="404978"/>
          </a:xfrm>
          <a:prstGeom prst="actionButtonBeginning">
            <a:avLst/>
          </a:prstGeom>
          <a:solidFill>
            <a:srgbClr val="FF9933">
              <a:alpha val="21176"/>
            </a:srgb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he-IL" sz="1200" b="1" dirty="0">
                <a:solidFill>
                  <a:srgbClr val="800000"/>
                </a:solidFill>
              </a:rPr>
              <a:t>לפעילות </a:t>
            </a:r>
            <a:endParaRPr lang="he-IL" sz="1200" b="1" dirty="0" smtClean="0">
              <a:solidFill>
                <a:srgbClr val="800000"/>
              </a:solidFill>
            </a:endParaRPr>
          </a:p>
          <a:p>
            <a:r>
              <a:rPr lang="he-IL" sz="1200" b="1" dirty="0" smtClean="0">
                <a:solidFill>
                  <a:srgbClr val="800000"/>
                </a:solidFill>
              </a:rPr>
              <a:t>הבאה</a:t>
            </a:r>
            <a:endParaRPr lang="he-IL" sz="1200" b="1" dirty="0">
              <a:solidFill>
                <a:srgbClr val="800000"/>
              </a:solidFill>
            </a:endParaRPr>
          </a:p>
        </p:txBody>
      </p:sp>
      <p:sp>
        <p:nvSpPr>
          <p:cNvPr id="27" name="אליפסה 26">
            <a:hlinkClick r:id="rId16" action="ppaction://hlinksldjump"/>
          </p:cNvPr>
          <p:cNvSpPr/>
          <p:nvPr/>
        </p:nvSpPr>
        <p:spPr>
          <a:xfrm>
            <a:off x="2627784" y="2135550"/>
            <a:ext cx="360040" cy="42935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solidFill>
                  <a:schemeClr val="tx1"/>
                </a:solidFill>
              </a:rPr>
              <a:t>2</a:t>
            </a:r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26" name="אליפסה 25">
            <a:hlinkClick r:id="rId17" action="ppaction://hlinksldjump"/>
          </p:cNvPr>
          <p:cNvSpPr/>
          <p:nvPr/>
        </p:nvSpPr>
        <p:spPr>
          <a:xfrm>
            <a:off x="6121260" y="2174486"/>
            <a:ext cx="360040" cy="42935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solidFill>
                  <a:schemeClr val="tx1"/>
                </a:solidFill>
              </a:rPr>
              <a:t>1</a:t>
            </a:r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39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6356920" y="6520259"/>
            <a:ext cx="2895600" cy="365125"/>
          </a:xfrm>
        </p:spPr>
        <p:txBody>
          <a:bodyPr/>
          <a:lstStyle/>
          <a:p>
            <a:r>
              <a:rPr lang="he-IL" sz="1100" b="1" dirty="0" smtClean="0">
                <a:solidFill>
                  <a:schemeClr val="tx1"/>
                </a:solidFill>
              </a:rPr>
              <a:t>פיתוח: שלומית בן עטר ייעוץ: ד"ר ריקי תמיר</a:t>
            </a:r>
            <a:endParaRPr lang="he-IL" sz="1100" b="1" dirty="0">
              <a:solidFill>
                <a:schemeClr val="tx1"/>
              </a:solidFill>
            </a:endParaRPr>
          </a:p>
        </p:txBody>
      </p:sp>
      <p:sp>
        <p:nvSpPr>
          <p:cNvPr id="40" name="מלבן 39"/>
          <p:cNvSpPr/>
          <p:nvPr/>
        </p:nvSpPr>
        <p:spPr>
          <a:xfrm>
            <a:off x="1633012" y="118373"/>
            <a:ext cx="2794971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200" b="1" dirty="0"/>
              <a:t>משרד החינוך </a:t>
            </a:r>
          </a:p>
          <a:p>
            <a:pPr algn="ctr"/>
            <a:r>
              <a:rPr lang="he-IL" sz="1200" b="1" dirty="0"/>
              <a:t>אגף שפות </a:t>
            </a:r>
          </a:p>
          <a:p>
            <a:pPr algn="ctr"/>
            <a:r>
              <a:rPr lang="he-IL" sz="1200" b="1" dirty="0"/>
              <a:t>הפיקוח על הוראת העברית</a:t>
            </a:r>
            <a:endParaRPr lang="he-IL" sz="1200" dirty="0"/>
          </a:p>
        </p:txBody>
      </p:sp>
      <p:sp>
        <p:nvSpPr>
          <p:cNvPr id="41" name="חץ שמאלה 40"/>
          <p:cNvSpPr/>
          <p:nvPr/>
        </p:nvSpPr>
        <p:spPr>
          <a:xfrm>
            <a:off x="7537431" y="912495"/>
            <a:ext cx="1157211" cy="1152128"/>
          </a:xfrm>
          <a:prstGeom prst="leftArrow">
            <a:avLst>
              <a:gd name="adj1" fmla="val 42945"/>
              <a:gd name="adj2" fmla="val 50000"/>
            </a:avLst>
          </a:prstGeom>
          <a:solidFill>
            <a:srgbClr val="FF9933">
              <a:alpha val="21176"/>
            </a:srgb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1400" b="1" dirty="0" smtClean="0">
                <a:solidFill>
                  <a:srgbClr val="800000"/>
                </a:solidFill>
              </a:rPr>
              <a:t>פעילות 2</a:t>
            </a:r>
            <a:endParaRPr lang="he-IL" sz="1400" b="1" dirty="0">
              <a:solidFill>
                <a:srgbClr val="80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372010" y="1842628"/>
            <a:ext cx="45436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sz="800" b="1" dirty="0" smtClean="0"/>
          </a:p>
          <a:p>
            <a:r>
              <a:rPr lang="he-IL" sz="800" b="1" dirty="0" smtClean="0"/>
              <a:t>עזרה</a:t>
            </a:r>
            <a:endParaRPr lang="he-IL" sz="800" b="1" dirty="0"/>
          </a:p>
        </p:txBody>
      </p:sp>
    </p:spTree>
    <p:extLst>
      <p:ext uri="{BB962C8B-B14F-4D97-AF65-F5344CB8AC3E}">
        <p14:creationId xmlns:p14="http://schemas.microsoft.com/office/powerpoint/2010/main" val="6759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799741" y="3329697"/>
            <a:ext cx="7444667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noFill/>
            <a:prstDash val="lgDashDot"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אפשר להשוות</a:t>
            </a:r>
            <a:r>
              <a:rPr lang="he-IL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כי יש מכנה משותף </a:t>
            </a:r>
          </a:p>
          <a:p>
            <a:pPr algn="ctr"/>
            <a:r>
              <a:rPr lang="he-IL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בין שני </a:t>
            </a:r>
            <a:r>
              <a:rPr lang="he-IL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הפריטים.</a:t>
            </a:r>
            <a:endParaRPr lang="he-IL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Picture 12" descr="חזרה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904" y="72008"/>
            <a:ext cx="620688" cy="6206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84000"/>
            <a:ext cx="5220072" cy="2930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מציין מיקום תוכן 2"/>
          <p:cNvSpPr txBox="1">
            <a:spLocks/>
          </p:cNvSpPr>
          <p:nvPr/>
        </p:nvSpPr>
        <p:spPr>
          <a:xfrm>
            <a:off x="1369783" y="5016202"/>
            <a:ext cx="6984776" cy="1080120"/>
          </a:xfrm>
          <a:prstGeom prst="rect">
            <a:avLst/>
          </a:prstGeom>
          <a:solidFill>
            <a:srgbClr val="FFC000">
              <a:alpha val="25882"/>
            </a:srgbClr>
          </a:solidFill>
          <a:ln w="57150">
            <a:solidFill>
              <a:srgbClr val="AF2105"/>
            </a:solidFill>
            <a:prstDash val="solid"/>
          </a:ln>
          <a:scene3d>
            <a:camera prst="perspectiveBelow"/>
            <a:lightRig rig="threePt" dir="t"/>
          </a:scene3d>
          <a:sp3d>
            <a:bevelT w="139700" h="139700" prst="divot"/>
          </a:sp3d>
        </p:spPr>
        <p:txBody>
          <a:bodyPr vert="horz" lIns="91440" tIns="45720" rIns="91440" bIns="45720" rtlCol="1">
            <a:noAutofit/>
          </a:bodyPr>
          <a:lstStyle>
            <a:defPPr>
              <a:defRPr lang="he-IL"/>
            </a:defPPr>
            <a:lvl1pPr>
              <a:lnSpc>
                <a:spcPct val="90000"/>
              </a:lnSpc>
              <a:spcBef>
                <a:spcPct val="20000"/>
              </a:spcBef>
              <a:defRPr sz="1000"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he-IL" sz="1800" dirty="0">
                <a:solidFill>
                  <a:schemeClr val="accent2">
                    <a:lumMod val="50000"/>
                  </a:schemeClr>
                </a:solidFill>
              </a:rPr>
              <a:t>מהי השוואה?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1800" dirty="0">
                <a:solidFill>
                  <a:schemeClr val="accent2">
                    <a:lumMod val="50000"/>
                  </a:schemeClr>
                </a:solidFill>
              </a:rPr>
            </a:br>
            <a:endParaRPr lang="he-IL" sz="18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he-IL" sz="1400" dirty="0"/>
              <a:t>השוואה פירושה ניסיון לעמוד על הדומה והשונה  בין שני נושאים </a:t>
            </a:r>
            <a:r>
              <a:rPr lang="he-IL" sz="1400" dirty="0" smtClean="0"/>
              <a:t>או יותר. </a:t>
            </a:r>
            <a:endParaRPr lang="en-US" sz="1400" dirty="0"/>
          </a:p>
          <a:p>
            <a:r>
              <a:rPr lang="he-IL" sz="1400" dirty="0"/>
              <a:t>ביסוד ההשוואה מצויה ההנחה שיש מכנה משותף לנושאים, למשל אי אפשר להשוות אקלים </a:t>
            </a:r>
            <a:r>
              <a:rPr lang="he-IL" sz="1400" dirty="0" smtClean="0"/>
              <a:t>לעט.</a:t>
            </a:r>
            <a:endParaRPr lang="he-IL" sz="1400" dirty="0"/>
          </a:p>
        </p:txBody>
      </p:sp>
      <p:pic>
        <p:nvPicPr>
          <p:cNvPr id="8" name="Picture 24" descr="עזרה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4077072"/>
            <a:ext cx="432048" cy="432048"/>
          </a:xfrm>
          <a:prstGeom prst="rect">
            <a:avLst/>
          </a:prstGeom>
          <a:ln w="12700">
            <a:noFill/>
          </a:ln>
        </p:spPr>
      </p:pic>
      <p:sp>
        <p:nvSpPr>
          <p:cNvPr id="9" name="מלבן 8"/>
          <p:cNvSpPr/>
          <p:nvPr/>
        </p:nvSpPr>
        <p:spPr>
          <a:xfrm>
            <a:off x="539552" y="118373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200" b="1" dirty="0"/>
              <a:t>משרד החינוך </a:t>
            </a:r>
          </a:p>
          <a:p>
            <a:pPr algn="ctr"/>
            <a:r>
              <a:rPr lang="he-IL" sz="1200" b="1" dirty="0"/>
              <a:t>אגף שפות </a:t>
            </a:r>
          </a:p>
          <a:p>
            <a:pPr algn="ctr"/>
            <a:r>
              <a:rPr lang="he-IL" sz="1200" b="1" dirty="0"/>
              <a:t>הפיקוח על הוראת העברית</a:t>
            </a:r>
            <a:endParaRPr lang="he-IL" sz="1200" dirty="0"/>
          </a:p>
        </p:txBody>
      </p:sp>
      <p:sp>
        <p:nvSpPr>
          <p:cNvPr id="10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6356920" y="6520259"/>
            <a:ext cx="2895600" cy="365125"/>
          </a:xfrm>
        </p:spPr>
        <p:txBody>
          <a:bodyPr/>
          <a:lstStyle/>
          <a:p>
            <a:r>
              <a:rPr lang="he-IL" sz="1100" b="1" dirty="0" smtClean="0">
                <a:solidFill>
                  <a:schemeClr val="tx1"/>
                </a:solidFill>
              </a:rPr>
              <a:t>פיתוח: שלומית בן עטר ייעוץ: ד"ר ריקי תמיר</a:t>
            </a:r>
            <a:endParaRPr lang="he-IL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24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550" fill="hold">
                                          <p:stCondLst>
                                            <p:cond delay="25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550" fill="hold">
                                          <p:stCondLst>
                                            <p:cond delay="5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550" fill="hold">
                                          <p:stCondLst>
                                            <p:cond delay="7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550" fill="hold">
                                          <p:stCondLst>
                                            <p:cond delay="10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45075" y="3140968"/>
            <a:ext cx="8895384" cy="1446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noFill/>
            <a:prstDash val="lgDashDot"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אי אפשר להשוות</a:t>
            </a:r>
            <a:r>
              <a:rPr lang="he-IL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כי אין מכנה משותף </a:t>
            </a:r>
          </a:p>
          <a:p>
            <a:pPr algn="ctr"/>
            <a:r>
              <a:rPr lang="he-IL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בין שני הפריטים</a:t>
            </a:r>
          </a:p>
        </p:txBody>
      </p:sp>
      <p:pic>
        <p:nvPicPr>
          <p:cNvPr id="3" name="Picture 12" descr="חזרה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904" y="72008"/>
            <a:ext cx="620688" cy="6206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84000"/>
            <a:ext cx="5220072" cy="2930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מציין מיקום תוכן 2"/>
          <p:cNvSpPr txBox="1">
            <a:spLocks/>
          </p:cNvSpPr>
          <p:nvPr/>
        </p:nvSpPr>
        <p:spPr>
          <a:xfrm>
            <a:off x="1048519" y="5013176"/>
            <a:ext cx="6984776" cy="1080120"/>
          </a:xfrm>
          <a:prstGeom prst="rect">
            <a:avLst/>
          </a:prstGeom>
          <a:solidFill>
            <a:srgbClr val="FFC000">
              <a:alpha val="25882"/>
            </a:srgbClr>
          </a:solidFill>
          <a:ln w="57150">
            <a:solidFill>
              <a:srgbClr val="AF2105"/>
            </a:solidFill>
            <a:prstDash val="solid"/>
          </a:ln>
          <a:scene3d>
            <a:camera prst="perspectiveBelow"/>
            <a:lightRig rig="threePt" dir="t"/>
          </a:scene3d>
          <a:sp3d>
            <a:bevelT w="139700" h="139700" prst="divot"/>
          </a:sp3d>
        </p:spPr>
        <p:txBody>
          <a:bodyPr vert="horz" lIns="91440" tIns="45720" rIns="91440" bIns="45720" rtlCol="1">
            <a:noAutofit/>
          </a:bodyPr>
          <a:lstStyle>
            <a:defPPr>
              <a:defRPr lang="he-IL"/>
            </a:defPPr>
            <a:lvl1pPr>
              <a:lnSpc>
                <a:spcPct val="90000"/>
              </a:lnSpc>
              <a:spcBef>
                <a:spcPct val="20000"/>
              </a:spcBef>
              <a:defRPr sz="1000"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he-IL" sz="1800" dirty="0">
                <a:solidFill>
                  <a:schemeClr val="accent2">
                    <a:lumMod val="50000"/>
                  </a:schemeClr>
                </a:solidFill>
              </a:rPr>
              <a:t>מהי השוואה?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1800" dirty="0">
                <a:solidFill>
                  <a:schemeClr val="accent2">
                    <a:lumMod val="50000"/>
                  </a:schemeClr>
                </a:solidFill>
              </a:rPr>
            </a:br>
            <a:endParaRPr lang="he-IL" sz="18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he-IL" sz="1400" dirty="0"/>
              <a:t>השוואה פירושה ניסיון לעמוד על הדומה והשונה  בין שני נושאים </a:t>
            </a:r>
            <a:r>
              <a:rPr lang="he-IL" sz="1400" dirty="0" smtClean="0"/>
              <a:t>או יותר. </a:t>
            </a:r>
            <a:endParaRPr lang="en-US" sz="1400" dirty="0"/>
          </a:p>
          <a:p>
            <a:r>
              <a:rPr lang="he-IL" sz="1400" dirty="0"/>
              <a:t>ביסוד ההשוואה מצויה ההנחה שיש מכנה משותף לנושאים, למשל אי אפשר להשוות אקלים </a:t>
            </a:r>
            <a:r>
              <a:rPr lang="he-IL" sz="1400" dirty="0" smtClean="0"/>
              <a:t>לעט.</a:t>
            </a:r>
            <a:endParaRPr lang="he-IL" sz="1400" dirty="0"/>
          </a:p>
        </p:txBody>
      </p:sp>
      <p:pic>
        <p:nvPicPr>
          <p:cNvPr id="8" name="Picture 24" descr="עזרה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9712" y="4005064"/>
            <a:ext cx="432048" cy="432048"/>
          </a:xfrm>
          <a:prstGeom prst="rect">
            <a:avLst/>
          </a:prstGeom>
          <a:ln w="12700">
            <a:noFill/>
          </a:ln>
        </p:spPr>
      </p:pic>
      <p:sp>
        <p:nvSpPr>
          <p:cNvPr id="9" name="מלבן 8"/>
          <p:cNvSpPr/>
          <p:nvPr/>
        </p:nvSpPr>
        <p:spPr>
          <a:xfrm>
            <a:off x="683568" y="118373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200" b="1" dirty="0"/>
              <a:t>משרד החינוך </a:t>
            </a:r>
          </a:p>
          <a:p>
            <a:pPr algn="ctr"/>
            <a:r>
              <a:rPr lang="he-IL" sz="1200" b="1" dirty="0"/>
              <a:t>אגף שפות </a:t>
            </a:r>
          </a:p>
          <a:p>
            <a:pPr algn="ctr"/>
            <a:r>
              <a:rPr lang="he-IL" sz="1200" b="1" dirty="0"/>
              <a:t>הפיקוח על הוראת העברית</a:t>
            </a:r>
            <a:endParaRPr lang="he-IL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934972" y="4210784"/>
            <a:ext cx="454360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800" b="1" dirty="0" smtClean="0"/>
              <a:t>עזרה</a:t>
            </a:r>
            <a:endParaRPr lang="he-IL" sz="800" b="1" dirty="0"/>
          </a:p>
        </p:txBody>
      </p:sp>
      <p:sp>
        <p:nvSpPr>
          <p:cNvPr id="11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6356920" y="6520259"/>
            <a:ext cx="2895600" cy="365125"/>
          </a:xfrm>
        </p:spPr>
        <p:txBody>
          <a:bodyPr/>
          <a:lstStyle/>
          <a:p>
            <a:r>
              <a:rPr lang="he-IL" sz="1100" b="1" dirty="0" smtClean="0">
                <a:solidFill>
                  <a:schemeClr val="tx1"/>
                </a:solidFill>
              </a:rPr>
              <a:t>פיתוח: שלומית בן עטר ייעוץ: ד"ר ריקי תמיר</a:t>
            </a:r>
            <a:endParaRPr lang="he-IL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24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550" fill="hold">
                                          <p:stCondLst>
                                            <p:cond delay="25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550" fill="hold">
                                          <p:stCondLst>
                                            <p:cond delay="5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550" fill="hold">
                                          <p:stCondLst>
                                            <p:cond delay="7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550" fill="hold">
                                          <p:stCondLst>
                                            <p:cond delay="10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5451"/>
            <a:ext cx="9139968" cy="5825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10972" y="-243408"/>
            <a:ext cx="4521696" cy="1143000"/>
          </a:xfrm>
        </p:spPr>
        <p:txBody>
          <a:bodyPr>
            <a:normAutofit/>
          </a:bodyPr>
          <a:lstStyle/>
          <a:p>
            <a:r>
              <a:rPr lang="he-IL" sz="2800" b="1" dirty="0" smtClean="0">
                <a:solidFill>
                  <a:schemeClr val="bg1"/>
                </a:solidFill>
              </a:rPr>
              <a:t>מבינים השוואה</a:t>
            </a:r>
            <a:br>
              <a:rPr lang="he-IL" sz="2800" b="1" dirty="0" smtClean="0">
                <a:solidFill>
                  <a:schemeClr val="bg1"/>
                </a:solidFill>
              </a:rPr>
            </a:br>
            <a:r>
              <a:rPr lang="he-IL" sz="2800" b="1" dirty="0" smtClean="0">
                <a:solidFill>
                  <a:schemeClr val="bg1"/>
                </a:solidFill>
              </a:rPr>
              <a:t>בוחרים ספר על פי הכותרת</a:t>
            </a:r>
            <a:endParaRPr lang="he-IL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20967" y="4221088"/>
            <a:ext cx="12873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pic>
        <p:nvPicPr>
          <p:cNvPr id="18" name="Picture 12" descr="חזרה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904" y="72008"/>
            <a:ext cx="620688" cy="62068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215060" y="2982138"/>
            <a:ext cx="6709847" cy="1015663"/>
          </a:xfrm>
          <a:prstGeom prst="rect">
            <a:avLst/>
          </a:prstGeom>
          <a:solidFill>
            <a:srgbClr val="FF9933">
              <a:alpha val="47059"/>
            </a:srgbClr>
          </a:solidFill>
          <a:ln w="76200" cap="rnd" cmpd="thickThin">
            <a:solidFill>
              <a:srgbClr val="990000"/>
            </a:solidFill>
            <a:prstDash val="solid"/>
            <a:bevel/>
          </a:ln>
          <a:effectLst>
            <a:glow rad="101600">
              <a:schemeClr val="accent6">
                <a:lumMod val="40000"/>
                <a:lumOff val="60000"/>
                <a:alpha val="60000"/>
              </a:schemeClr>
            </a:glow>
          </a:effectLst>
        </p:spPr>
        <p:txBody>
          <a:bodyPr wrap="square" rtlCol="1">
            <a:spAutoFit/>
          </a:bodyPr>
          <a:lstStyle/>
          <a:p>
            <a:r>
              <a:rPr lang="he-IL" sz="2000" b="1" dirty="0" smtClean="0">
                <a:solidFill>
                  <a:schemeClr val="tx2">
                    <a:lumMod val="75000"/>
                  </a:schemeClr>
                </a:solidFill>
              </a:rPr>
              <a:t>נבחרתם ללמד את נושא ההשוואה בכיתתכם.</a:t>
            </a:r>
          </a:p>
          <a:p>
            <a:r>
              <a:rPr lang="he-IL" sz="2000" b="1" dirty="0" smtClean="0">
                <a:solidFill>
                  <a:schemeClr val="tx2">
                    <a:lumMod val="75000"/>
                  </a:schemeClr>
                </a:solidFill>
              </a:rPr>
              <a:t>אלו מבין שמות הספרים הבאים יכולים לעזור לכם להדגים את ההשוואה ואלו לא? נמקו קביעתכם.</a:t>
            </a:r>
          </a:p>
        </p:txBody>
      </p:sp>
      <p:grpSp>
        <p:nvGrpSpPr>
          <p:cNvPr id="23" name="קבוצה 22"/>
          <p:cNvGrpSpPr/>
          <p:nvPr/>
        </p:nvGrpSpPr>
        <p:grpSpPr>
          <a:xfrm>
            <a:off x="4497816" y="0"/>
            <a:ext cx="1226312" cy="836712"/>
            <a:chOff x="4353800" y="72008"/>
            <a:chExt cx="1226312" cy="836712"/>
          </a:xfrm>
        </p:grpSpPr>
        <p:pic>
          <p:nvPicPr>
            <p:cNvPr id="30" name="Picture 2" descr="C:\Users\David\AppData\Local\Microsoft\Windows\Temporary Internet Files\Low\Content.IE5\ZVJUQJGB\MC900441452[1]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462"/>
            <a:stretch/>
          </p:blipFill>
          <p:spPr bwMode="auto">
            <a:xfrm>
              <a:off x="4353800" y="72008"/>
              <a:ext cx="1226312" cy="808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4740556" y="260648"/>
              <a:ext cx="665820" cy="338554"/>
            </a:xfrm>
            <a:prstGeom prst="rect">
              <a:avLst/>
            </a:prstGeom>
            <a:solidFill>
              <a:srgbClr val="FF9900">
                <a:alpha val="16078"/>
              </a:srgbClr>
            </a:solidFill>
          </p:spPr>
          <p:txBody>
            <a:bodyPr wrap="square" rtlCol="1">
              <a:spAutoFit/>
            </a:bodyPr>
            <a:lstStyle/>
            <a:p>
              <a:r>
                <a:rPr lang="he-IL" sz="800" b="1" dirty="0" smtClean="0">
                  <a:solidFill>
                    <a:schemeClr val="accent5">
                      <a:lumMod val="50000"/>
                    </a:schemeClr>
                  </a:solidFill>
                </a:rPr>
                <a:t>כותבים </a:t>
              </a:r>
            </a:p>
            <a:p>
              <a:r>
                <a:rPr lang="he-IL" sz="800" b="1" dirty="0" smtClean="0">
                  <a:solidFill>
                    <a:schemeClr val="accent5">
                      <a:lumMod val="50000"/>
                    </a:schemeClr>
                  </a:solidFill>
                </a:rPr>
                <a:t>ב-</a:t>
              </a:r>
              <a:r>
                <a:rPr lang="en-US" sz="800" b="1" dirty="0" smtClean="0">
                  <a:solidFill>
                    <a:schemeClr val="accent5">
                      <a:lumMod val="50000"/>
                    </a:schemeClr>
                  </a:solidFill>
                </a:rPr>
                <a:t>OneNote</a:t>
              </a:r>
              <a:endParaRPr lang="he-IL" sz="8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353800" y="693276"/>
              <a:ext cx="938280" cy="21544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800" b="1" dirty="0" smtClean="0"/>
                <a:t>מחברת דיגיטלית</a:t>
              </a:r>
              <a:endParaRPr lang="he-IL" sz="800" b="1" dirty="0"/>
            </a:p>
          </p:txBody>
        </p:sp>
      </p:grpSp>
      <p:pic>
        <p:nvPicPr>
          <p:cNvPr id="21" name="Picture 13" descr="דף ראשי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12325" y="72008"/>
            <a:ext cx="620688" cy="620688"/>
          </a:xfrm>
          <a:prstGeom prst="rect">
            <a:avLst/>
          </a:prstGeom>
        </p:spPr>
      </p:pic>
      <p:sp>
        <p:nvSpPr>
          <p:cNvPr id="4" name="אליפסה 3"/>
          <p:cNvSpPr/>
          <p:nvPr/>
        </p:nvSpPr>
        <p:spPr>
          <a:xfrm>
            <a:off x="4786936" y="4405754"/>
            <a:ext cx="360040" cy="42935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solidFill>
                  <a:schemeClr val="tx1"/>
                </a:solidFill>
              </a:rPr>
              <a:t>3</a:t>
            </a:r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31" name="אליפסה 30"/>
          <p:cNvSpPr/>
          <p:nvPr/>
        </p:nvSpPr>
        <p:spPr>
          <a:xfrm>
            <a:off x="3347864" y="4407381"/>
            <a:ext cx="360040" cy="42935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solidFill>
                  <a:schemeClr val="tx1"/>
                </a:solidFill>
              </a:rPr>
              <a:t>4</a:t>
            </a:r>
            <a:endParaRPr lang="he-IL" b="1" dirty="0">
              <a:solidFill>
                <a:schemeClr val="tx1"/>
              </a:solidFill>
            </a:endParaRPr>
          </a:p>
        </p:txBody>
      </p:sp>
      <p:pic>
        <p:nvPicPr>
          <p:cNvPr id="37" name="Picture 24" descr="עזרה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27884" y="3515085"/>
            <a:ext cx="432048" cy="432048"/>
          </a:xfrm>
          <a:prstGeom prst="rect">
            <a:avLst/>
          </a:prstGeom>
          <a:ln w="12700">
            <a:noFill/>
          </a:ln>
        </p:spPr>
      </p:pic>
      <p:pic>
        <p:nvPicPr>
          <p:cNvPr id="25" name="Picture 2" descr="הצג פרטים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563" b="96875" l="1563" r="98438">
                        <a14:foregroundMark x1="37500" y1="39583" x2="37500" y2="39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38" y="4459817"/>
            <a:ext cx="476341" cy="143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hlinkClick r:id="rId10" action="ppaction://hlinksldjump"/>
          </p:cNvPr>
          <p:cNvSpPr txBox="1"/>
          <p:nvPr/>
        </p:nvSpPr>
        <p:spPr>
          <a:xfrm>
            <a:off x="255158" y="5499087"/>
            <a:ext cx="927171" cy="351656"/>
          </a:xfrm>
          <a:prstGeom prst="rect">
            <a:avLst/>
          </a:prstGeom>
          <a:solidFill>
            <a:srgbClr val="FF9933">
              <a:alpha val="21176"/>
            </a:srgb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he-IL"/>
            </a:defPPr>
            <a:lvl1pPr>
              <a:defRPr sz="1100" b="1">
                <a:solidFill>
                  <a:srgbClr val="800000"/>
                </a:solidFill>
              </a:defRPr>
            </a:lvl1pPr>
          </a:lstStyle>
          <a:p>
            <a:r>
              <a:rPr lang="he-IL" dirty="0"/>
              <a:t>לטבלה </a:t>
            </a:r>
          </a:p>
          <a:p>
            <a:r>
              <a:rPr lang="he-IL" dirty="0"/>
              <a:t>לחצו כאן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55776" y="1628800"/>
            <a:ext cx="3964844" cy="461665"/>
          </a:xfrm>
          <a:prstGeom prst="rect">
            <a:avLst/>
          </a:prstGeom>
          <a:solidFill>
            <a:srgbClr val="FF9933">
              <a:alpha val="47059"/>
            </a:srgbClr>
          </a:solidFill>
          <a:ln w="76200" cap="rnd" cmpd="thickThin">
            <a:solidFill>
              <a:srgbClr val="990000"/>
            </a:solidFill>
            <a:prstDash val="solid"/>
            <a:bevel/>
          </a:ln>
          <a:effectLst>
            <a:glow rad="101600">
              <a:schemeClr val="accent6">
                <a:lumMod val="40000"/>
                <a:lumOff val="60000"/>
                <a:alpha val="60000"/>
              </a:schemeClr>
            </a:glow>
          </a:effectLst>
        </p:spPr>
        <p:txBody>
          <a:bodyPr wrap="square" rtlCol="1">
            <a:spAutoFit/>
          </a:bodyPr>
          <a:lstStyle>
            <a:defPPr>
              <a:defRPr lang="he-IL"/>
            </a:defPPr>
            <a:lvl1pPr>
              <a:defRPr sz="20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algn="ctr"/>
            <a:r>
              <a:rPr lang="he-IL" sz="2400" dirty="0"/>
              <a:t> לכל ספר יש שם</a:t>
            </a:r>
          </a:p>
        </p:txBody>
      </p:sp>
      <p:sp>
        <p:nvSpPr>
          <p:cNvPr id="24" name="אליפסה 23" descr="C:\Users\David\AppData\Local\Microsoft\Windows\Temporary Internet Files\Low\Content.IE5\OT0L02MW\MC900433938[1].PNG">
            <a:hlinkClick r:id="rId13"/>
          </p:cNvPr>
          <p:cNvSpPr/>
          <p:nvPr/>
        </p:nvSpPr>
        <p:spPr>
          <a:xfrm>
            <a:off x="4525061" y="4791125"/>
            <a:ext cx="883790" cy="883790"/>
          </a:xfrm>
          <a:prstGeom prst="ellipse">
            <a:avLst/>
          </a:prstGeom>
          <a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8000" r="-2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אליפסה 26" descr="C:\Users\David\AppData\Local\Microsoft\Windows\Temporary Internet Files\Low\Content.IE5\OT0L02MW\MC900433938[1].PNG">
            <a:hlinkClick r:id="rId15"/>
          </p:cNvPr>
          <p:cNvSpPr/>
          <p:nvPr/>
        </p:nvSpPr>
        <p:spPr>
          <a:xfrm>
            <a:off x="5933621" y="4791125"/>
            <a:ext cx="883790" cy="883790"/>
          </a:xfrm>
          <a:prstGeom prst="ellipse">
            <a:avLst/>
          </a:prstGeom>
          <a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8000" r="-2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אליפסה 27" descr="C:\Users\David\AppData\Local\Microsoft\Windows\Temporary Internet Files\Low\Content.IE5\OT0L02MW\MC900433938[1].PNG">
            <a:hlinkClick r:id="rId16"/>
          </p:cNvPr>
          <p:cNvSpPr/>
          <p:nvPr/>
        </p:nvSpPr>
        <p:spPr>
          <a:xfrm>
            <a:off x="7333039" y="4791125"/>
            <a:ext cx="883790" cy="883790"/>
          </a:xfrm>
          <a:prstGeom prst="ellipse">
            <a:avLst/>
          </a:prstGeom>
          <a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8000" r="-2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אליפסה 34" descr="C:\Users\David\AppData\Local\Microsoft\Windows\Temporary Internet Files\Low\Content.IE5\OT0L02MW\MC900433938[1].PNG">
            <a:hlinkClick r:id="rId17"/>
          </p:cNvPr>
          <p:cNvSpPr/>
          <p:nvPr/>
        </p:nvSpPr>
        <p:spPr>
          <a:xfrm>
            <a:off x="3040138" y="4765587"/>
            <a:ext cx="883790" cy="883790"/>
          </a:xfrm>
          <a:prstGeom prst="ellipse">
            <a:avLst/>
          </a:prstGeom>
          <a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8000" r="-2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6" name="אליפסה 35" descr="C:\Users\David\AppData\Local\Microsoft\Windows\Temporary Internet Files\Low\Content.IE5\OT0L02MW\MC900433938[1].PNG">
            <a:hlinkClick r:id="rId18"/>
          </p:cNvPr>
          <p:cNvSpPr/>
          <p:nvPr/>
        </p:nvSpPr>
        <p:spPr>
          <a:xfrm>
            <a:off x="1633013" y="4751066"/>
            <a:ext cx="883790" cy="883790"/>
          </a:xfrm>
          <a:prstGeom prst="ellipse">
            <a:avLst/>
          </a:prstGeom>
          <a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8000" r="-2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8" name="אליפסה 37"/>
          <p:cNvSpPr/>
          <p:nvPr/>
        </p:nvSpPr>
        <p:spPr>
          <a:xfrm>
            <a:off x="1907704" y="4407381"/>
            <a:ext cx="360040" cy="42935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solidFill>
                  <a:schemeClr val="tx1"/>
                </a:solidFill>
              </a:rPr>
              <a:t>5</a:t>
            </a:r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42" name="אליפסה 41"/>
          <p:cNvSpPr/>
          <p:nvPr/>
        </p:nvSpPr>
        <p:spPr>
          <a:xfrm>
            <a:off x="6304595" y="4520077"/>
            <a:ext cx="360040" cy="42935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solidFill>
                  <a:schemeClr val="tx1"/>
                </a:solidFill>
              </a:rPr>
              <a:t>2</a:t>
            </a:r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43" name="אליפסה 42"/>
          <p:cNvSpPr/>
          <p:nvPr/>
        </p:nvSpPr>
        <p:spPr>
          <a:xfrm>
            <a:off x="7668344" y="4511814"/>
            <a:ext cx="360040" cy="42935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solidFill>
                  <a:schemeClr val="tx1"/>
                </a:solidFill>
              </a:rPr>
              <a:t>1</a:t>
            </a:r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44" name="לחצן פעולה: התחלה 43">
            <a:hlinkClick r:id="rId19" action="ppaction://hlinksldjump" highlightClick="1"/>
          </p:cNvPr>
          <p:cNvSpPr/>
          <p:nvPr/>
        </p:nvSpPr>
        <p:spPr>
          <a:xfrm>
            <a:off x="323528" y="6316047"/>
            <a:ext cx="1584176" cy="404978"/>
          </a:xfrm>
          <a:prstGeom prst="actionButtonBeginning">
            <a:avLst/>
          </a:prstGeom>
          <a:solidFill>
            <a:srgbClr val="FF9933">
              <a:alpha val="21176"/>
            </a:srgb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he-IL" sz="1100" b="1" dirty="0" smtClean="0">
                <a:solidFill>
                  <a:srgbClr val="800000"/>
                </a:solidFill>
              </a:rPr>
              <a:t>לפעילות</a:t>
            </a:r>
          </a:p>
          <a:p>
            <a:r>
              <a:rPr lang="he-IL" sz="1100" b="1" dirty="0" smtClean="0">
                <a:solidFill>
                  <a:srgbClr val="800000"/>
                </a:solidFill>
              </a:rPr>
              <a:t> </a:t>
            </a:r>
            <a:r>
              <a:rPr lang="he-IL" sz="1100" b="1" dirty="0">
                <a:solidFill>
                  <a:srgbClr val="800000"/>
                </a:solidFill>
              </a:rPr>
              <a:t>הבאה</a:t>
            </a:r>
          </a:p>
        </p:txBody>
      </p:sp>
      <p:sp>
        <p:nvSpPr>
          <p:cNvPr id="34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6356920" y="6520259"/>
            <a:ext cx="2895600" cy="365125"/>
          </a:xfrm>
        </p:spPr>
        <p:txBody>
          <a:bodyPr/>
          <a:lstStyle/>
          <a:p>
            <a:r>
              <a:rPr lang="he-IL" sz="1100" b="1" dirty="0" smtClean="0">
                <a:solidFill>
                  <a:schemeClr val="tx1"/>
                </a:solidFill>
              </a:rPr>
              <a:t>פיתוח: שלומית בן עטר</a:t>
            </a:r>
            <a:r>
              <a:rPr lang="en-US" sz="1100" b="1" dirty="0" smtClean="0">
                <a:solidFill>
                  <a:schemeClr val="tx1"/>
                </a:solidFill>
              </a:rPr>
              <a:t>;</a:t>
            </a:r>
            <a:r>
              <a:rPr lang="he-IL" sz="1100" b="1" dirty="0" smtClean="0">
                <a:solidFill>
                  <a:schemeClr val="tx1"/>
                </a:solidFill>
              </a:rPr>
              <a:t> ייעוץ: ד"ר ריקי תמיר</a:t>
            </a:r>
            <a:endParaRPr lang="he-IL" sz="1100" b="1" dirty="0">
              <a:solidFill>
                <a:schemeClr val="tx1"/>
              </a:solidFill>
            </a:endParaRPr>
          </a:p>
        </p:txBody>
      </p:sp>
      <p:sp>
        <p:nvSpPr>
          <p:cNvPr id="45" name="מלבן 44"/>
          <p:cNvSpPr/>
          <p:nvPr/>
        </p:nvSpPr>
        <p:spPr>
          <a:xfrm>
            <a:off x="1763688" y="118373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200" b="1" dirty="0"/>
              <a:t>משרד החינוך </a:t>
            </a:r>
          </a:p>
          <a:p>
            <a:pPr algn="ctr"/>
            <a:r>
              <a:rPr lang="he-IL" sz="1200" b="1" dirty="0"/>
              <a:t>אגף שפות </a:t>
            </a:r>
          </a:p>
          <a:p>
            <a:pPr algn="ctr"/>
            <a:r>
              <a:rPr lang="he-IL" sz="1200" b="1" dirty="0"/>
              <a:t>הפיקוח על הוראת העברית</a:t>
            </a:r>
            <a:endParaRPr lang="he-IL" sz="1200" dirty="0"/>
          </a:p>
        </p:txBody>
      </p:sp>
      <p:sp>
        <p:nvSpPr>
          <p:cNvPr id="46" name="חץ שמאלה 45"/>
          <p:cNvSpPr/>
          <p:nvPr/>
        </p:nvSpPr>
        <p:spPr>
          <a:xfrm>
            <a:off x="7854024" y="2852936"/>
            <a:ext cx="1157211" cy="1152128"/>
          </a:xfrm>
          <a:prstGeom prst="leftArrow">
            <a:avLst>
              <a:gd name="adj1" fmla="val 42945"/>
              <a:gd name="adj2" fmla="val 50000"/>
            </a:avLst>
          </a:prstGeom>
          <a:solidFill>
            <a:srgbClr val="FF9933">
              <a:alpha val="21176"/>
            </a:srgb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1400" b="1" dirty="0" smtClean="0">
                <a:solidFill>
                  <a:srgbClr val="800000"/>
                </a:solidFill>
              </a:rPr>
              <a:t>פעילות 3</a:t>
            </a:r>
            <a:endParaRPr lang="he-IL" sz="1400" b="1" dirty="0">
              <a:solidFill>
                <a:srgbClr val="80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505572" y="3692068"/>
            <a:ext cx="45436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sz="800" b="1" dirty="0" smtClean="0"/>
          </a:p>
          <a:p>
            <a:r>
              <a:rPr lang="he-IL" sz="800" b="1" dirty="0" smtClean="0"/>
              <a:t>עזרה</a:t>
            </a:r>
            <a:endParaRPr lang="he-IL" sz="800" b="1" dirty="0"/>
          </a:p>
        </p:txBody>
      </p:sp>
    </p:spTree>
    <p:extLst>
      <p:ext uri="{BB962C8B-B14F-4D97-AF65-F5344CB8AC3E}">
        <p14:creationId xmlns:p14="http://schemas.microsoft.com/office/powerpoint/2010/main" val="226123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113953"/>
              </p:ext>
            </p:extLst>
          </p:nvPr>
        </p:nvGraphicFramePr>
        <p:xfrm>
          <a:off x="683568" y="1900337"/>
          <a:ext cx="7848872" cy="3544887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1962218"/>
                <a:gridCol w="1962218"/>
                <a:gridCol w="1962218"/>
                <a:gridCol w="1962218"/>
              </a:tblGrid>
              <a:tr h="774257">
                <a:tc>
                  <a:txBody>
                    <a:bodyPr/>
                    <a:lstStyle/>
                    <a:p>
                      <a:pPr rtl="1"/>
                      <a:endParaRPr lang="he-IL" sz="1800" b="0" cap="none" spc="0" dirty="0" smtClean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  <a:p>
                      <a:pPr rtl="1"/>
                      <a:r>
                        <a:rPr lang="he-IL" sz="1800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שם הספר </a:t>
                      </a:r>
                      <a:endParaRPr lang="he-IL" sz="24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400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מתאים</a:t>
                      </a:r>
                      <a:endParaRPr lang="he-IL" sz="24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400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לא מתאים</a:t>
                      </a:r>
                      <a:endParaRPr lang="he-IL" sz="24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400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נימוק</a:t>
                      </a:r>
                      <a:endParaRPr lang="he-IL" sz="24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126">
                <a:tc>
                  <a:txBody>
                    <a:bodyPr/>
                    <a:lstStyle/>
                    <a:p>
                      <a:pPr marL="457200" indent="-457200" rtl="1">
                        <a:buFont typeface="+mj-lt"/>
                        <a:buAutoNum type="arabicPeriod"/>
                      </a:pPr>
                      <a:endParaRPr lang="he-IL" sz="24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2400" b="0" cap="none" spc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2400" b="0" cap="none" spc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24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126">
                <a:tc>
                  <a:txBody>
                    <a:bodyPr/>
                    <a:lstStyle/>
                    <a:p>
                      <a:pPr marL="457200" indent="-457200" rtl="1">
                        <a:buFont typeface="+mj-lt"/>
                        <a:buAutoNum type="arabicPeriod"/>
                      </a:pPr>
                      <a:endParaRPr lang="he-IL" sz="24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2400" b="0" cap="none" spc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2400" b="0" cap="none" spc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2400" b="0" cap="none" spc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126">
                <a:tc>
                  <a:txBody>
                    <a:bodyPr/>
                    <a:lstStyle/>
                    <a:p>
                      <a:pPr marL="457200" indent="-457200" rtl="1">
                        <a:buFont typeface="+mj-lt"/>
                        <a:buAutoNum type="arabicPeriod"/>
                      </a:pPr>
                      <a:endParaRPr lang="he-IL" sz="24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2400" b="0" cap="none" spc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2400" b="0" cap="none" spc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24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126">
                <a:tc>
                  <a:txBody>
                    <a:bodyPr/>
                    <a:lstStyle/>
                    <a:p>
                      <a:pPr marL="457200" indent="-457200" rtl="1">
                        <a:buFont typeface="+mj-lt"/>
                        <a:buAutoNum type="arabicPeriod"/>
                      </a:pPr>
                      <a:endParaRPr lang="he-IL" sz="24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24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2400" b="0" cap="none" spc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2400" b="0" cap="none" spc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126">
                <a:tc>
                  <a:txBody>
                    <a:bodyPr/>
                    <a:lstStyle/>
                    <a:p>
                      <a:pPr marL="457200" indent="-457200" rtl="1">
                        <a:buFont typeface="+mj-lt"/>
                        <a:buAutoNum type="arabicPeriod"/>
                      </a:pPr>
                      <a:endParaRPr lang="he-IL" sz="24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2400" b="0" cap="none" spc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2400" b="0" cap="none" spc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24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Picture 12" descr="חזרה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904" y="72008"/>
            <a:ext cx="620688" cy="620688"/>
          </a:xfrm>
          <a:prstGeom prst="rect">
            <a:avLst/>
          </a:prstGeom>
        </p:spPr>
      </p:pic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5110972" y="-167177"/>
            <a:ext cx="4521696" cy="1143000"/>
          </a:xfrm>
        </p:spPr>
        <p:txBody>
          <a:bodyPr>
            <a:normAutofit/>
          </a:bodyPr>
          <a:lstStyle/>
          <a:p>
            <a:r>
              <a:rPr lang="he-IL" sz="3600" b="1" dirty="0" smtClean="0">
                <a:solidFill>
                  <a:schemeClr val="bg1"/>
                </a:solidFill>
              </a:rPr>
              <a:t>מבינים השוואה</a:t>
            </a:r>
            <a:endParaRPr lang="he-IL" sz="3600" b="1" dirty="0">
              <a:solidFill>
                <a:schemeClr val="bg1"/>
              </a:solidFill>
            </a:endParaRPr>
          </a:p>
        </p:txBody>
      </p:sp>
      <p:sp>
        <p:nvSpPr>
          <p:cNvPr id="6" name="אליפסה 5"/>
          <p:cNvSpPr/>
          <p:nvPr/>
        </p:nvSpPr>
        <p:spPr>
          <a:xfrm>
            <a:off x="8172400" y="2708920"/>
            <a:ext cx="360040" cy="429354"/>
          </a:xfrm>
          <a:prstGeom prst="ellipse">
            <a:avLst/>
          </a:prstGeom>
          <a:solidFill>
            <a:srgbClr val="AF21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solidFill>
                  <a:schemeClr val="bg1"/>
                </a:solidFill>
              </a:rPr>
              <a:t>1</a:t>
            </a:r>
            <a:endParaRPr lang="he-IL" b="1" dirty="0">
              <a:solidFill>
                <a:schemeClr val="bg1"/>
              </a:solidFill>
            </a:endParaRPr>
          </a:p>
        </p:txBody>
      </p:sp>
      <p:sp>
        <p:nvSpPr>
          <p:cNvPr id="7" name="אליפסה 6"/>
          <p:cNvSpPr/>
          <p:nvPr/>
        </p:nvSpPr>
        <p:spPr>
          <a:xfrm>
            <a:off x="8172400" y="3284984"/>
            <a:ext cx="360040" cy="429354"/>
          </a:xfrm>
          <a:prstGeom prst="ellipse">
            <a:avLst/>
          </a:prstGeom>
          <a:solidFill>
            <a:srgbClr val="AF21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solidFill>
                  <a:schemeClr val="bg1"/>
                </a:solidFill>
              </a:rPr>
              <a:t>2</a:t>
            </a:r>
            <a:endParaRPr lang="he-IL" b="1" dirty="0">
              <a:solidFill>
                <a:schemeClr val="bg1"/>
              </a:solidFill>
            </a:endParaRPr>
          </a:p>
        </p:txBody>
      </p:sp>
      <p:sp>
        <p:nvSpPr>
          <p:cNvPr id="8" name="אליפסה 7"/>
          <p:cNvSpPr/>
          <p:nvPr/>
        </p:nvSpPr>
        <p:spPr>
          <a:xfrm>
            <a:off x="8172400" y="3861048"/>
            <a:ext cx="360040" cy="429354"/>
          </a:xfrm>
          <a:prstGeom prst="ellipse">
            <a:avLst/>
          </a:prstGeom>
          <a:solidFill>
            <a:srgbClr val="AF21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solidFill>
                  <a:schemeClr val="bg1"/>
                </a:solidFill>
              </a:rPr>
              <a:t>3</a:t>
            </a:r>
            <a:endParaRPr lang="he-IL" b="1" dirty="0">
              <a:solidFill>
                <a:schemeClr val="bg1"/>
              </a:solidFill>
            </a:endParaRPr>
          </a:p>
        </p:txBody>
      </p:sp>
      <p:sp>
        <p:nvSpPr>
          <p:cNvPr id="9" name="אליפסה 8"/>
          <p:cNvSpPr/>
          <p:nvPr/>
        </p:nvSpPr>
        <p:spPr>
          <a:xfrm>
            <a:off x="8172400" y="4437112"/>
            <a:ext cx="360040" cy="429354"/>
          </a:xfrm>
          <a:prstGeom prst="ellipse">
            <a:avLst/>
          </a:prstGeom>
          <a:solidFill>
            <a:srgbClr val="AF21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solidFill>
                  <a:schemeClr val="bg1"/>
                </a:solidFill>
              </a:rPr>
              <a:t>4</a:t>
            </a:r>
            <a:endParaRPr lang="he-IL" b="1" dirty="0">
              <a:solidFill>
                <a:schemeClr val="bg1"/>
              </a:solidFill>
            </a:endParaRPr>
          </a:p>
        </p:txBody>
      </p:sp>
      <p:sp>
        <p:nvSpPr>
          <p:cNvPr id="10" name="אליפסה 9"/>
          <p:cNvSpPr/>
          <p:nvPr/>
        </p:nvSpPr>
        <p:spPr>
          <a:xfrm>
            <a:off x="8172400" y="5013176"/>
            <a:ext cx="360040" cy="429354"/>
          </a:xfrm>
          <a:prstGeom prst="ellipse">
            <a:avLst/>
          </a:prstGeom>
          <a:solidFill>
            <a:srgbClr val="AF21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solidFill>
                  <a:schemeClr val="bg1"/>
                </a:solidFill>
              </a:rPr>
              <a:t>5</a:t>
            </a:r>
            <a:endParaRPr lang="he-IL" b="1" dirty="0">
              <a:solidFill>
                <a:schemeClr val="bg1"/>
              </a:solidFill>
            </a:endParaRPr>
          </a:p>
        </p:txBody>
      </p:sp>
      <p:sp>
        <p:nvSpPr>
          <p:cNvPr id="11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6356920" y="6520259"/>
            <a:ext cx="2895600" cy="365125"/>
          </a:xfrm>
        </p:spPr>
        <p:txBody>
          <a:bodyPr/>
          <a:lstStyle/>
          <a:p>
            <a:r>
              <a:rPr lang="he-IL" sz="1100" b="1" dirty="0" smtClean="0">
                <a:solidFill>
                  <a:schemeClr val="tx1"/>
                </a:solidFill>
              </a:rPr>
              <a:t>פיתוח: שלומית בן עטר</a:t>
            </a:r>
            <a:r>
              <a:rPr lang="en-US" sz="1100" b="1" dirty="0" smtClean="0">
                <a:solidFill>
                  <a:schemeClr val="tx1"/>
                </a:solidFill>
              </a:rPr>
              <a:t>;</a:t>
            </a:r>
            <a:r>
              <a:rPr lang="he-IL" sz="1100" b="1" dirty="0" smtClean="0">
                <a:solidFill>
                  <a:schemeClr val="tx1"/>
                </a:solidFill>
              </a:rPr>
              <a:t> ייעוץ: ד"ר ריקי תמיר</a:t>
            </a:r>
            <a:endParaRPr lang="he-IL" sz="1100" b="1" dirty="0">
              <a:solidFill>
                <a:schemeClr val="tx1"/>
              </a:solidFill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2123728" y="118373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200" b="1" dirty="0"/>
              <a:t>משרד החינוך </a:t>
            </a:r>
          </a:p>
          <a:p>
            <a:pPr algn="ctr"/>
            <a:r>
              <a:rPr lang="he-IL" sz="1200" b="1" dirty="0"/>
              <a:t>אגף שפות </a:t>
            </a:r>
          </a:p>
          <a:p>
            <a:pPr algn="ctr"/>
            <a:r>
              <a:rPr lang="he-IL" sz="1200" b="1" dirty="0"/>
              <a:t>הפיקוח על הוראת העברית</a:t>
            </a:r>
            <a:endParaRPr lang="he-IL" sz="1200" dirty="0"/>
          </a:p>
        </p:txBody>
      </p:sp>
    </p:spTree>
    <p:extLst>
      <p:ext uri="{BB962C8B-B14F-4D97-AF65-F5344CB8AC3E}">
        <p14:creationId xmlns:p14="http://schemas.microsoft.com/office/powerpoint/2010/main" val="352695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10972" y="-243408"/>
            <a:ext cx="4521696" cy="1143000"/>
          </a:xfrm>
        </p:spPr>
        <p:txBody>
          <a:bodyPr>
            <a:normAutofit fontScale="90000"/>
          </a:bodyPr>
          <a:lstStyle/>
          <a:p>
            <a:r>
              <a:rPr lang="he-IL" sz="3600" b="1" dirty="0" smtClean="0">
                <a:solidFill>
                  <a:schemeClr val="bg1"/>
                </a:solidFill>
              </a:rPr>
              <a:t>מבינים השוואה</a:t>
            </a:r>
            <a:br>
              <a:rPr lang="he-IL" sz="3600" b="1" dirty="0" smtClean="0">
                <a:solidFill>
                  <a:schemeClr val="bg1"/>
                </a:solidFill>
              </a:rPr>
            </a:br>
            <a:r>
              <a:rPr lang="he-IL" sz="3600" b="1" dirty="0" smtClean="0">
                <a:solidFill>
                  <a:schemeClr val="bg1"/>
                </a:solidFill>
              </a:rPr>
              <a:t>בוחרים טקסט</a:t>
            </a:r>
            <a:endParaRPr lang="he-IL" sz="36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20967" y="4221088"/>
            <a:ext cx="12873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pic>
        <p:nvPicPr>
          <p:cNvPr id="18" name="Picture 12" descr="חזרה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904" y="72008"/>
            <a:ext cx="620688" cy="62068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55576" y="1263759"/>
            <a:ext cx="7202979" cy="954107"/>
          </a:xfrm>
          <a:prstGeom prst="rect">
            <a:avLst/>
          </a:prstGeom>
          <a:solidFill>
            <a:srgbClr val="FF9933">
              <a:alpha val="27843"/>
            </a:srgbClr>
          </a:solidFill>
          <a:ln w="28575" cmpd="dbl">
            <a:solidFill>
              <a:schemeClr val="tx1"/>
            </a:solidFill>
            <a:prstDash val="sysDot"/>
          </a:ln>
          <a:effectLst>
            <a:glow rad="101600">
              <a:schemeClr val="accent6">
                <a:lumMod val="40000"/>
                <a:lumOff val="60000"/>
                <a:alpha val="60000"/>
              </a:schemeClr>
            </a:glow>
          </a:effectLst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rgbClr val="0070C0"/>
                </a:solidFill>
              </a:rPr>
              <a:t>נבחרתם ללמד את נושא ההשוואה בכיתתכם.</a:t>
            </a:r>
          </a:p>
          <a:p>
            <a:r>
              <a:rPr lang="he-IL" b="1" dirty="0" smtClean="0">
                <a:solidFill>
                  <a:srgbClr val="0070C0"/>
                </a:solidFill>
              </a:rPr>
              <a:t>אלו מבין הטקסטים שלמטה יכולים לעזור לכם להדגים את ההשוואה ואלו לא? נמקו קביעתכם בטבלה </a:t>
            </a:r>
            <a:r>
              <a:rPr lang="he-IL" sz="2000" b="1" dirty="0" smtClean="0">
                <a:solidFill>
                  <a:srgbClr val="0070C0"/>
                </a:solidFill>
              </a:rPr>
              <a:t>.</a:t>
            </a:r>
          </a:p>
        </p:txBody>
      </p:sp>
      <p:graphicFrame>
        <p:nvGraphicFramePr>
          <p:cNvPr id="3" name="דיאגרמה 2">
            <a:hlinkClick r:id="rId4"/>
          </p:cNvPr>
          <p:cNvGraphicFramePr/>
          <p:nvPr>
            <p:extLst>
              <p:ext uri="{D42A27DB-BD31-4B8C-83A1-F6EECF244321}">
                <p14:modId xmlns:p14="http://schemas.microsoft.com/office/powerpoint/2010/main" val="2126200814"/>
              </p:ext>
            </p:extLst>
          </p:nvPr>
        </p:nvGraphicFramePr>
        <p:xfrm>
          <a:off x="1215008" y="3691019"/>
          <a:ext cx="6669360" cy="2654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23" name="קבוצה 22"/>
          <p:cNvGrpSpPr/>
          <p:nvPr/>
        </p:nvGrpSpPr>
        <p:grpSpPr>
          <a:xfrm>
            <a:off x="4497816" y="0"/>
            <a:ext cx="1226312" cy="836712"/>
            <a:chOff x="4353800" y="72008"/>
            <a:chExt cx="1226312" cy="836712"/>
          </a:xfrm>
        </p:grpSpPr>
        <p:pic>
          <p:nvPicPr>
            <p:cNvPr id="30" name="Picture 2" descr="C:\Users\David\AppData\Local\Microsoft\Windows\Temporary Internet Files\Low\Content.IE5\ZVJUQJGB\MC900441452[1].PN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462"/>
            <a:stretch/>
          </p:blipFill>
          <p:spPr bwMode="auto">
            <a:xfrm>
              <a:off x="4353800" y="72008"/>
              <a:ext cx="1226312" cy="808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4740556" y="260648"/>
              <a:ext cx="665820" cy="338554"/>
            </a:xfrm>
            <a:prstGeom prst="rect">
              <a:avLst/>
            </a:prstGeom>
            <a:solidFill>
              <a:srgbClr val="FF9900">
                <a:alpha val="16078"/>
              </a:srgbClr>
            </a:solidFill>
          </p:spPr>
          <p:txBody>
            <a:bodyPr wrap="square" rtlCol="1">
              <a:spAutoFit/>
            </a:bodyPr>
            <a:lstStyle/>
            <a:p>
              <a:r>
                <a:rPr lang="he-IL" sz="800" b="1" dirty="0" smtClean="0">
                  <a:solidFill>
                    <a:schemeClr val="accent5">
                      <a:lumMod val="50000"/>
                    </a:schemeClr>
                  </a:solidFill>
                </a:rPr>
                <a:t>כותבים </a:t>
              </a:r>
            </a:p>
            <a:p>
              <a:r>
                <a:rPr lang="he-IL" sz="800" b="1" dirty="0" smtClean="0">
                  <a:solidFill>
                    <a:schemeClr val="accent5">
                      <a:lumMod val="50000"/>
                    </a:schemeClr>
                  </a:solidFill>
                </a:rPr>
                <a:t>ב-</a:t>
              </a:r>
              <a:r>
                <a:rPr lang="en-US" sz="800" b="1" dirty="0" smtClean="0">
                  <a:solidFill>
                    <a:schemeClr val="accent5">
                      <a:lumMod val="50000"/>
                    </a:schemeClr>
                  </a:solidFill>
                </a:rPr>
                <a:t>OneNote</a:t>
              </a:r>
              <a:endParaRPr lang="he-IL" sz="8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353800" y="693276"/>
              <a:ext cx="938280" cy="21544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800" b="1" dirty="0" smtClean="0"/>
                <a:t>מחברת דיגיטלית</a:t>
              </a:r>
              <a:endParaRPr lang="he-IL" sz="800" b="1" dirty="0"/>
            </a:p>
          </p:txBody>
        </p:sp>
      </p:grpSp>
      <p:pic>
        <p:nvPicPr>
          <p:cNvPr id="21" name="Picture 13" descr="דף ראשי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12325" y="72008"/>
            <a:ext cx="620688" cy="620688"/>
          </a:xfrm>
          <a:prstGeom prst="rect">
            <a:avLst/>
          </a:prstGeom>
        </p:spPr>
      </p:pic>
      <p:sp>
        <p:nvSpPr>
          <p:cNvPr id="34" name="אליפסה 33"/>
          <p:cNvSpPr/>
          <p:nvPr/>
        </p:nvSpPr>
        <p:spPr>
          <a:xfrm>
            <a:off x="6588224" y="3377883"/>
            <a:ext cx="360040" cy="42935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solidFill>
                  <a:schemeClr val="tx1"/>
                </a:solidFill>
              </a:rPr>
              <a:t>1</a:t>
            </a:r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35" name="אליפסה 34"/>
          <p:cNvSpPr/>
          <p:nvPr/>
        </p:nvSpPr>
        <p:spPr>
          <a:xfrm>
            <a:off x="4423612" y="3399882"/>
            <a:ext cx="360040" cy="42935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solidFill>
                  <a:schemeClr val="tx1"/>
                </a:solidFill>
              </a:rPr>
              <a:t>2</a:t>
            </a:r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36" name="אליפסה 35"/>
          <p:cNvSpPr/>
          <p:nvPr/>
        </p:nvSpPr>
        <p:spPr>
          <a:xfrm>
            <a:off x="2195736" y="3377883"/>
            <a:ext cx="360040" cy="42935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solidFill>
                  <a:schemeClr val="tx1"/>
                </a:solidFill>
              </a:rPr>
              <a:t>3</a:t>
            </a:r>
            <a:endParaRPr lang="he-IL" b="1" dirty="0">
              <a:solidFill>
                <a:schemeClr val="tx1"/>
              </a:solidFill>
            </a:endParaRPr>
          </a:p>
        </p:txBody>
      </p:sp>
      <p:pic>
        <p:nvPicPr>
          <p:cNvPr id="37" name="Picture 24" descr="עזרה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547870" y="1779408"/>
            <a:ext cx="432048" cy="432048"/>
          </a:xfrm>
          <a:prstGeom prst="rect">
            <a:avLst/>
          </a:prstGeom>
          <a:ln w="12700">
            <a:noFill/>
          </a:ln>
        </p:spPr>
      </p:pic>
      <p:pic>
        <p:nvPicPr>
          <p:cNvPr id="25" name="Picture 2" descr="הצג פרטים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563" b="96875" l="1563" r="98438">
                        <a14:foregroundMark x1="37500" y1="39583" x2="37500" y2="39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95" y="1667273"/>
            <a:ext cx="476341" cy="53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hlinkClick r:id="rId15" action="ppaction://hlinksldjump"/>
          </p:cNvPr>
          <p:cNvSpPr txBox="1"/>
          <p:nvPr/>
        </p:nvSpPr>
        <p:spPr>
          <a:xfrm>
            <a:off x="2627784" y="1988840"/>
            <a:ext cx="715708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b="1" dirty="0" smtClean="0"/>
              <a:t>לחצו כאן</a:t>
            </a:r>
            <a:endParaRPr lang="he-IL" sz="1100" b="1" dirty="0"/>
          </a:p>
        </p:txBody>
      </p:sp>
      <p:sp>
        <p:nvSpPr>
          <p:cNvPr id="22" name="מלבן 21"/>
          <p:cNvSpPr/>
          <p:nvPr/>
        </p:nvSpPr>
        <p:spPr>
          <a:xfrm>
            <a:off x="1619672" y="118373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200" b="1" dirty="0"/>
              <a:t>משרד החינוך </a:t>
            </a:r>
          </a:p>
          <a:p>
            <a:pPr algn="ctr"/>
            <a:r>
              <a:rPr lang="he-IL" sz="1200" b="1" dirty="0"/>
              <a:t>אגף שפות </a:t>
            </a:r>
          </a:p>
          <a:p>
            <a:pPr algn="ctr"/>
            <a:r>
              <a:rPr lang="he-IL" sz="1200" b="1" dirty="0"/>
              <a:t>הפיקוח על הוראת העברית</a:t>
            </a:r>
            <a:endParaRPr lang="he-IL" sz="1200" dirty="0"/>
          </a:p>
        </p:txBody>
      </p:sp>
      <p:sp>
        <p:nvSpPr>
          <p:cNvPr id="24" name="חץ שמאלה 23"/>
          <p:cNvSpPr/>
          <p:nvPr/>
        </p:nvSpPr>
        <p:spPr>
          <a:xfrm>
            <a:off x="7884368" y="1098530"/>
            <a:ext cx="1157211" cy="1152128"/>
          </a:xfrm>
          <a:prstGeom prst="leftArrow">
            <a:avLst>
              <a:gd name="adj1" fmla="val 42945"/>
              <a:gd name="adj2" fmla="val 50000"/>
            </a:avLst>
          </a:prstGeom>
          <a:solidFill>
            <a:srgbClr val="FF9933">
              <a:alpha val="21176"/>
            </a:srgb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1400" b="1" dirty="0" smtClean="0">
                <a:solidFill>
                  <a:srgbClr val="800000"/>
                </a:solidFill>
              </a:rPr>
              <a:t>פעילות 5</a:t>
            </a:r>
            <a:endParaRPr lang="he-IL" sz="1400" b="1" dirty="0">
              <a:solidFill>
                <a:srgbClr val="8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36714" y="1930642"/>
            <a:ext cx="45436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sz="800" b="1" dirty="0" smtClean="0"/>
          </a:p>
          <a:p>
            <a:r>
              <a:rPr lang="he-IL" sz="800" b="1" dirty="0" smtClean="0"/>
              <a:t>עזרה</a:t>
            </a:r>
            <a:endParaRPr lang="he-IL" sz="800" b="1" dirty="0"/>
          </a:p>
        </p:txBody>
      </p:sp>
      <p:sp>
        <p:nvSpPr>
          <p:cNvPr id="27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6356920" y="6520259"/>
            <a:ext cx="2895600" cy="365125"/>
          </a:xfrm>
        </p:spPr>
        <p:txBody>
          <a:bodyPr/>
          <a:lstStyle/>
          <a:p>
            <a:r>
              <a:rPr lang="he-IL" sz="1100" b="1" dirty="0" smtClean="0">
                <a:solidFill>
                  <a:schemeClr val="tx1"/>
                </a:solidFill>
              </a:rPr>
              <a:t>פיתוח: שלומית בן עטר ייעוץ: ד"ר ריקי תמיר</a:t>
            </a:r>
            <a:endParaRPr lang="he-IL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9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חזרה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904" y="72008"/>
            <a:ext cx="620688" cy="620688"/>
          </a:xfrm>
          <a:prstGeom prst="rect">
            <a:avLst/>
          </a:prstGeom>
        </p:spPr>
      </p:pic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5110972" y="-167177"/>
            <a:ext cx="4521696" cy="1143000"/>
          </a:xfrm>
        </p:spPr>
        <p:txBody>
          <a:bodyPr>
            <a:normAutofit/>
          </a:bodyPr>
          <a:lstStyle/>
          <a:p>
            <a:r>
              <a:rPr lang="he-IL" sz="3600" b="1" dirty="0" smtClean="0">
                <a:solidFill>
                  <a:schemeClr val="bg1"/>
                </a:solidFill>
              </a:rPr>
              <a:t>מבינים השוואה</a:t>
            </a:r>
            <a:endParaRPr lang="he-IL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753866"/>
              </p:ext>
            </p:extLst>
          </p:nvPr>
        </p:nvGraphicFramePr>
        <p:xfrm>
          <a:off x="683568" y="1900337"/>
          <a:ext cx="7848872" cy="3359735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1962218"/>
                <a:gridCol w="1962218"/>
                <a:gridCol w="1962218"/>
                <a:gridCol w="1962218"/>
              </a:tblGrid>
              <a:tr h="774257">
                <a:tc>
                  <a:txBody>
                    <a:bodyPr/>
                    <a:lstStyle/>
                    <a:p>
                      <a:pPr rtl="1"/>
                      <a:endParaRPr lang="he-IL" sz="1800" b="0" cap="none" spc="0" dirty="0" smtClean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  <a:p>
                      <a:pPr rtl="1"/>
                      <a:r>
                        <a:rPr lang="he-IL" sz="1800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הטקסט</a:t>
                      </a:r>
                      <a:endParaRPr lang="he-IL" sz="24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400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מתאים</a:t>
                      </a:r>
                      <a:endParaRPr lang="he-IL" sz="24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400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לא מתאים</a:t>
                      </a:r>
                      <a:endParaRPr lang="he-IL" sz="24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400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נימוק</a:t>
                      </a:r>
                      <a:endParaRPr lang="he-IL" sz="24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126">
                <a:tc>
                  <a:txBody>
                    <a:bodyPr/>
                    <a:lstStyle/>
                    <a:p>
                      <a:pPr marL="457200" indent="-457200" rtl="1">
                        <a:buFont typeface="+mj-lt"/>
                        <a:buAutoNum type="arabicPeriod"/>
                      </a:pPr>
                      <a:endParaRPr lang="he-IL" sz="2400" b="0" cap="none" spc="0" dirty="0" smtClean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  <a:p>
                      <a:pPr marL="457200" indent="-457200" rtl="1">
                        <a:buFont typeface="+mj-lt"/>
                        <a:buAutoNum type="arabicPeriod"/>
                      </a:pPr>
                      <a:endParaRPr lang="he-IL" sz="24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2400" b="0" cap="none" spc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2400" b="0" cap="none" spc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24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9558">
                <a:tc>
                  <a:txBody>
                    <a:bodyPr/>
                    <a:lstStyle/>
                    <a:p>
                      <a:pPr marL="457200" indent="-457200" rtl="1">
                        <a:buFont typeface="+mj-lt"/>
                        <a:buAutoNum type="arabicPeriod"/>
                      </a:pPr>
                      <a:endParaRPr lang="he-IL" sz="2400" b="0" cap="none" spc="0" dirty="0" smtClean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  <a:p>
                      <a:pPr marL="457200" indent="-457200" rtl="1">
                        <a:buFont typeface="+mj-lt"/>
                        <a:buAutoNum type="arabicPeriod"/>
                      </a:pPr>
                      <a:endParaRPr lang="he-IL" sz="24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2400" b="0" cap="none" spc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2400" b="0" cap="none" spc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2400" b="0" cap="none" spc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126">
                <a:tc>
                  <a:txBody>
                    <a:bodyPr/>
                    <a:lstStyle/>
                    <a:p>
                      <a:pPr marL="457200" indent="-457200" rtl="1">
                        <a:buFont typeface="+mj-lt"/>
                        <a:buAutoNum type="arabicPeriod"/>
                      </a:pPr>
                      <a:endParaRPr lang="he-IL" sz="2400" b="0" cap="none" spc="0" dirty="0" smtClean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  <a:p>
                      <a:pPr marL="457200" indent="-457200" rtl="1">
                        <a:buFont typeface="+mj-lt"/>
                        <a:buAutoNum type="arabicPeriod"/>
                      </a:pPr>
                      <a:endParaRPr lang="he-IL" sz="24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2400" b="0" cap="none" spc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2400" b="0" cap="none" spc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24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אליפסה 6"/>
          <p:cNvSpPr/>
          <p:nvPr/>
        </p:nvSpPr>
        <p:spPr>
          <a:xfrm>
            <a:off x="8172400" y="2855630"/>
            <a:ext cx="360040" cy="429354"/>
          </a:xfrm>
          <a:prstGeom prst="ellipse">
            <a:avLst/>
          </a:prstGeom>
          <a:solidFill>
            <a:srgbClr val="AF21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solidFill>
                  <a:schemeClr val="bg1"/>
                </a:solidFill>
              </a:rPr>
              <a:t>1</a:t>
            </a:r>
            <a:endParaRPr lang="he-IL" b="1" dirty="0">
              <a:solidFill>
                <a:schemeClr val="bg1"/>
              </a:solidFill>
            </a:endParaRPr>
          </a:p>
        </p:txBody>
      </p:sp>
      <p:sp>
        <p:nvSpPr>
          <p:cNvPr id="8" name="אליפסה 7"/>
          <p:cNvSpPr/>
          <p:nvPr/>
        </p:nvSpPr>
        <p:spPr>
          <a:xfrm>
            <a:off x="8172400" y="3719726"/>
            <a:ext cx="360040" cy="429354"/>
          </a:xfrm>
          <a:prstGeom prst="ellipse">
            <a:avLst/>
          </a:prstGeom>
          <a:solidFill>
            <a:srgbClr val="AF21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solidFill>
                  <a:schemeClr val="bg1"/>
                </a:solidFill>
              </a:rPr>
              <a:t>2</a:t>
            </a:r>
            <a:endParaRPr lang="he-IL" b="1" dirty="0">
              <a:solidFill>
                <a:schemeClr val="bg1"/>
              </a:solidFill>
            </a:endParaRPr>
          </a:p>
        </p:txBody>
      </p:sp>
      <p:sp>
        <p:nvSpPr>
          <p:cNvPr id="9" name="אליפסה 8"/>
          <p:cNvSpPr/>
          <p:nvPr/>
        </p:nvSpPr>
        <p:spPr>
          <a:xfrm>
            <a:off x="8172400" y="4655830"/>
            <a:ext cx="360040" cy="429354"/>
          </a:xfrm>
          <a:prstGeom prst="ellipse">
            <a:avLst/>
          </a:prstGeom>
          <a:solidFill>
            <a:srgbClr val="AF21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solidFill>
                  <a:schemeClr val="bg1"/>
                </a:solidFill>
              </a:rPr>
              <a:t>3</a:t>
            </a:r>
            <a:endParaRPr lang="he-IL" b="1" dirty="0">
              <a:solidFill>
                <a:schemeClr val="bg1"/>
              </a:solidFill>
            </a:endParaRPr>
          </a:p>
        </p:txBody>
      </p:sp>
      <p:sp>
        <p:nvSpPr>
          <p:cNvPr id="10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6356920" y="6520259"/>
            <a:ext cx="2895600" cy="365125"/>
          </a:xfrm>
        </p:spPr>
        <p:txBody>
          <a:bodyPr/>
          <a:lstStyle/>
          <a:p>
            <a:r>
              <a:rPr lang="he-IL" sz="1100" b="1" dirty="0" smtClean="0">
                <a:solidFill>
                  <a:schemeClr val="tx1"/>
                </a:solidFill>
              </a:rPr>
              <a:t>פיתוח: שלומית בן עטר ייעוץ: ד"ר ריקי תמיר</a:t>
            </a:r>
            <a:endParaRPr lang="he-IL" sz="1100" b="1" dirty="0">
              <a:solidFill>
                <a:schemeClr val="tx1"/>
              </a:solidFill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2123728" y="118373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200" b="1" dirty="0"/>
              <a:t>משרד החינוך </a:t>
            </a:r>
          </a:p>
          <a:p>
            <a:pPr algn="ctr"/>
            <a:r>
              <a:rPr lang="he-IL" sz="1200" b="1" dirty="0"/>
              <a:t>אגף שפות </a:t>
            </a:r>
          </a:p>
          <a:p>
            <a:pPr algn="ctr"/>
            <a:r>
              <a:rPr lang="he-IL" sz="1200" b="1" dirty="0"/>
              <a:t>הפיקוח על הוראת העברית</a:t>
            </a:r>
            <a:endParaRPr lang="he-IL" sz="1200" dirty="0"/>
          </a:p>
        </p:txBody>
      </p:sp>
    </p:spTree>
    <p:extLst>
      <p:ext uri="{BB962C8B-B14F-4D97-AF65-F5344CB8AC3E}">
        <p14:creationId xmlns:p14="http://schemas.microsoft.com/office/powerpoint/2010/main" val="252969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16775" y="190381"/>
            <a:ext cx="335176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על היחידה</a:t>
            </a:r>
            <a:endParaRPr lang="he-IL" sz="3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Oval 12">
            <a:hlinkClick r:id="rId3" action="ppaction://hlinksldjump"/>
          </p:cNvPr>
          <p:cNvSpPr/>
          <p:nvPr/>
        </p:nvSpPr>
        <p:spPr>
          <a:xfrm>
            <a:off x="7272300" y="3356992"/>
            <a:ext cx="360040" cy="360040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33358" y="3212976"/>
            <a:ext cx="7239185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3" action="ppaction://hlinksldjump"/>
              </a:rPr>
              <a:t>נושא היחידה ואוכלוסיית היעד</a:t>
            </a:r>
            <a:endParaRPr lang="he-IL" sz="2400" b="1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he-IL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4" action="ppaction://hlinksldjump"/>
              </a:rPr>
              <a:t>מטרות היחידה</a:t>
            </a:r>
            <a:endParaRPr lang="he-IL" sz="2400" b="1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he-IL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5" action="ppaction://hlinksldjump"/>
              </a:rPr>
              <a:t>מבנה היחידה</a:t>
            </a:r>
            <a:endParaRPr lang="he-IL" sz="2400" b="1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he-IL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6" action="ppaction://hlinksldjump"/>
              </a:rPr>
              <a:t>דרכי עבודה</a:t>
            </a:r>
            <a:endParaRPr lang="he-IL" sz="24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Oval 14">
            <a:hlinkClick r:id="rId4" action="ppaction://hlinksldjump"/>
          </p:cNvPr>
          <p:cNvSpPr/>
          <p:nvPr/>
        </p:nvSpPr>
        <p:spPr>
          <a:xfrm>
            <a:off x="7272300" y="3933056"/>
            <a:ext cx="360040" cy="360040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Oval 15">
            <a:hlinkClick r:id="rId5" action="ppaction://hlinksldjump"/>
          </p:cNvPr>
          <p:cNvSpPr/>
          <p:nvPr/>
        </p:nvSpPr>
        <p:spPr>
          <a:xfrm>
            <a:off x="7272300" y="4509120"/>
            <a:ext cx="360040" cy="360040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0" name="Picture 19" descr="אייקון.png"/>
          <p:cNvPicPr>
            <a:picLocks noChangeAspect="1"/>
          </p:cNvPicPr>
          <p:nvPr/>
        </p:nvPicPr>
        <p:blipFill>
          <a:blip r:embed="rId7" cstate="print"/>
          <a:srcRect l="14643" t="49838"/>
          <a:stretch>
            <a:fillRect/>
          </a:stretch>
        </p:blipFill>
        <p:spPr>
          <a:xfrm>
            <a:off x="0" y="0"/>
            <a:ext cx="2731440" cy="1114718"/>
          </a:xfrm>
          <a:prstGeom prst="rect">
            <a:avLst/>
          </a:prstGeom>
        </p:spPr>
      </p:pic>
      <p:pic>
        <p:nvPicPr>
          <p:cNvPr id="22" name="Picture 21" descr="דף ראשי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71600" y="72008"/>
            <a:ext cx="620688" cy="620688"/>
          </a:xfrm>
          <a:prstGeom prst="rect">
            <a:avLst/>
          </a:prstGeom>
        </p:spPr>
      </p:pic>
      <p:sp>
        <p:nvSpPr>
          <p:cNvPr id="9" name="Rounded Rectangle 10"/>
          <p:cNvSpPr/>
          <p:nvPr/>
        </p:nvSpPr>
        <p:spPr>
          <a:xfrm>
            <a:off x="1043608" y="1124744"/>
            <a:ext cx="6602424" cy="1872208"/>
          </a:xfrm>
          <a:prstGeom prst="roundRect">
            <a:avLst/>
          </a:prstGeom>
          <a:solidFill>
            <a:srgbClr val="FF9933">
              <a:alpha val="50196"/>
            </a:srgbClr>
          </a:solidFill>
          <a:ln w="76200">
            <a:solidFill>
              <a:srgbClr val="0066CC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0066CC"/>
                </a:solidFill>
              </a:rPr>
              <a:t>נושא היחידה:</a:t>
            </a:r>
          </a:p>
          <a:p>
            <a:pPr algn="ctr"/>
            <a:r>
              <a:rPr lang="he-IL" sz="2800" b="1" dirty="0" smtClean="0">
                <a:solidFill>
                  <a:srgbClr val="0066CC"/>
                </a:solidFill>
              </a:rPr>
              <a:t>היחידה עוסקת בהקניית מיומנות ההשוואה</a:t>
            </a:r>
            <a:endParaRPr lang="he-IL" sz="2800" b="1" dirty="0">
              <a:solidFill>
                <a:srgbClr val="0066CC"/>
              </a:solidFill>
            </a:endParaRPr>
          </a:p>
        </p:txBody>
      </p:sp>
      <p:sp>
        <p:nvSpPr>
          <p:cNvPr id="10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6356920" y="6520259"/>
            <a:ext cx="2895600" cy="365125"/>
          </a:xfrm>
        </p:spPr>
        <p:txBody>
          <a:bodyPr/>
          <a:lstStyle/>
          <a:p>
            <a:r>
              <a:rPr lang="he-IL" sz="1100" b="1" dirty="0" smtClean="0">
                <a:solidFill>
                  <a:schemeClr val="tx1"/>
                </a:solidFill>
              </a:rPr>
              <a:t>פיתוח: שלומית בן עטר</a:t>
            </a:r>
            <a:r>
              <a:rPr lang="en-US" sz="1100" b="1" dirty="0" smtClean="0">
                <a:solidFill>
                  <a:schemeClr val="tx1"/>
                </a:solidFill>
              </a:rPr>
              <a:t>;</a:t>
            </a:r>
            <a:r>
              <a:rPr lang="he-IL" sz="1100" b="1" dirty="0" smtClean="0">
                <a:solidFill>
                  <a:schemeClr val="tx1"/>
                </a:solidFill>
              </a:rPr>
              <a:t> ייעוץ: ד"ר ריקי תמיר</a:t>
            </a:r>
            <a:endParaRPr lang="he-IL" sz="1100" b="1" dirty="0">
              <a:solidFill>
                <a:schemeClr val="tx1"/>
              </a:solidFill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2555776" y="118373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200" b="1" dirty="0"/>
              <a:t>משרד החינוך </a:t>
            </a:r>
          </a:p>
          <a:p>
            <a:pPr algn="ctr"/>
            <a:r>
              <a:rPr lang="he-IL" sz="1200" b="1" dirty="0"/>
              <a:t>אגף שפות </a:t>
            </a:r>
          </a:p>
          <a:p>
            <a:pPr algn="ctr"/>
            <a:r>
              <a:rPr lang="he-IL" sz="1200" b="1" dirty="0"/>
              <a:t>הפיקוח על הוראת העברית</a:t>
            </a:r>
            <a:endParaRPr lang="he-IL" sz="1200" dirty="0"/>
          </a:p>
        </p:txBody>
      </p:sp>
      <p:pic>
        <p:nvPicPr>
          <p:cNvPr id="12" name="Picture 12" descr="חזרה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8904" y="72008"/>
            <a:ext cx="620688" cy="620688"/>
          </a:xfrm>
          <a:prstGeom prst="rect">
            <a:avLst/>
          </a:prstGeom>
        </p:spPr>
      </p:pic>
      <p:sp>
        <p:nvSpPr>
          <p:cNvPr id="17" name="Oval 15">
            <a:hlinkClick r:id="rId6" action="ppaction://hlinksldjump"/>
          </p:cNvPr>
          <p:cNvSpPr/>
          <p:nvPr/>
        </p:nvSpPr>
        <p:spPr>
          <a:xfrm>
            <a:off x="7272300" y="5044362"/>
            <a:ext cx="360040" cy="360040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051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משושה 27"/>
          <p:cNvSpPr/>
          <p:nvPr/>
        </p:nvSpPr>
        <p:spPr>
          <a:xfrm>
            <a:off x="3678599" y="2612204"/>
            <a:ext cx="533361" cy="456756"/>
          </a:xfrm>
          <a:prstGeom prst="hexagon">
            <a:avLst>
              <a:gd name="adj" fmla="val 28900"/>
              <a:gd name="vf" fmla="val 115470"/>
            </a:avLst>
          </a:prstGeom>
          <a:ln>
            <a:solidFill>
              <a:srgbClr val="AF2105"/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צורה חופשית 5"/>
          <p:cNvSpPr/>
          <p:nvPr/>
        </p:nvSpPr>
        <p:spPr>
          <a:xfrm>
            <a:off x="3852980" y="3094239"/>
            <a:ext cx="1413638" cy="1215392"/>
          </a:xfrm>
          <a:custGeom>
            <a:avLst/>
            <a:gdLst>
              <a:gd name="connsiteX0" fmla="*/ 0 w 2037298"/>
              <a:gd name="connsiteY0" fmla="*/ 881173 h 1762345"/>
              <a:gd name="connsiteX1" fmla="*/ 503502 w 2037298"/>
              <a:gd name="connsiteY1" fmla="*/ 0 h 1762345"/>
              <a:gd name="connsiteX2" fmla="*/ 1533796 w 2037298"/>
              <a:gd name="connsiteY2" fmla="*/ 0 h 1762345"/>
              <a:gd name="connsiteX3" fmla="*/ 2037298 w 2037298"/>
              <a:gd name="connsiteY3" fmla="*/ 881173 h 1762345"/>
              <a:gd name="connsiteX4" fmla="*/ 1533796 w 2037298"/>
              <a:gd name="connsiteY4" fmla="*/ 1762345 h 1762345"/>
              <a:gd name="connsiteX5" fmla="*/ 503502 w 2037298"/>
              <a:gd name="connsiteY5" fmla="*/ 1762345 h 1762345"/>
              <a:gd name="connsiteX6" fmla="*/ 0 w 2037298"/>
              <a:gd name="connsiteY6" fmla="*/ 881173 h 1762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7298" h="1762345">
                <a:moveTo>
                  <a:pt x="0" y="881173"/>
                </a:moveTo>
                <a:lnTo>
                  <a:pt x="503502" y="0"/>
                </a:lnTo>
                <a:lnTo>
                  <a:pt x="1533796" y="0"/>
                </a:lnTo>
                <a:lnTo>
                  <a:pt x="2037298" y="881173"/>
                </a:lnTo>
                <a:lnTo>
                  <a:pt x="1533796" y="1762345"/>
                </a:lnTo>
                <a:lnTo>
                  <a:pt x="503502" y="1762345"/>
                </a:lnTo>
                <a:lnTo>
                  <a:pt x="0" y="881173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AF2105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6819" tIns="321255" rIns="366819" bIns="321255" numCol="1" spcCol="1270" anchor="ctr" anchorCtr="0">
            <a:noAutofit/>
          </a:bodyPr>
          <a:lstStyle/>
          <a:p>
            <a:pPr lvl="0" algn="ctr" defTabSz="10223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000" b="1" kern="1200" dirty="0" smtClean="0">
                <a:solidFill>
                  <a:srgbClr val="C00000"/>
                </a:solidFill>
              </a:rPr>
              <a:t>פעולה של השוואה</a:t>
            </a:r>
            <a:endParaRPr lang="he-IL" sz="1000" b="1" kern="1200" dirty="0">
              <a:solidFill>
                <a:srgbClr val="C00000"/>
              </a:solidFill>
            </a:endParaRPr>
          </a:p>
        </p:txBody>
      </p:sp>
      <p:sp>
        <p:nvSpPr>
          <p:cNvPr id="7" name="משושה 6"/>
          <p:cNvSpPr/>
          <p:nvPr/>
        </p:nvSpPr>
        <p:spPr>
          <a:xfrm>
            <a:off x="4738190" y="2512757"/>
            <a:ext cx="533361" cy="456756"/>
          </a:xfrm>
          <a:prstGeom prst="hexagon">
            <a:avLst>
              <a:gd name="adj" fmla="val 28900"/>
              <a:gd name="vf" fmla="val 115470"/>
            </a:avLst>
          </a:prstGeom>
          <a:ln>
            <a:solidFill>
              <a:srgbClr val="AF2105"/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משושה 8"/>
          <p:cNvSpPr/>
          <p:nvPr/>
        </p:nvSpPr>
        <p:spPr>
          <a:xfrm>
            <a:off x="5360664" y="3366649"/>
            <a:ext cx="533361" cy="456756"/>
          </a:xfrm>
          <a:prstGeom prst="hexagon">
            <a:avLst>
              <a:gd name="adj" fmla="val 28900"/>
              <a:gd name="vf" fmla="val 115470"/>
            </a:avLst>
          </a:prstGeom>
          <a:ln>
            <a:solidFill>
              <a:srgbClr val="AF2105"/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צורה חופשית 9"/>
          <p:cNvSpPr/>
          <p:nvPr/>
        </p:nvSpPr>
        <p:spPr>
          <a:xfrm>
            <a:off x="5045646" y="2601504"/>
            <a:ext cx="1158466" cy="996094"/>
          </a:xfrm>
          <a:custGeom>
            <a:avLst/>
            <a:gdLst>
              <a:gd name="connsiteX0" fmla="*/ 0 w 1669551"/>
              <a:gd name="connsiteY0" fmla="*/ 722179 h 1444358"/>
              <a:gd name="connsiteX1" fmla="*/ 412653 w 1669551"/>
              <a:gd name="connsiteY1" fmla="*/ 0 h 1444358"/>
              <a:gd name="connsiteX2" fmla="*/ 1256898 w 1669551"/>
              <a:gd name="connsiteY2" fmla="*/ 0 h 1444358"/>
              <a:gd name="connsiteX3" fmla="*/ 1669551 w 1669551"/>
              <a:gd name="connsiteY3" fmla="*/ 722179 h 1444358"/>
              <a:gd name="connsiteX4" fmla="*/ 1256898 w 1669551"/>
              <a:gd name="connsiteY4" fmla="*/ 1444358 h 1444358"/>
              <a:gd name="connsiteX5" fmla="*/ 412653 w 1669551"/>
              <a:gd name="connsiteY5" fmla="*/ 1444358 h 1444358"/>
              <a:gd name="connsiteX6" fmla="*/ 0 w 1669551"/>
              <a:gd name="connsiteY6" fmla="*/ 722179 h 144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9551" h="1444358">
                <a:moveTo>
                  <a:pt x="0" y="722179"/>
                </a:moveTo>
                <a:lnTo>
                  <a:pt x="412653" y="0"/>
                </a:lnTo>
                <a:lnTo>
                  <a:pt x="1256898" y="0"/>
                </a:lnTo>
                <a:lnTo>
                  <a:pt x="1669551" y="722179"/>
                </a:lnTo>
                <a:lnTo>
                  <a:pt x="1256898" y="1444358"/>
                </a:lnTo>
                <a:lnTo>
                  <a:pt x="412653" y="1444358"/>
                </a:lnTo>
                <a:lnTo>
                  <a:pt x="0" y="722179"/>
                </a:lnTo>
                <a:close/>
              </a:path>
            </a:pathLst>
          </a:custGeom>
          <a:ln>
            <a:solidFill>
              <a:srgbClr val="AF2105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5890" tIns="268571" rIns="305890" bIns="268571" numCol="1" spcCol="1270" anchor="ctr" anchorCtr="0">
            <a:noAutofit/>
          </a:bodyPr>
          <a:lstStyle/>
          <a:p>
            <a:pPr lvl="0" algn="ctr" defTabSz="10223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000" b="1" kern="1200" dirty="0" smtClean="0"/>
              <a:t>מטרות ההשוואה</a:t>
            </a:r>
            <a:endParaRPr lang="he-IL" sz="1000" b="1" kern="1200" dirty="0"/>
          </a:p>
        </p:txBody>
      </p:sp>
      <p:sp>
        <p:nvSpPr>
          <p:cNvPr id="11" name="משושה 10"/>
          <p:cNvSpPr/>
          <p:nvPr/>
        </p:nvSpPr>
        <p:spPr>
          <a:xfrm>
            <a:off x="4928253" y="4330534"/>
            <a:ext cx="533361" cy="456756"/>
          </a:xfrm>
          <a:prstGeom prst="hexagon">
            <a:avLst>
              <a:gd name="adj" fmla="val 28900"/>
              <a:gd name="vf" fmla="val 115470"/>
            </a:avLst>
          </a:prstGeom>
          <a:ln>
            <a:solidFill>
              <a:srgbClr val="AF2105"/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צורה חופשית 11"/>
          <p:cNvSpPr/>
          <p:nvPr/>
        </p:nvSpPr>
        <p:spPr>
          <a:xfrm>
            <a:off x="5069718" y="3811584"/>
            <a:ext cx="1158466" cy="996094"/>
          </a:xfrm>
          <a:custGeom>
            <a:avLst/>
            <a:gdLst>
              <a:gd name="connsiteX0" fmla="*/ 0 w 1669551"/>
              <a:gd name="connsiteY0" fmla="*/ 722179 h 1444358"/>
              <a:gd name="connsiteX1" fmla="*/ 412653 w 1669551"/>
              <a:gd name="connsiteY1" fmla="*/ 0 h 1444358"/>
              <a:gd name="connsiteX2" fmla="*/ 1256898 w 1669551"/>
              <a:gd name="connsiteY2" fmla="*/ 0 h 1444358"/>
              <a:gd name="connsiteX3" fmla="*/ 1669551 w 1669551"/>
              <a:gd name="connsiteY3" fmla="*/ 722179 h 1444358"/>
              <a:gd name="connsiteX4" fmla="*/ 1256898 w 1669551"/>
              <a:gd name="connsiteY4" fmla="*/ 1444358 h 1444358"/>
              <a:gd name="connsiteX5" fmla="*/ 412653 w 1669551"/>
              <a:gd name="connsiteY5" fmla="*/ 1444358 h 1444358"/>
              <a:gd name="connsiteX6" fmla="*/ 0 w 1669551"/>
              <a:gd name="connsiteY6" fmla="*/ 722179 h 144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9551" h="1444358">
                <a:moveTo>
                  <a:pt x="0" y="722179"/>
                </a:moveTo>
                <a:lnTo>
                  <a:pt x="412653" y="0"/>
                </a:lnTo>
                <a:lnTo>
                  <a:pt x="1256898" y="0"/>
                </a:lnTo>
                <a:lnTo>
                  <a:pt x="1669551" y="722179"/>
                </a:lnTo>
                <a:lnTo>
                  <a:pt x="1256898" y="1444358"/>
                </a:lnTo>
                <a:lnTo>
                  <a:pt x="412653" y="1444358"/>
                </a:lnTo>
                <a:lnTo>
                  <a:pt x="0" y="722179"/>
                </a:lnTo>
                <a:close/>
              </a:path>
            </a:pathLst>
          </a:custGeom>
          <a:ln>
            <a:solidFill>
              <a:srgbClr val="AF2105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5890" tIns="268571" rIns="305890" bIns="268571" numCol="1" spcCol="1270" anchor="ctr" anchorCtr="0">
            <a:noAutofit/>
          </a:bodyPr>
          <a:lstStyle/>
          <a:p>
            <a:pPr lvl="0" algn="ctr" defTabSz="10223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000" b="1" kern="1200" dirty="0" smtClean="0"/>
              <a:t>תבחינים</a:t>
            </a:r>
          </a:p>
          <a:p>
            <a:pPr lvl="0" algn="ctr" defTabSz="10223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000" b="1" dirty="0" smtClean="0"/>
              <a:t>בהשוואה</a:t>
            </a:r>
            <a:endParaRPr lang="he-IL" sz="1000" b="1" kern="1200" dirty="0"/>
          </a:p>
        </p:txBody>
      </p:sp>
      <p:sp>
        <p:nvSpPr>
          <p:cNvPr id="13" name="משושה 12"/>
          <p:cNvSpPr/>
          <p:nvPr/>
        </p:nvSpPr>
        <p:spPr>
          <a:xfrm>
            <a:off x="3855611" y="4430589"/>
            <a:ext cx="533361" cy="456756"/>
          </a:xfrm>
          <a:prstGeom prst="hexagon">
            <a:avLst>
              <a:gd name="adj" fmla="val 28900"/>
              <a:gd name="vf" fmla="val 115470"/>
            </a:avLst>
          </a:prstGeom>
          <a:ln>
            <a:solidFill>
              <a:srgbClr val="AF2105"/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צורה חופשית 13"/>
          <p:cNvSpPr/>
          <p:nvPr/>
        </p:nvSpPr>
        <p:spPr>
          <a:xfrm>
            <a:off x="3983197" y="4419280"/>
            <a:ext cx="1158466" cy="996094"/>
          </a:xfrm>
          <a:custGeom>
            <a:avLst/>
            <a:gdLst>
              <a:gd name="connsiteX0" fmla="*/ 0 w 1669551"/>
              <a:gd name="connsiteY0" fmla="*/ 722179 h 1444358"/>
              <a:gd name="connsiteX1" fmla="*/ 412653 w 1669551"/>
              <a:gd name="connsiteY1" fmla="*/ 0 h 1444358"/>
              <a:gd name="connsiteX2" fmla="*/ 1256898 w 1669551"/>
              <a:gd name="connsiteY2" fmla="*/ 0 h 1444358"/>
              <a:gd name="connsiteX3" fmla="*/ 1669551 w 1669551"/>
              <a:gd name="connsiteY3" fmla="*/ 722179 h 1444358"/>
              <a:gd name="connsiteX4" fmla="*/ 1256898 w 1669551"/>
              <a:gd name="connsiteY4" fmla="*/ 1444358 h 1444358"/>
              <a:gd name="connsiteX5" fmla="*/ 412653 w 1669551"/>
              <a:gd name="connsiteY5" fmla="*/ 1444358 h 1444358"/>
              <a:gd name="connsiteX6" fmla="*/ 0 w 1669551"/>
              <a:gd name="connsiteY6" fmla="*/ 722179 h 144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9551" h="1444358">
                <a:moveTo>
                  <a:pt x="0" y="722179"/>
                </a:moveTo>
                <a:lnTo>
                  <a:pt x="412653" y="0"/>
                </a:lnTo>
                <a:lnTo>
                  <a:pt x="1256898" y="0"/>
                </a:lnTo>
                <a:lnTo>
                  <a:pt x="1669551" y="722179"/>
                </a:lnTo>
                <a:lnTo>
                  <a:pt x="1256898" y="1444358"/>
                </a:lnTo>
                <a:lnTo>
                  <a:pt x="412653" y="1444358"/>
                </a:lnTo>
                <a:lnTo>
                  <a:pt x="0" y="722179"/>
                </a:lnTo>
                <a:close/>
              </a:path>
            </a:pathLst>
          </a:custGeom>
          <a:ln>
            <a:solidFill>
              <a:srgbClr val="AF2105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5890" tIns="268571" rIns="305890" bIns="268571" numCol="1" spcCol="1270" anchor="ctr" anchorCtr="0">
            <a:noAutofit/>
          </a:bodyPr>
          <a:lstStyle/>
          <a:p>
            <a:pPr lvl="0" algn="ctr" defTabSz="10223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000" b="1" kern="1200" dirty="0" smtClean="0"/>
              <a:t>שפת ההשוואה</a:t>
            </a:r>
            <a:endParaRPr lang="he-IL" sz="1000" b="1" kern="1200" dirty="0"/>
          </a:p>
        </p:txBody>
      </p:sp>
      <p:sp>
        <p:nvSpPr>
          <p:cNvPr id="15" name="משושה 14"/>
          <p:cNvSpPr/>
          <p:nvPr/>
        </p:nvSpPr>
        <p:spPr>
          <a:xfrm>
            <a:off x="3222943" y="3577038"/>
            <a:ext cx="533361" cy="456756"/>
          </a:xfrm>
          <a:prstGeom prst="hexagon">
            <a:avLst>
              <a:gd name="adj" fmla="val 28900"/>
              <a:gd name="vf" fmla="val 115470"/>
            </a:avLst>
          </a:prstGeom>
          <a:ln>
            <a:solidFill>
              <a:srgbClr val="AF2105"/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צורה חופשית 15"/>
          <p:cNvSpPr/>
          <p:nvPr/>
        </p:nvSpPr>
        <p:spPr>
          <a:xfrm>
            <a:off x="2915816" y="3806616"/>
            <a:ext cx="1158466" cy="996094"/>
          </a:xfrm>
          <a:custGeom>
            <a:avLst/>
            <a:gdLst>
              <a:gd name="connsiteX0" fmla="*/ 0 w 1669551"/>
              <a:gd name="connsiteY0" fmla="*/ 722179 h 1444358"/>
              <a:gd name="connsiteX1" fmla="*/ 412653 w 1669551"/>
              <a:gd name="connsiteY1" fmla="*/ 0 h 1444358"/>
              <a:gd name="connsiteX2" fmla="*/ 1256898 w 1669551"/>
              <a:gd name="connsiteY2" fmla="*/ 0 h 1444358"/>
              <a:gd name="connsiteX3" fmla="*/ 1669551 w 1669551"/>
              <a:gd name="connsiteY3" fmla="*/ 722179 h 1444358"/>
              <a:gd name="connsiteX4" fmla="*/ 1256898 w 1669551"/>
              <a:gd name="connsiteY4" fmla="*/ 1444358 h 1444358"/>
              <a:gd name="connsiteX5" fmla="*/ 412653 w 1669551"/>
              <a:gd name="connsiteY5" fmla="*/ 1444358 h 1444358"/>
              <a:gd name="connsiteX6" fmla="*/ 0 w 1669551"/>
              <a:gd name="connsiteY6" fmla="*/ 722179 h 144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9551" h="1444358">
                <a:moveTo>
                  <a:pt x="0" y="722179"/>
                </a:moveTo>
                <a:lnTo>
                  <a:pt x="412653" y="0"/>
                </a:lnTo>
                <a:lnTo>
                  <a:pt x="1256898" y="0"/>
                </a:lnTo>
                <a:lnTo>
                  <a:pt x="1669551" y="722179"/>
                </a:lnTo>
                <a:lnTo>
                  <a:pt x="1256898" y="1444358"/>
                </a:lnTo>
                <a:lnTo>
                  <a:pt x="412653" y="1444358"/>
                </a:lnTo>
                <a:lnTo>
                  <a:pt x="0" y="722179"/>
                </a:lnTo>
                <a:close/>
              </a:path>
            </a:pathLst>
          </a:custGeom>
          <a:ln>
            <a:solidFill>
              <a:srgbClr val="AF2105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5890" tIns="268571" rIns="305890" bIns="268571" numCol="1" spcCol="1270" anchor="ctr" anchorCtr="0">
            <a:noAutofit/>
          </a:bodyPr>
          <a:lstStyle/>
          <a:p>
            <a:pPr lvl="0" algn="ctr" defTabSz="10223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000" b="1" kern="1200" dirty="0" smtClean="0"/>
              <a:t>הנושאים המושווים</a:t>
            </a:r>
            <a:endParaRPr lang="he-IL" sz="1000" b="1" kern="1200" dirty="0"/>
          </a:p>
        </p:txBody>
      </p:sp>
      <p:sp>
        <p:nvSpPr>
          <p:cNvPr id="17" name="צורה חופשית 16"/>
          <p:cNvSpPr/>
          <p:nvPr/>
        </p:nvSpPr>
        <p:spPr>
          <a:xfrm>
            <a:off x="2915816" y="2600133"/>
            <a:ext cx="1158466" cy="996094"/>
          </a:xfrm>
          <a:custGeom>
            <a:avLst/>
            <a:gdLst>
              <a:gd name="connsiteX0" fmla="*/ 0 w 1669551"/>
              <a:gd name="connsiteY0" fmla="*/ 722179 h 1444358"/>
              <a:gd name="connsiteX1" fmla="*/ 412653 w 1669551"/>
              <a:gd name="connsiteY1" fmla="*/ 0 h 1444358"/>
              <a:gd name="connsiteX2" fmla="*/ 1256898 w 1669551"/>
              <a:gd name="connsiteY2" fmla="*/ 0 h 1444358"/>
              <a:gd name="connsiteX3" fmla="*/ 1669551 w 1669551"/>
              <a:gd name="connsiteY3" fmla="*/ 722179 h 1444358"/>
              <a:gd name="connsiteX4" fmla="*/ 1256898 w 1669551"/>
              <a:gd name="connsiteY4" fmla="*/ 1444358 h 1444358"/>
              <a:gd name="connsiteX5" fmla="*/ 412653 w 1669551"/>
              <a:gd name="connsiteY5" fmla="*/ 1444358 h 1444358"/>
              <a:gd name="connsiteX6" fmla="*/ 0 w 1669551"/>
              <a:gd name="connsiteY6" fmla="*/ 722179 h 144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9551" h="1444358">
                <a:moveTo>
                  <a:pt x="0" y="722179"/>
                </a:moveTo>
                <a:lnTo>
                  <a:pt x="412653" y="0"/>
                </a:lnTo>
                <a:lnTo>
                  <a:pt x="1256898" y="0"/>
                </a:lnTo>
                <a:lnTo>
                  <a:pt x="1669551" y="722179"/>
                </a:lnTo>
                <a:lnTo>
                  <a:pt x="1256898" y="1444358"/>
                </a:lnTo>
                <a:lnTo>
                  <a:pt x="412653" y="1444358"/>
                </a:lnTo>
                <a:lnTo>
                  <a:pt x="0" y="722179"/>
                </a:lnTo>
                <a:close/>
              </a:path>
            </a:pathLst>
          </a:custGeom>
          <a:ln>
            <a:solidFill>
              <a:srgbClr val="AF2105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5890" tIns="268571" rIns="305890" bIns="268571" numCol="1" spcCol="1270" anchor="ctr" anchorCtr="0">
            <a:noAutofit/>
          </a:bodyPr>
          <a:lstStyle/>
          <a:p>
            <a:pPr lvl="0" algn="ctr" defTabSz="10223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000" b="1" kern="1200" dirty="0" smtClean="0"/>
              <a:t>הדומה והשונה</a:t>
            </a:r>
          </a:p>
          <a:p>
            <a:pPr lvl="0" algn="ctr" defTabSz="10223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000" b="1" dirty="0" smtClean="0"/>
              <a:t>בהשוואה</a:t>
            </a:r>
            <a:endParaRPr lang="he-IL" sz="1000" b="1" kern="1200" dirty="0"/>
          </a:p>
        </p:txBody>
      </p:sp>
      <p:pic>
        <p:nvPicPr>
          <p:cNvPr id="18" name="Picture 17" descr="אייקון.png"/>
          <p:cNvPicPr>
            <a:picLocks noChangeAspect="1"/>
          </p:cNvPicPr>
          <p:nvPr/>
        </p:nvPicPr>
        <p:blipFill>
          <a:blip r:embed="rId2" cstate="print"/>
          <a:srcRect l="14643" t="49838"/>
          <a:stretch>
            <a:fillRect/>
          </a:stretch>
        </p:blipFill>
        <p:spPr>
          <a:xfrm>
            <a:off x="18336" y="32821"/>
            <a:ext cx="2731440" cy="1114718"/>
          </a:xfrm>
          <a:prstGeom prst="rect">
            <a:avLst/>
          </a:prstGeom>
        </p:spPr>
      </p:pic>
      <p:pic>
        <p:nvPicPr>
          <p:cNvPr id="3074" name="Picture 2" descr="דימויים,השוואות,מאזנים,מטאפורות,ספרים,סרגלים,שקילת ההבדלים,שקילת ההפרשים,תוכנה,תקליטורים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8" b="9815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852067"/>
            <a:ext cx="820369" cy="49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9" descr="דף ראשי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1600" y="72008"/>
            <a:ext cx="620688" cy="6206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15450" y="251937"/>
            <a:ext cx="309305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 smtClean="0">
                <a:solidFill>
                  <a:schemeClr val="bg1"/>
                </a:solidFill>
              </a:rPr>
              <a:t>הכול על  השוואה</a:t>
            </a:r>
            <a:endParaRPr lang="he-IL" sz="3200" b="1" dirty="0">
              <a:solidFill>
                <a:schemeClr val="bg1"/>
              </a:solidFill>
            </a:endParaRPr>
          </a:p>
        </p:txBody>
      </p:sp>
      <p:pic>
        <p:nvPicPr>
          <p:cNvPr id="20" name="Picture 12" descr="חזרה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9208" y="72008"/>
            <a:ext cx="620688" cy="620688"/>
          </a:xfrm>
          <a:prstGeom prst="rect">
            <a:avLst/>
          </a:prstGeom>
        </p:spPr>
      </p:pic>
      <p:sp>
        <p:nvSpPr>
          <p:cNvPr id="21" name="מציין מיקום תוכן 2"/>
          <p:cNvSpPr txBox="1">
            <a:spLocks/>
          </p:cNvSpPr>
          <p:nvPr/>
        </p:nvSpPr>
        <p:spPr>
          <a:xfrm>
            <a:off x="3099005" y="838518"/>
            <a:ext cx="2952328" cy="1259036"/>
          </a:xfrm>
          <a:prstGeom prst="rect">
            <a:avLst/>
          </a:prstGeom>
          <a:solidFill>
            <a:srgbClr val="FFC000">
              <a:alpha val="25882"/>
            </a:srgbClr>
          </a:solidFill>
          <a:ln w="57150">
            <a:solidFill>
              <a:srgbClr val="AF2105"/>
            </a:solidFill>
            <a:prstDash val="solid"/>
          </a:ln>
        </p:spPr>
        <p:txBody>
          <a:bodyPr vert="horz" lIns="91440" tIns="45720" rIns="91440" bIns="45720" rtlCol="1">
            <a:noAutofit/>
          </a:bodyPr>
          <a:lstStyle>
            <a:defPPr>
              <a:defRPr lang="he-IL"/>
            </a:defPPr>
            <a:lvl1pPr>
              <a:lnSpc>
                <a:spcPct val="90000"/>
              </a:lnSpc>
              <a:spcBef>
                <a:spcPct val="20000"/>
              </a:spcBef>
              <a:defRPr sz="1000"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he-IL" sz="1200" dirty="0">
                <a:solidFill>
                  <a:schemeClr val="accent2">
                    <a:lumMod val="50000"/>
                  </a:schemeClr>
                </a:solidFill>
              </a:rPr>
              <a:t>מהי השוואה?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2">
                    <a:lumMod val="50000"/>
                  </a:schemeClr>
                </a:solidFill>
              </a:rPr>
            </a:br>
            <a:endParaRPr lang="he-IL" sz="12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he-IL" sz="1050" dirty="0"/>
              <a:t>השוואה פירושה ניסיון לעמוד על הדומה והשונה  בין שני נושאים </a:t>
            </a:r>
            <a:r>
              <a:rPr lang="he-IL" sz="1050" dirty="0" smtClean="0"/>
              <a:t>או יותר. </a:t>
            </a:r>
            <a:endParaRPr lang="en-US" sz="1050" dirty="0"/>
          </a:p>
          <a:p>
            <a:r>
              <a:rPr lang="he-IL" sz="1050" dirty="0"/>
              <a:t>ביסוד ההשוואה מצויה ההנחה שיש מכנה משותף לנושאים, למשל אי אפשר להשוות אקלים </a:t>
            </a:r>
            <a:r>
              <a:rPr lang="he-IL" sz="1050" dirty="0" smtClean="0"/>
              <a:t>לעט.</a:t>
            </a:r>
            <a:endParaRPr lang="he-IL" sz="1050" dirty="0"/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6206128" y="3933056"/>
            <a:ext cx="2614344" cy="1296144"/>
          </a:xfrm>
          <a:prstGeom prst="rect">
            <a:avLst/>
          </a:prstGeom>
          <a:solidFill>
            <a:srgbClr val="FFC000">
              <a:alpha val="25882"/>
            </a:srgbClr>
          </a:solidFill>
          <a:ln w="57150">
            <a:solidFill>
              <a:srgbClr val="AF2105"/>
            </a:solidFill>
            <a:prstDash val="solid"/>
          </a:ln>
        </p:spPr>
        <p:txBody>
          <a:bodyPr vert="horz" lIns="91440" tIns="45720" rIns="91440" bIns="45720" rtlCol="1">
            <a:noAutofit/>
          </a:bodyPr>
          <a:lstStyle>
            <a:defPPr>
              <a:defRPr lang="he-IL"/>
            </a:defPPr>
            <a:lvl1pPr>
              <a:lnSpc>
                <a:spcPct val="90000"/>
              </a:lnSpc>
              <a:spcBef>
                <a:spcPct val="20000"/>
              </a:spcBef>
              <a:defRPr sz="2400"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he-IL" sz="1200" dirty="0" smtClean="0"/>
              <a:t> </a:t>
            </a:r>
            <a:r>
              <a:rPr lang="he-IL" sz="1200" dirty="0">
                <a:solidFill>
                  <a:schemeClr val="accent2">
                    <a:lumMod val="50000"/>
                  </a:schemeClr>
                </a:solidFill>
              </a:rPr>
              <a:t>מהם תבחינים בהשוואה</a:t>
            </a:r>
            <a:r>
              <a:rPr lang="he-IL" sz="1200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12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he-IL" sz="12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he-IL" sz="1200" dirty="0" smtClean="0"/>
              <a:t>קביעה </a:t>
            </a:r>
            <a:r>
              <a:rPr lang="he-IL" sz="1200" dirty="0"/>
              <a:t>של אמות מידה </a:t>
            </a:r>
            <a:r>
              <a:rPr lang="he-IL" sz="1200" dirty="0" smtClean="0"/>
              <a:t>(</a:t>
            </a:r>
            <a:r>
              <a:rPr lang="he-IL" sz="1200" dirty="0"/>
              <a:t>קריטריונים</a:t>
            </a:r>
            <a:r>
              <a:rPr lang="he-IL" sz="1200" dirty="0" smtClean="0"/>
              <a:t>),</a:t>
            </a:r>
          </a:p>
          <a:p>
            <a:r>
              <a:rPr lang="he-IL" sz="1200" dirty="0" smtClean="0"/>
              <a:t>למשל אם רוצים להשוות בין שני עטים אפשר להתייחס לכמה תבחינים: א. צבע הדיו ב. עיצוב העט ג. מחיר העט ועוד. </a:t>
            </a:r>
            <a:r>
              <a:rPr lang="en-US" sz="1200" dirty="0" smtClean="0"/>
              <a:t> </a:t>
            </a:r>
            <a:r>
              <a:rPr lang="he-IL" sz="1200" dirty="0" smtClean="0"/>
              <a:t> 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/>
          </a:p>
        </p:txBody>
      </p:sp>
      <p:sp>
        <p:nvSpPr>
          <p:cNvPr id="23" name="Rectangle 3"/>
          <p:cNvSpPr>
            <a:spLocks noGrp="1" noChangeArrowheads="1"/>
          </p:cNvSpPr>
          <p:nvPr/>
        </p:nvSpPr>
        <p:spPr bwMode="auto">
          <a:xfrm>
            <a:off x="6228184" y="2132856"/>
            <a:ext cx="2614344" cy="1393434"/>
          </a:xfrm>
          <a:prstGeom prst="rect">
            <a:avLst/>
          </a:prstGeom>
          <a:solidFill>
            <a:srgbClr val="FFC000">
              <a:alpha val="25882"/>
            </a:srgbClr>
          </a:solidFill>
          <a:ln w="57150">
            <a:solidFill>
              <a:srgbClr val="AF2105"/>
            </a:solidFill>
            <a:prstDash val="solid"/>
          </a:ln>
          <a:extLst/>
        </p:spPr>
        <p:txBody>
          <a:bodyPr vert="horz" lIns="91440" tIns="45720" rIns="91440" bIns="45720" rtlCol="1"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he-IL" sz="1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לשם מה משווים?</a:t>
            </a:r>
          </a:p>
          <a:p>
            <a:pPr marL="171450" indent="-1714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כדי להחליט, למשל איזה עט לקנות.</a:t>
            </a:r>
            <a:r>
              <a:rPr lang="en-US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he-IL" sz="1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71450" indent="-1714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כדי להבין היטב את המייחד כל אחד מהנושאים המושווים, או לפחות </a:t>
            </a:r>
            <a:r>
              <a:rPr lang="en-US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he-IL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אחד מהם לאור הנושא השני.</a:t>
            </a:r>
          </a:p>
          <a:p>
            <a:pPr marL="171450" indent="-1714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כדי לבסס טענה.</a:t>
            </a:r>
            <a:r>
              <a:rPr lang="en-US" sz="11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11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11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547288" y="2132856"/>
            <a:ext cx="2350333" cy="1372174"/>
          </a:xfrm>
          <a:prstGeom prst="rect">
            <a:avLst/>
          </a:prstGeom>
          <a:solidFill>
            <a:srgbClr val="FFC000">
              <a:alpha val="25882"/>
            </a:srgbClr>
          </a:solidFill>
          <a:ln w="57150">
            <a:solidFill>
              <a:srgbClr val="AF2105"/>
            </a:solidFill>
            <a:prstDash val="solid"/>
          </a:ln>
        </p:spPr>
        <p:txBody>
          <a:bodyPr vert="horz" lIns="91440" tIns="45720" rIns="91440" bIns="45720" rtlCol="1">
            <a:noAutofit/>
          </a:bodyPr>
          <a:lstStyle>
            <a:defPPr>
              <a:defRPr lang="he-IL"/>
            </a:defPPr>
            <a:lvl1pPr>
              <a:lnSpc>
                <a:spcPct val="90000"/>
              </a:lnSpc>
              <a:spcBef>
                <a:spcPct val="20000"/>
              </a:spcBef>
              <a:defRPr sz="2400"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he-IL" sz="1100" dirty="0">
                <a:solidFill>
                  <a:schemeClr val="accent2">
                    <a:lumMod val="50000"/>
                  </a:schemeClr>
                </a:solidFill>
              </a:rPr>
              <a:t>מה כוללת פעולת ההשוואה?	</a:t>
            </a:r>
            <a:endParaRPr lang="en-US" sz="11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he-IL" sz="1200" dirty="0" smtClean="0"/>
              <a:t>פעולת ההשוואה כוללת את היכולת להבחין בדמיון ובשוני בהתבסס על תבחינים. למשל אם משווים בין עטים יכול להיות שצבע הדיו דומה אבל עיצוב העט שונה לחלוטין.</a:t>
            </a:r>
            <a:endParaRPr lang="en-US" sz="1200" dirty="0"/>
          </a:p>
        </p:txBody>
      </p:sp>
      <p:sp>
        <p:nvSpPr>
          <p:cNvPr id="25" name="מציין מיקום תוכן 2"/>
          <p:cNvSpPr>
            <a:spLocks noGrp="1"/>
          </p:cNvSpPr>
          <p:nvPr>
            <p:ph idx="1"/>
          </p:nvPr>
        </p:nvSpPr>
        <p:spPr>
          <a:xfrm>
            <a:off x="3100489" y="5301208"/>
            <a:ext cx="2911671" cy="1360450"/>
          </a:xfrm>
          <a:solidFill>
            <a:srgbClr val="FFC000">
              <a:alpha val="25882"/>
            </a:srgbClr>
          </a:solidFill>
          <a:ln w="57150">
            <a:solidFill>
              <a:srgbClr val="AF2105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numCol="2">
            <a:noAutofit/>
          </a:bodyPr>
          <a:lstStyle/>
          <a:p>
            <a:pPr>
              <a:buClr>
                <a:schemeClr val="accent6">
                  <a:lumMod val="50000"/>
                </a:schemeClr>
              </a:buClr>
              <a:buSzPct val="154000"/>
            </a:pPr>
            <a:r>
              <a:rPr lang="he-IL" sz="1050" b="1" dirty="0" smtClean="0">
                <a:effectLst/>
              </a:rPr>
              <a:t>בהשוואה </a:t>
            </a:r>
            <a:r>
              <a:rPr lang="he-IL" sz="1050" b="1" dirty="0">
                <a:effectLst/>
              </a:rPr>
              <a:t>ל...</a:t>
            </a:r>
            <a:endParaRPr lang="en-US" sz="1050" b="1" dirty="0">
              <a:effectLst/>
            </a:endParaRPr>
          </a:p>
          <a:p>
            <a:pPr>
              <a:buClr>
                <a:schemeClr val="accent6">
                  <a:lumMod val="50000"/>
                </a:schemeClr>
              </a:buClr>
              <a:buSzPct val="154000"/>
            </a:pPr>
            <a:r>
              <a:rPr lang="he-IL" sz="1050" b="1" dirty="0">
                <a:effectLst/>
              </a:rPr>
              <a:t>כשמשווים ל...</a:t>
            </a:r>
            <a:endParaRPr lang="en-US" sz="1050" b="1" dirty="0">
              <a:effectLst/>
            </a:endParaRPr>
          </a:p>
          <a:p>
            <a:pPr>
              <a:buClr>
                <a:schemeClr val="accent6">
                  <a:lumMod val="50000"/>
                </a:schemeClr>
              </a:buClr>
              <a:buSzPct val="154000"/>
            </a:pPr>
            <a:r>
              <a:rPr lang="he-IL" sz="1050" b="1" dirty="0">
                <a:effectLst/>
              </a:rPr>
              <a:t>בהשוואה ביניהם נמצא...</a:t>
            </a:r>
            <a:endParaRPr lang="en-US" sz="1050" b="1" dirty="0">
              <a:effectLst/>
            </a:endParaRPr>
          </a:p>
          <a:p>
            <a:pPr>
              <a:buClr>
                <a:schemeClr val="accent6">
                  <a:lumMod val="50000"/>
                </a:schemeClr>
              </a:buClr>
              <a:buSzPct val="154000"/>
            </a:pPr>
            <a:r>
              <a:rPr lang="he-IL" sz="1050" b="1" dirty="0">
                <a:effectLst/>
              </a:rPr>
              <a:t>כמו (כ</a:t>
            </a:r>
            <a:r>
              <a:rPr lang="he-IL" sz="1050" b="1" dirty="0" smtClean="0">
                <a:effectLst/>
              </a:rPr>
              <a:t>)...</a:t>
            </a:r>
            <a:endParaRPr lang="en-US" sz="1050" b="1" dirty="0">
              <a:effectLst/>
            </a:endParaRPr>
          </a:p>
          <a:p>
            <a:pPr>
              <a:buClr>
                <a:schemeClr val="accent6">
                  <a:lumMod val="50000"/>
                </a:schemeClr>
              </a:buClr>
              <a:buSzPct val="154000"/>
            </a:pPr>
            <a:r>
              <a:rPr lang="he-IL" sz="1050" b="1" dirty="0">
                <a:effectLst/>
              </a:rPr>
              <a:t>בדומה ל</a:t>
            </a:r>
            <a:r>
              <a:rPr lang="he-IL" sz="1050" b="1" dirty="0" smtClean="0">
                <a:effectLst/>
              </a:rPr>
              <a:t>...</a:t>
            </a:r>
          </a:p>
          <a:p>
            <a:pPr marL="0" indent="0">
              <a:buClr>
                <a:schemeClr val="accent6">
                  <a:lumMod val="50000"/>
                </a:schemeClr>
              </a:buClr>
              <a:buSzPct val="154000"/>
              <a:buNone/>
            </a:pPr>
            <a:endParaRPr lang="he-IL" sz="1050" b="1" dirty="0" smtClean="0">
              <a:effectLst/>
            </a:endParaRPr>
          </a:p>
          <a:p>
            <a:pPr>
              <a:buClr>
                <a:schemeClr val="accent6">
                  <a:lumMod val="50000"/>
                </a:schemeClr>
              </a:buClr>
              <a:buSzPct val="154000"/>
            </a:pPr>
            <a:r>
              <a:rPr lang="he-IL" sz="1050" b="1" dirty="0" smtClean="0">
                <a:effectLst/>
              </a:rPr>
              <a:t>בניגוד </a:t>
            </a:r>
            <a:r>
              <a:rPr lang="he-IL" sz="1050" b="1" dirty="0">
                <a:effectLst/>
              </a:rPr>
              <a:t>ל...</a:t>
            </a:r>
            <a:endParaRPr lang="en-US" sz="1050" b="1" dirty="0">
              <a:effectLst/>
            </a:endParaRPr>
          </a:p>
          <a:p>
            <a:pPr>
              <a:buClr>
                <a:schemeClr val="accent6">
                  <a:lumMod val="50000"/>
                </a:schemeClr>
              </a:buClr>
              <a:buSzPct val="154000"/>
            </a:pPr>
            <a:r>
              <a:rPr lang="he-IL" sz="1050" b="1" dirty="0">
                <a:effectLst/>
              </a:rPr>
              <a:t>...לעומת זאת...</a:t>
            </a:r>
            <a:endParaRPr lang="en-US" sz="1050" b="1" dirty="0">
              <a:effectLst/>
            </a:endParaRPr>
          </a:p>
          <a:p>
            <a:pPr>
              <a:buClr>
                <a:schemeClr val="accent6">
                  <a:lumMod val="50000"/>
                </a:schemeClr>
              </a:buClr>
              <a:buSzPct val="154000"/>
            </a:pPr>
            <a:r>
              <a:rPr lang="he-IL" sz="1050" b="1" dirty="0">
                <a:effectLst/>
              </a:rPr>
              <a:t>...ואילו...</a:t>
            </a:r>
            <a:endParaRPr lang="en-US" sz="1050" b="1" dirty="0">
              <a:effectLst/>
            </a:endParaRPr>
          </a:p>
          <a:p>
            <a:pPr>
              <a:buClr>
                <a:schemeClr val="accent6">
                  <a:lumMod val="50000"/>
                </a:schemeClr>
              </a:buClr>
              <a:buSzPct val="154000"/>
            </a:pPr>
            <a:r>
              <a:rPr lang="he-IL" sz="1050" b="1" dirty="0">
                <a:effectLst/>
              </a:rPr>
              <a:t>כשם ש... כך גם...</a:t>
            </a:r>
            <a:endParaRPr lang="en-US" sz="1050" b="1" dirty="0">
              <a:effectLst/>
            </a:endParaRPr>
          </a:p>
          <a:p>
            <a:pPr>
              <a:buClr>
                <a:schemeClr val="accent6">
                  <a:lumMod val="50000"/>
                </a:schemeClr>
              </a:buClr>
              <a:buSzPct val="154000"/>
            </a:pPr>
            <a:r>
              <a:rPr lang="he-IL" sz="1050" b="1" dirty="0">
                <a:effectLst/>
              </a:rPr>
              <a:t>כפי ש...כך גם...</a:t>
            </a:r>
            <a:endParaRPr lang="en-US" sz="1050" b="1" dirty="0">
              <a:effectLst/>
            </a:endParaRPr>
          </a:p>
          <a:p>
            <a:pPr>
              <a:buClr>
                <a:schemeClr val="accent6">
                  <a:lumMod val="50000"/>
                </a:schemeClr>
              </a:buClr>
              <a:buSzPct val="154000"/>
            </a:pPr>
            <a:endParaRPr lang="en-US" sz="1050" b="1" dirty="0">
              <a:effectLst/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539552" y="3933056"/>
            <a:ext cx="2358069" cy="1296144"/>
          </a:xfrm>
          <a:prstGeom prst="rect">
            <a:avLst/>
          </a:prstGeom>
          <a:solidFill>
            <a:srgbClr val="FFC000">
              <a:alpha val="25882"/>
            </a:srgbClr>
          </a:solidFill>
          <a:ln w="57150">
            <a:solidFill>
              <a:srgbClr val="AF2105"/>
            </a:solidFill>
            <a:prstDash val="solid"/>
          </a:ln>
        </p:spPr>
        <p:txBody>
          <a:bodyPr vert="horz" lIns="91440" tIns="45720" rIns="91440" bIns="45720" rtlCol="1">
            <a:normAutofit/>
          </a:bodyPr>
          <a:lstStyle>
            <a:defPPr>
              <a:defRPr lang="he-IL"/>
            </a:defPPr>
            <a:lvl1pPr>
              <a:lnSpc>
                <a:spcPct val="90000"/>
              </a:lnSpc>
              <a:spcBef>
                <a:spcPct val="20000"/>
              </a:spcBef>
              <a:defRPr sz="2400"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he-IL" sz="1200" dirty="0">
                <a:solidFill>
                  <a:schemeClr val="accent2">
                    <a:lumMod val="50000"/>
                  </a:schemeClr>
                </a:solidFill>
              </a:rPr>
              <a:t>בין מה למה משווים?</a:t>
            </a:r>
            <a:endParaRPr lang="en-US" sz="1200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he-IL" sz="1200" dirty="0"/>
              <a:t>בכל השוואה יש לפחות שני נושאים להשוואה.</a:t>
            </a:r>
            <a:endParaRPr lang="en-US" sz="1200" dirty="0"/>
          </a:p>
          <a:p>
            <a:pPr marL="342900" indent="-342900">
              <a:buFont typeface="Arial" pitchFamily="34" charset="0"/>
              <a:buChar char="•"/>
            </a:pPr>
            <a:r>
              <a:rPr lang="he-IL" sz="1200" dirty="0"/>
              <a:t>נושאי ההשוואה  יכולים </a:t>
            </a:r>
            <a:r>
              <a:rPr lang="he-IL" sz="1200" dirty="0" smtClean="0"/>
              <a:t>להיות </a:t>
            </a:r>
            <a:r>
              <a:rPr lang="he-IL" sz="1200" dirty="0"/>
              <a:t>עצמים, אנשים, יצורים חיים, רעיונות, מידע... כל דבר</a:t>
            </a:r>
            <a:r>
              <a:rPr lang="he-IL" sz="1200" dirty="0" smtClean="0"/>
              <a:t>.</a:t>
            </a:r>
            <a:endParaRPr lang="en-US" sz="1200" dirty="0"/>
          </a:p>
        </p:txBody>
      </p:sp>
      <p:sp>
        <p:nvSpPr>
          <p:cNvPr id="27" name="צורה חופשית 26"/>
          <p:cNvSpPr/>
          <p:nvPr/>
        </p:nvSpPr>
        <p:spPr>
          <a:xfrm>
            <a:off x="3995936" y="1988840"/>
            <a:ext cx="1158466" cy="996094"/>
          </a:xfrm>
          <a:custGeom>
            <a:avLst/>
            <a:gdLst>
              <a:gd name="connsiteX0" fmla="*/ 0 w 1669551"/>
              <a:gd name="connsiteY0" fmla="*/ 722179 h 1444358"/>
              <a:gd name="connsiteX1" fmla="*/ 412653 w 1669551"/>
              <a:gd name="connsiteY1" fmla="*/ 0 h 1444358"/>
              <a:gd name="connsiteX2" fmla="*/ 1256898 w 1669551"/>
              <a:gd name="connsiteY2" fmla="*/ 0 h 1444358"/>
              <a:gd name="connsiteX3" fmla="*/ 1669551 w 1669551"/>
              <a:gd name="connsiteY3" fmla="*/ 722179 h 1444358"/>
              <a:gd name="connsiteX4" fmla="*/ 1256898 w 1669551"/>
              <a:gd name="connsiteY4" fmla="*/ 1444358 h 1444358"/>
              <a:gd name="connsiteX5" fmla="*/ 412653 w 1669551"/>
              <a:gd name="connsiteY5" fmla="*/ 1444358 h 1444358"/>
              <a:gd name="connsiteX6" fmla="*/ 0 w 1669551"/>
              <a:gd name="connsiteY6" fmla="*/ 722179 h 144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9551" h="1444358">
                <a:moveTo>
                  <a:pt x="0" y="722179"/>
                </a:moveTo>
                <a:lnTo>
                  <a:pt x="412653" y="0"/>
                </a:lnTo>
                <a:lnTo>
                  <a:pt x="1256898" y="0"/>
                </a:lnTo>
                <a:lnTo>
                  <a:pt x="1669551" y="722179"/>
                </a:lnTo>
                <a:lnTo>
                  <a:pt x="1256898" y="1444358"/>
                </a:lnTo>
                <a:lnTo>
                  <a:pt x="412653" y="1444358"/>
                </a:lnTo>
                <a:lnTo>
                  <a:pt x="0" y="722179"/>
                </a:lnTo>
                <a:close/>
              </a:path>
            </a:pathLst>
          </a:custGeom>
          <a:ln>
            <a:solidFill>
              <a:srgbClr val="AF2105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5890" tIns="268571" rIns="305890" bIns="268571" numCol="1" spcCol="1270" anchor="ctr" anchorCtr="0">
            <a:noAutofit/>
          </a:bodyPr>
          <a:lstStyle/>
          <a:p>
            <a:pPr lvl="0" algn="ctr" defTabSz="10223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000" b="1" kern="1200" dirty="0" smtClean="0"/>
              <a:t>הגדרה</a:t>
            </a:r>
          </a:p>
          <a:p>
            <a:pPr lvl="0" algn="ctr" defTabSz="10223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000" b="1" dirty="0" smtClean="0"/>
              <a:t>להשוואה</a:t>
            </a:r>
            <a:endParaRPr lang="he-IL" sz="1000" b="1" kern="1200" dirty="0"/>
          </a:p>
        </p:txBody>
      </p:sp>
      <p:sp>
        <p:nvSpPr>
          <p:cNvPr id="29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6356920" y="6520259"/>
            <a:ext cx="2895600" cy="365125"/>
          </a:xfrm>
        </p:spPr>
        <p:txBody>
          <a:bodyPr/>
          <a:lstStyle/>
          <a:p>
            <a:r>
              <a:rPr lang="he-IL" sz="1100" b="1" dirty="0" smtClean="0">
                <a:solidFill>
                  <a:schemeClr val="tx1"/>
                </a:solidFill>
              </a:rPr>
              <a:t>פיתוח: שלומית בן עטר ייעוץ: ד"ר ריקי תמיר</a:t>
            </a:r>
            <a:endParaRPr lang="he-IL" sz="1100" b="1" dirty="0">
              <a:solidFill>
                <a:schemeClr val="tx1"/>
              </a:solidFill>
            </a:endParaRPr>
          </a:p>
        </p:txBody>
      </p:sp>
      <p:sp>
        <p:nvSpPr>
          <p:cNvPr id="30" name="מלבן 29"/>
          <p:cNvSpPr/>
          <p:nvPr/>
        </p:nvSpPr>
        <p:spPr>
          <a:xfrm>
            <a:off x="2123728" y="118373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200" b="1" dirty="0"/>
              <a:t>משרד החינוך </a:t>
            </a:r>
          </a:p>
          <a:p>
            <a:pPr algn="ctr"/>
            <a:r>
              <a:rPr lang="he-IL" sz="1200" b="1" dirty="0"/>
              <a:t>אגף שפות </a:t>
            </a:r>
          </a:p>
          <a:p>
            <a:pPr algn="ctr"/>
            <a:r>
              <a:rPr lang="he-IL" sz="1200" b="1" dirty="0"/>
              <a:t>הפיקוח על הוראת העברית</a:t>
            </a:r>
            <a:endParaRPr lang="he-IL" sz="1200" dirty="0"/>
          </a:p>
        </p:txBody>
      </p:sp>
    </p:spTree>
    <p:extLst>
      <p:ext uri="{BB962C8B-B14F-4D97-AF65-F5344CB8AC3E}">
        <p14:creationId xmlns:p14="http://schemas.microsoft.com/office/powerpoint/2010/main" val="138973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משושה 27"/>
          <p:cNvSpPr/>
          <p:nvPr/>
        </p:nvSpPr>
        <p:spPr>
          <a:xfrm>
            <a:off x="3678599" y="2612204"/>
            <a:ext cx="533361" cy="456756"/>
          </a:xfrm>
          <a:prstGeom prst="hexagon">
            <a:avLst>
              <a:gd name="adj" fmla="val 28900"/>
              <a:gd name="vf" fmla="val 115470"/>
            </a:avLst>
          </a:prstGeom>
          <a:ln>
            <a:solidFill>
              <a:srgbClr val="AF2105"/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צורה חופשית 5"/>
          <p:cNvSpPr/>
          <p:nvPr/>
        </p:nvSpPr>
        <p:spPr>
          <a:xfrm>
            <a:off x="3852980" y="3094239"/>
            <a:ext cx="1413638" cy="1215392"/>
          </a:xfrm>
          <a:custGeom>
            <a:avLst/>
            <a:gdLst>
              <a:gd name="connsiteX0" fmla="*/ 0 w 2037298"/>
              <a:gd name="connsiteY0" fmla="*/ 881173 h 1762345"/>
              <a:gd name="connsiteX1" fmla="*/ 503502 w 2037298"/>
              <a:gd name="connsiteY1" fmla="*/ 0 h 1762345"/>
              <a:gd name="connsiteX2" fmla="*/ 1533796 w 2037298"/>
              <a:gd name="connsiteY2" fmla="*/ 0 h 1762345"/>
              <a:gd name="connsiteX3" fmla="*/ 2037298 w 2037298"/>
              <a:gd name="connsiteY3" fmla="*/ 881173 h 1762345"/>
              <a:gd name="connsiteX4" fmla="*/ 1533796 w 2037298"/>
              <a:gd name="connsiteY4" fmla="*/ 1762345 h 1762345"/>
              <a:gd name="connsiteX5" fmla="*/ 503502 w 2037298"/>
              <a:gd name="connsiteY5" fmla="*/ 1762345 h 1762345"/>
              <a:gd name="connsiteX6" fmla="*/ 0 w 2037298"/>
              <a:gd name="connsiteY6" fmla="*/ 881173 h 1762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7298" h="1762345">
                <a:moveTo>
                  <a:pt x="0" y="881173"/>
                </a:moveTo>
                <a:lnTo>
                  <a:pt x="503502" y="0"/>
                </a:lnTo>
                <a:lnTo>
                  <a:pt x="1533796" y="0"/>
                </a:lnTo>
                <a:lnTo>
                  <a:pt x="2037298" y="881173"/>
                </a:lnTo>
                <a:lnTo>
                  <a:pt x="1533796" y="1762345"/>
                </a:lnTo>
                <a:lnTo>
                  <a:pt x="503502" y="1762345"/>
                </a:lnTo>
                <a:lnTo>
                  <a:pt x="0" y="881173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AF2105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6819" tIns="321255" rIns="366819" bIns="321255" numCol="1" spcCol="1270" anchor="ctr" anchorCtr="0">
            <a:noAutofit/>
          </a:bodyPr>
          <a:lstStyle/>
          <a:p>
            <a:pPr lvl="0" algn="ctr" defTabSz="10223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000" b="1" kern="1200" dirty="0" smtClean="0">
                <a:solidFill>
                  <a:srgbClr val="C00000"/>
                </a:solidFill>
              </a:rPr>
              <a:t>פעולה של השוואה</a:t>
            </a:r>
            <a:endParaRPr lang="he-IL" sz="1000" b="1" kern="1200" dirty="0">
              <a:solidFill>
                <a:srgbClr val="C00000"/>
              </a:solidFill>
            </a:endParaRPr>
          </a:p>
        </p:txBody>
      </p:sp>
      <p:sp>
        <p:nvSpPr>
          <p:cNvPr id="7" name="משושה 6"/>
          <p:cNvSpPr/>
          <p:nvPr/>
        </p:nvSpPr>
        <p:spPr>
          <a:xfrm>
            <a:off x="4738190" y="2512757"/>
            <a:ext cx="533361" cy="456756"/>
          </a:xfrm>
          <a:prstGeom prst="hexagon">
            <a:avLst>
              <a:gd name="adj" fmla="val 28900"/>
              <a:gd name="vf" fmla="val 115470"/>
            </a:avLst>
          </a:prstGeom>
          <a:ln>
            <a:solidFill>
              <a:srgbClr val="AF2105"/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משושה 8"/>
          <p:cNvSpPr/>
          <p:nvPr/>
        </p:nvSpPr>
        <p:spPr>
          <a:xfrm>
            <a:off x="5360664" y="3366649"/>
            <a:ext cx="533361" cy="456756"/>
          </a:xfrm>
          <a:prstGeom prst="hexagon">
            <a:avLst>
              <a:gd name="adj" fmla="val 28900"/>
              <a:gd name="vf" fmla="val 115470"/>
            </a:avLst>
          </a:prstGeom>
          <a:ln>
            <a:solidFill>
              <a:srgbClr val="AF2105"/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צורה חופשית 9"/>
          <p:cNvSpPr/>
          <p:nvPr/>
        </p:nvSpPr>
        <p:spPr>
          <a:xfrm>
            <a:off x="5045646" y="2601504"/>
            <a:ext cx="1158466" cy="996094"/>
          </a:xfrm>
          <a:custGeom>
            <a:avLst/>
            <a:gdLst>
              <a:gd name="connsiteX0" fmla="*/ 0 w 1669551"/>
              <a:gd name="connsiteY0" fmla="*/ 722179 h 1444358"/>
              <a:gd name="connsiteX1" fmla="*/ 412653 w 1669551"/>
              <a:gd name="connsiteY1" fmla="*/ 0 h 1444358"/>
              <a:gd name="connsiteX2" fmla="*/ 1256898 w 1669551"/>
              <a:gd name="connsiteY2" fmla="*/ 0 h 1444358"/>
              <a:gd name="connsiteX3" fmla="*/ 1669551 w 1669551"/>
              <a:gd name="connsiteY3" fmla="*/ 722179 h 1444358"/>
              <a:gd name="connsiteX4" fmla="*/ 1256898 w 1669551"/>
              <a:gd name="connsiteY4" fmla="*/ 1444358 h 1444358"/>
              <a:gd name="connsiteX5" fmla="*/ 412653 w 1669551"/>
              <a:gd name="connsiteY5" fmla="*/ 1444358 h 1444358"/>
              <a:gd name="connsiteX6" fmla="*/ 0 w 1669551"/>
              <a:gd name="connsiteY6" fmla="*/ 722179 h 144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9551" h="1444358">
                <a:moveTo>
                  <a:pt x="0" y="722179"/>
                </a:moveTo>
                <a:lnTo>
                  <a:pt x="412653" y="0"/>
                </a:lnTo>
                <a:lnTo>
                  <a:pt x="1256898" y="0"/>
                </a:lnTo>
                <a:lnTo>
                  <a:pt x="1669551" y="722179"/>
                </a:lnTo>
                <a:lnTo>
                  <a:pt x="1256898" y="1444358"/>
                </a:lnTo>
                <a:lnTo>
                  <a:pt x="412653" y="1444358"/>
                </a:lnTo>
                <a:lnTo>
                  <a:pt x="0" y="722179"/>
                </a:lnTo>
                <a:close/>
              </a:path>
            </a:pathLst>
          </a:custGeom>
          <a:ln>
            <a:solidFill>
              <a:srgbClr val="AF2105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5890" tIns="268571" rIns="305890" bIns="268571" numCol="1" spcCol="1270" anchor="ctr" anchorCtr="0">
            <a:noAutofit/>
          </a:bodyPr>
          <a:lstStyle/>
          <a:p>
            <a:pPr lvl="0" algn="ctr" defTabSz="10223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000" b="1" kern="1200" dirty="0" smtClean="0"/>
              <a:t>מטרות ההשוואה</a:t>
            </a:r>
            <a:endParaRPr lang="he-IL" sz="1000" b="1" kern="1200" dirty="0"/>
          </a:p>
        </p:txBody>
      </p:sp>
      <p:sp>
        <p:nvSpPr>
          <p:cNvPr id="11" name="משושה 10"/>
          <p:cNvSpPr/>
          <p:nvPr/>
        </p:nvSpPr>
        <p:spPr>
          <a:xfrm>
            <a:off x="4928253" y="4330534"/>
            <a:ext cx="533361" cy="456756"/>
          </a:xfrm>
          <a:prstGeom prst="hexagon">
            <a:avLst>
              <a:gd name="adj" fmla="val 28900"/>
              <a:gd name="vf" fmla="val 115470"/>
            </a:avLst>
          </a:prstGeom>
          <a:ln>
            <a:solidFill>
              <a:srgbClr val="AF2105"/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צורה חופשית 11"/>
          <p:cNvSpPr/>
          <p:nvPr/>
        </p:nvSpPr>
        <p:spPr>
          <a:xfrm>
            <a:off x="5069718" y="3811584"/>
            <a:ext cx="1158466" cy="996094"/>
          </a:xfrm>
          <a:custGeom>
            <a:avLst/>
            <a:gdLst>
              <a:gd name="connsiteX0" fmla="*/ 0 w 1669551"/>
              <a:gd name="connsiteY0" fmla="*/ 722179 h 1444358"/>
              <a:gd name="connsiteX1" fmla="*/ 412653 w 1669551"/>
              <a:gd name="connsiteY1" fmla="*/ 0 h 1444358"/>
              <a:gd name="connsiteX2" fmla="*/ 1256898 w 1669551"/>
              <a:gd name="connsiteY2" fmla="*/ 0 h 1444358"/>
              <a:gd name="connsiteX3" fmla="*/ 1669551 w 1669551"/>
              <a:gd name="connsiteY3" fmla="*/ 722179 h 1444358"/>
              <a:gd name="connsiteX4" fmla="*/ 1256898 w 1669551"/>
              <a:gd name="connsiteY4" fmla="*/ 1444358 h 1444358"/>
              <a:gd name="connsiteX5" fmla="*/ 412653 w 1669551"/>
              <a:gd name="connsiteY5" fmla="*/ 1444358 h 1444358"/>
              <a:gd name="connsiteX6" fmla="*/ 0 w 1669551"/>
              <a:gd name="connsiteY6" fmla="*/ 722179 h 144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9551" h="1444358">
                <a:moveTo>
                  <a:pt x="0" y="722179"/>
                </a:moveTo>
                <a:lnTo>
                  <a:pt x="412653" y="0"/>
                </a:lnTo>
                <a:lnTo>
                  <a:pt x="1256898" y="0"/>
                </a:lnTo>
                <a:lnTo>
                  <a:pt x="1669551" y="722179"/>
                </a:lnTo>
                <a:lnTo>
                  <a:pt x="1256898" y="1444358"/>
                </a:lnTo>
                <a:lnTo>
                  <a:pt x="412653" y="1444358"/>
                </a:lnTo>
                <a:lnTo>
                  <a:pt x="0" y="722179"/>
                </a:lnTo>
                <a:close/>
              </a:path>
            </a:pathLst>
          </a:custGeom>
          <a:ln>
            <a:solidFill>
              <a:srgbClr val="AF2105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5890" tIns="268571" rIns="305890" bIns="268571" numCol="1" spcCol="1270" anchor="ctr" anchorCtr="0">
            <a:noAutofit/>
          </a:bodyPr>
          <a:lstStyle/>
          <a:p>
            <a:pPr lvl="0" algn="ctr" defTabSz="10223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000" b="1" kern="1200" dirty="0" smtClean="0"/>
              <a:t>תבחינים</a:t>
            </a:r>
          </a:p>
          <a:p>
            <a:pPr lvl="0" algn="ctr" defTabSz="10223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000" b="1" dirty="0" smtClean="0"/>
              <a:t>בהשוואה</a:t>
            </a:r>
            <a:endParaRPr lang="he-IL" sz="1000" b="1" kern="1200" dirty="0"/>
          </a:p>
        </p:txBody>
      </p:sp>
      <p:sp>
        <p:nvSpPr>
          <p:cNvPr id="13" name="משושה 12"/>
          <p:cNvSpPr/>
          <p:nvPr/>
        </p:nvSpPr>
        <p:spPr>
          <a:xfrm>
            <a:off x="3855611" y="4430589"/>
            <a:ext cx="533361" cy="456756"/>
          </a:xfrm>
          <a:prstGeom prst="hexagon">
            <a:avLst>
              <a:gd name="adj" fmla="val 28900"/>
              <a:gd name="vf" fmla="val 115470"/>
            </a:avLst>
          </a:prstGeom>
          <a:ln>
            <a:solidFill>
              <a:srgbClr val="AF2105"/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צורה חופשית 13"/>
          <p:cNvSpPr/>
          <p:nvPr/>
        </p:nvSpPr>
        <p:spPr>
          <a:xfrm>
            <a:off x="3983197" y="4419280"/>
            <a:ext cx="1158466" cy="996094"/>
          </a:xfrm>
          <a:custGeom>
            <a:avLst/>
            <a:gdLst>
              <a:gd name="connsiteX0" fmla="*/ 0 w 1669551"/>
              <a:gd name="connsiteY0" fmla="*/ 722179 h 1444358"/>
              <a:gd name="connsiteX1" fmla="*/ 412653 w 1669551"/>
              <a:gd name="connsiteY1" fmla="*/ 0 h 1444358"/>
              <a:gd name="connsiteX2" fmla="*/ 1256898 w 1669551"/>
              <a:gd name="connsiteY2" fmla="*/ 0 h 1444358"/>
              <a:gd name="connsiteX3" fmla="*/ 1669551 w 1669551"/>
              <a:gd name="connsiteY3" fmla="*/ 722179 h 1444358"/>
              <a:gd name="connsiteX4" fmla="*/ 1256898 w 1669551"/>
              <a:gd name="connsiteY4" fmla="*/ 1444358 h 1444358"/>
              <a:gd name="connsiteX5" fmla="*/ 412653 w 1669551"/>
              <a:gd name="connsiteY5" fmla="*/ 1444358 h 1444358"/>
              <a:gd name="connsiteX6" fmla="*/ 0 w 1669551"/>
              <a:gd name="connsiteY6" fmla="*/ 722179 h 144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9551" h="1444358">
                <a:moveTo>
                  <a:pt x="0" y="722179"/>
                </a:moveTo>
                <a:lnTo>
                  <a:pt x="412653" y="0"/>
                </a:lnTo>
                <a:lnTo>
                  <a:pt x="1256898" y="0"/>
                </a:lnTo>
                <a:lnTo>
                  <a:pt x="1669551" y="722179"/>
                </a:lnTo>
                <a:lnTo>
                  <a:pt x="1256898" y="1444358"/>
                </a:lnTo>
                <a:lnTo>
                  <a:pt x="412653" y="1444358"/>
                </a:lnTo>
                <a:lnTo>
                  <a:pt x="0" y="722179"/>
                </a:lnTo>
                <a:close/>
              </a:path>
            </a:pathLst>
          </a:custGeom>
          <a:ln>
            <a:solidFill>
              <a:srgbClr val="AF2105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5890" tIns="268571" rIns="305890" bIns="268571" numCol="1" spcCol="1270" anchor="ctr" anchorCtr="0">
            <a:noAutofit/>
          </a:bodyPr>
          <a:lstStyle/>
          <a:p>
            <a:pPr lvl="0" algn="ctr" defTabSz="10223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000" b="1" kern="1200" dirty="0" smtClean="0"/>
              <a:t>שפת ההשוואה</a:t>
            </a:r>
            <a:endParaRPr lang="he-IL" sz="1000" b="1" kern="1200" dirty="0"/>
          </a:p>
        </p:txBody>
      </p:sp>
      <p:sp>
        <p:nvSpPr>
          <p:cNvPr id="15" name="משושה 14"/>
          <p:cNvSpPr/>
          <p:nvPr/>
        </p:nvSpPr>
        <p:spPr>
          <a:xfrm>
            <a:off x="3222943" y="3577038"/>
            <a:ext cx="533361" cy="456756"/>
          </a:xfrm>
          <a:prstGeom prst="hexagon">
            <a:avLst>
              <a:gd name="adj" fmla="val 28900"/>
              <a:gd name="vf" fmla="val 115470"/>
            </a:avLst>
          </a:prstGeom>
          <a:ln>
            <a:solidFill>
              <a:srgbClr val="AF2105"/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צורה חופשית 15"/>
          <p:cNvSpPr/>
          <p:nvPr/>
        </p:nvSpPr>
        <p:spPr>
          <a:xfrm>
            <a:off x="2915816" y="3806616"/>
            <a:ext cx="1158466" cy="996094"/>
          </a:xfrm>
          <a:custGeom>
            <a:avLst/>
            <a:gdLst>
              <a:gd name="connsiteX0" fmla="*/ 0 w 1669551"/>
              <a:gd name="connsiteY0" fmla="*/ 722179 h 1444358"/>
              <a:gd name="connsiteX1" fmla="*/ 412653 w 1669551"/>
              <a:gd name="connsiteY1" fmla="*/ 0 h 1444358"/>
              <a:gd name="connsiteX2" fmla="*/ 1256898 w 1669551"/>
              <a:gd name="connsiteY2" fmla="*/ 0 h 1444358"/>
              <a:gd name="connsiteX3" fmla="*/ 1669551 w 1669551"/>
              <a:gd name="connsiteY3" fmla="*/ 722179 h 1444358"/>
              <a:gd name="connsiteX4" fmla="*/ 1256898 w 1669551"/>
              <a:gd name="connsiteY4" fmla="*/ 1444358 h 1444358"/>
              <a:gd name="connsiteX5" fmla="*/ 412653 w 1669551"/>
              <a:gd name="connsiteY5" fmla="*/ 1444358 h 1444358"/>
              <a:gd name="connsiteX6" fmla="*/ 0 w 1669551"/>
              <a:gd name="connsiteY6" fmla="*/ 722179 h 144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9551" h="1444358">
                <a:moveTo>
                  <a:pt x="0" y="722179"/>
                </a:moveTo>
                <a:lnTo>
                  <a:pt x="412653" y="0"/>
                </a:lnTo>
                <a:lnTo>
                  <a:pt x="1256898" y="0"/>
                </a:lnTo>
                <a:lnTo>
                  <a:pt x="1669551" y="722179"/>
                </a:lnTo>
                <a:lnTo>
                  <a:pt x="1256898" y="1444358"/>
                </a:lnTo>
                <a:lnTo>
                  <a:pt x="412653" y="1444358"/>
                </a:lnTo>
                <a:lnTo>
                  <a:pt x="0" y="722179"/>
                </a:lnTo>
                <a:close/>
              </a:path>
            </a:pathLst>
          </a:custGeom>
          <a:ln>
            <a:solidFill>
              <a:srgbClr val="AF2105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5890" tIns="268571" rIns="305890" bIns="268571" numCol="1" spcCol="1270" anchor="ctr" anchorCtr="0">
            <a:noAutofit/>
          </a:bodyPr>
          <a:lstStyle/>
          <a:p>
            <a:pPr lvl="0" algn="ctr" defTabSz="10223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000" b="1" kern="1200" dirty="0" smtClean="0"/>
              <a:t>הנושאים המושווים</a:t>
            </a:r>
            <a:endParaRPr lang="he-IL" sz="1000" b="1" kern="1200" dirty="0"/>
          </a:p>
        </p:txBody>
      </p:sp>
      <p:sp>
        <p:nvSpPr>
          <p:cNvPr id="17" name="צורה חופשית 16"/>
          <p:cNvSpPr/>
          <p:nvPr/>
        </p:nvSpPr>
        <p:spPr>
          <a:xfrm>
            <a:off x="2915816" y="2600133"/>
            <a:ext cx="1158466" cy="996094"/>
          </a:xfrm>
          <a:custGeom>
            <a:avLst/>
            <a:gdLst>
              <a:gd name="connsiteX0" fmla="*/ 0 w 1669551"/>
              <a:gd name="connsiteY0" fmla="*/ 722179 h 1444358"/>
              <a:gd name="connsiteX1" fmla="*/ 412653 w 1669551"/>
              <a:gd name="connsiteY1" fmla="*/ 0 h 1444358"/>
              <a:gd name="connsiteX2" fmla="*/ 1256898 w 1669551"/>
              <a:gd name="connsiteY2" fmla="*/ 0 h 1444358"/>
              <a:gd name="connsiteX3" fmla="*/ 1669551 w 1669551"/>
              <a:gd name="connsiteY3" fmla="*/ 722179 h 1444358"/>
              <a:gd name="connsiteX4" fmla="*/ 1256898 w 1669551"/>
              <a:gd name="connsiteY4" fmla="*/ 1444358 h 1444358"/>
              <a:gd name="connsiteX5" fmla="*/ 412653 w 1669551"/>
              <a:gd name="connsiteY5" fmla="*/ 1444358 h 1444358"/>
              <a:gd name="connsiteX6" fmla="*/ 0 w 1669551"/>
              <a:gd name="connsiteY6" fmla="*/ 722179 h 144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9551" h="1444358">
                <a:moveTo>
                  <a:pt x="0" y="722179"/>
                </a:moveTo>
                <a:lnTo>
                  <a:pt x="412653" y="0"/>
                </a:lnTo>
                <a:lnTo>
                  <a:pt x="1256898" y="0"/>
                </a:lnTo>
                <a:lnTo>
                  <a:pt x="1669551" y="722179"/>
                </a:lnTo>
                <a:lnTo>
                  <a:pt x="1256898" y="1444358"/>
                </a:lnTo>
                <a:lnTo>
                  <a:pt x="412653" y="1444358"/>
                </a:lnTo>
                <a:lnTo>
                  <a:pt x="0" y="722179"/>
                </a:lnTo>
                <a:close/>
              </a:path>
            </a:pathLst>
          </a:custGeom>
          <a:ln>
            <a:solidFill>
              <a:srgbClr val="AF2105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5890" tIns="268571" rIns="305890" bIns="268571" numCol="1" spcCol="1270" anchor="ctr" anchorCtr="0">
            <a:noAutofit/>
          </a:bodyPr>
          <a:lstStyle/>
          <a:p>
            <a:pPr lvl="0" algn="ctr" defTabSz="10223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000" b="1" kern="1200" dirty="0" smtClean="0"/>
              <a:t>הדומה והשונה</a:t>
            </a:r>
          </a:p>
          <a:p>
            <a:pPr lvl="0" algn="ctr" defTabSz="10223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000" b="1" dirty="0" smtClean="0"/>
              <a:t>בהשוואה</a:t>
            </a:r>
            <a:endParaRPr lang="he-IL" sz="1000" b="1" kern="1200" dirty="0"/>
          </a:p>
        </p:txBody>
      </p:sp>
      <p:pic>
        <p:nvPicPr>
          <p:cNvPr id="18" name="Picture 17" descr="אייקון.png"/>
          <p:cNvPicPr>
            <a:picLocks noChangeAspect="1"/>
          </p:cNvPicPr>
          <p:nvPr/>
        </p:nvPicPr>
        <p:blipFill>
          <a:blip r:embed="rId2" cstate="print"/>
          <a:srcRect l="14643" t="49838"/>
          <a:stretch>
            <a:fillRect/>
          </a:stretch>
        </p:blipFill>
        <p:spPr>
          <a:xfrm>
            <a:off x="18336" y="32821"/>
            <a:ext cx="2731440" cy="1114718"/>
          </a:xfrm>
          <a:prstGeom prst="rect">
            <a:avLst/>
          </a:prstGeom>
        </p:spPr>
      </p:pic>
      <p:pic>
        <p:nvPicPr>
          <p:cNvPr id="3074" name="Picture 2" descr="דימויים,השוואות,מאזנים,מטאפורות,ספרים,סרגלים,שקילת ההבדלים,שקילת ההפרשים,תוכנה,תקליטורים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8" b="9815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852067"/>
            <a:ext cx="820369" cy="49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9" descr="דף ראשי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1600" y="72008"/>
            <a:ext cx="620688" cy="6206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15450" y="251937"/>
            <a:ext cx="309305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 smtClean="0">
                <a:solidFill>
                  <a:schemeClr val="bg1"/>
                </a:solidFill>
              </a:rPr>
              <a:t>הכול על  השוואה</a:t>
            </a:r>
            <a:endParaRPr lang="he-IL" sz="3200" b="1" dirty="0">
              <a:solidFill>
                <a:schemeClr val="bg1"/>
              </a:solidFill>
            </a:endParaRPr>
          </a:p>
        </p:txBody>
      </p:sp>
      <p:pic>
        <p:nvPicPr>
          <p:cNvPr id="20" name="Picture 12" descr="חזרה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9208" y="72008"/>
            <a:ext cx="620688" cy="620688"/>
          </a:xfrm>
          <a:prstGeom prst="rect">
            <a:avLst/>
          </a:prstGeom>
        </p:spPr>
      </p:pic>
      <p:sp>
        <p:nvSpPr>
          <p:cNvPr id="21" name="מציין מיקום תוכן 2"/>
          <p:cNvSpPr txBox="1">
            <a:spLocks/>
          </p:cNvSpPr>
          <p:nvPr/>
        </p:nvSpPr>
        <p:spPr>
          <a:xfrm>
            <a:off x="3099005" y="838518"/>
            <a:ext cx="2952328" cy="1259036"/>
          </a:xfrm>
          <a:prstGeom prst="rect">
            <a:avLst/>
          </a:prstGeom>
          <a:solidFill>
            <a:srgbClr val="FFC000">
              <a:alpha val="25882"/>
            </a:srgbClr>
          </a:solidFill>
          <a:ln w="57150">
            <a:solidFill>
              <a:srgbClr val="AF2105"/>
            </a:solidFill>
            <a:prstDash val="solid"/>
          </a:ln>
        </p:spPr>
        <p:txBody>
          <a:bodyPr vert="horz" lIns="91440" tIns="45720" rIns="91440" bIns="45720" rtlCol="1">
            <a:noAutofit/>
          </a:bodyPr>
          <a:lstStyle>
            <a:defPPr>
              <a:defRPr lang="he-IL"/>
            </a:defPPr>
            <a:lvl1pPr>
              <a:lnSpc>
                <a:spcPct val="90000"/>
              </a:lnSpc>
              <a:spcBef>
                <a:spcPct val="20000"/>
              </a:spcBef>
              <a:defRPr sz="1000"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he-IL" sz="1200" dirty="0">
                <a:solidFill>
                  <a:schemeClr val="accent2">
                    <a:lumMod val="50000"/>
                  </a:schemeClr>
                </a:solidFill>
              </a:rPr>
              <a:t>מהי השוואה?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2">
                    <a:lumMod val="50000"/>
                  </a:schemeClr>
                </a:solidFill>
              </a:rPr>
            </a:br>
            <a:endParaRPr lang="he-IL" sz="12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he-IL" sz="1050" dirty="0"/>
              <a:t>השוואה פירושה ניסיון לעמוד על הדומה והשונה  בין שני נושאים </a:t>
            </a:r>
            <a:r>
              <a:rPr lang="he-IL" sz="1050" dirty="0" smtClean="0"/>
              <a:t>או יותר. </a:t>
            </a:r>
            <a:endParaRPr lang="en-US" sz="1050" dirty="0"/>
          </a:p>
          <a:p>
            <a:r>
              <a:rPr lang="he-IL" sz="1050" dirty="0"/>
              <a:t>ביסוד ההשוואה מצויה ההנחה שיש מכנה משותף לנושאים, למשל אי אפשר להשוות אקלים </a:t>
            </a:r>
            <a:r>
              <a:rPr lang="he-IL" sz="1050" dirty="0" smtClean="0"/>
              <a:t>לעט.</a:t>
            </a:r>
            <a:endParaRPr lang="he-IL" sz="1050" dirty="0"/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6206128" y="3933056"/>
            <a:ext cx="2614344" cy="1296144"/>
          </a:xfrm>
          <a:prstGeom prst="rect">
            <a:avLst/>
          </a:prstGeom>
          <a:solidFill>
            <a:srgbClr val="FFC000">
              <a:alpha val="25882"/>
            </a:srgbClr>
          </a:solidFill>
          <a:ln w="57150">
            <a:solidFill>
              <a:srgbClr val="AF2105"/>
            </a:solidFill>
            <a:prstDash val="solid"/>
          </a:ln>
        </p:spPr>
        <p:txBody>
          <a:bodyPr vert="horz" lIns="91440" tIns="45720" rIns="91440" bIns="45720" rtlCol="1">
            <a:noAutofit/>
          </a:bodyPr>
          <a:lstStyle>
            <a:defPPr>
              <a:defRPr lang="he-IL"/>
            </a:defPPr>
            <a:lvl1pPr>
              <a:lnSpc>
                <a:spcPct val="90000"/>
              </a:lnSpc>
              <a:spcBef>
                <a:spcPct val="20000"/>
              </a:spcBef>
              <a:defRPr sz="2400"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he-IL" sz="1200" dirty="0" smtClean="0"/>
              <a:t> </a:t>
            </a:r>
            <a:r>
              <a:rPr lang="he-IL" sz="1200" dirty="0">
                <a:solidFill>
                  <a:schemeClr val="accent2">
                    <a:lumMod val="50000"/>
                  </a:schemeClr>
                </a:solidFill>
              </a:rPr>
              <a:t>מהם תבחינים בהשוואה</a:t>
            </a:r>
            <a:r>
              <a:rPr lang="he-IL" sz="1200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12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he-IL" sz="12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he-IL" sz="1200" dirty="0" smtClean="0"/>
              <a:t>קביעה </a:t>
            </a:r>
            <a:r>
              <a:rPr lang="he-IL" sz="1200" dirty="0"/>
              <a:t>של אמות מידה </a:t>
            </a:r>
            <a:r>
              <a:rPr lang="he-IL" sz="1200" dirty="0" smtClean="0"/>
              <a:t>(</a:t>
            </a:r>
            <a:r>
              <a:rPr lang="he-IL" sz="1200" dirty="0"/>
              <a:t>קריטריונים</a:t>
            </a:r>
            <a:r>
              <a:rPr lang="he-IL" sz="1200" dirty="0" smtClean="0"/>
              <a:t>),</a:t>
            </a:r>
          </a:p>
          <a:p>
            <a:r>
              <a:rPr lang="he-IL" sz="1200" dirty="0" smtClean="0"/>
              <a:t>למשל אם רוצים להשוות בין שני עטים אפשר להתייחס לכמה תבחינים: א. צבע הדיו ב. עיצוב העט ג. מחיר העט ועוד. </a:t>
            </a:r>
            <a:r>
              <a:rPr lang="en-US" sz="1200" dirty="0" smtClean="0"/>
              <a:t> </a:t>
            </a:r>
            <a:r>
              <a:rPr lang="he-IL" sz="1200" dirty="0" smtClean="0"/>
              <a:t> 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/>
          </a:p>
        </p:txBody>
      </p:sp>
      <p:sp>
        <p:nvSpPr>
          <p:cNvPr id="23" name="Rectangle 3"/>
          <p:cNvSpPr>
            <a:spLocks noGrp="1" noChangeArrowheads="1"/>
          </p:cNvSpPr>
          <p:nvPr/>
        </p:nvSpPr>
        <p:spPr bwMode="auto">
          <a:xfrm>
            <a:off x="6228184" y="2132856"/>
            <a:ext cx="2614344" cy="1393434"/>
          </a:xfrm>
          <a:prstGeom prst="rect">
            <a:avLst/>
          </a:prstGeom>
          <a:solidFill>
            <a:srgbClr val="FFC000">
              <a:alpha val="25882"/>
            </a:srgbClr>
          </a:solidFill>
          <a:ln w="57150">
            <a:solidFill>
              <a:srgbClr val="AF2105"/>
            </a:solidFill>
            <a:prstDash val="solid"/>
          </a:ln>
          <a:extLst/>
        </p:spPr>
        <p:txBody>
          <a:bodyPr vert="horz" lIns="91440" tIns="45720" rIns="91440" bIns="45720" rtlCol="1"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he-IL" sz="1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לשם מה משווים?</a:t>
            </a:r>
          </a:p>
          <a:p>
            <a:pPr marL="171450" indent="-1714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כדי להחליט, למשל איזה עט לקנות.</a:t>
            </a:r>
            <a:r>
              <a:rPr lang="en-US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he-IL" sz="1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71450" indent="-1714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כדי להבין היטב את המייחד כל אחד מהנושאים המושווים, או לפחות </a:t>
            </a:r>
            <a:r>
              <a:rPr lang="en-US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he-IL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אחד מהם לאור הנושא השני.</a:t>
            </a:r>
          </a:p>
          <a:p>
            <a:pPr marL="171450" indent="-1714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כדי לבסס טענה.</a:t>
            </a:r>
            <a:r>
              <a:rPr lang="en-US" sz="11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11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11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547288" y="2132856"/>
            <a:ext cx="2350333" cy="1372174"/>
          </a:xfrm>
          <a:prstGeom prst="rect">
            <a:avLst/>
          </a:prstGeom>
          <a:solidFill>
            <a:srgbClr val="FFC000">
              <a:alpha val="25882"/>
            </a:srgbClr>
          </a:solidFill>
          <a:ln w="57150">
            <a:solidFill>
              <a:srgbClr val="AF2105"/>
            </a:solidFill>
            <a:prstDash val="solid"/>
          </a:ln>
        </p:spPr>
        <p:txBody>
          <a:bodyPr vert="horz" lIns="91440" tIns="45720" rIns="91440" bIns="45720" rtlCol="1">
            <a:noAutofit/>
          </a:bodyPr>
          <a:lstStyle>
            <a:defPPr>
              <a:defRPr lang="he-IL"/>
            </a:defPPr>
            <a:lvl1pPr>
              <a:lnSpc>
                <a:spcPct val="90000"/>
              </a:lnSpc>
              <a:spcBef>
                <a:spcPct val="20000"/>
              </a:spcBef>
              <a:defRPr sz="2400"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he-IL" sz="1100" dirty="0">
                <a:solidFill>
                  <a:schemeClr val="accent2">
                    <a:lumMod val="50000"/>
                  </a:schemeClr>
                </a:solidFill>
              </a:rPr>
              <a:t>מה כוללת פעולת ההשוואה?	</a:t>
            </a:r>
            <a:endParaRPr lang="en-US" sz="11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he-IL" sz="1200" dirty="0" smtClean="0"/>
              <a:t>פעולת ההשוואה כוללת את היכולת להבחין בדמיון ובשוני בהתבסס על תבחינים. למשל אם משווים בין עטים יכול להיות שצבע הדיו דומה אבל עיצוב העט שונה לחלוטין.</a:t>
            </a:r>
            <a:endParaRPr lang="en-US" sz="1200" dirty="0"/>
          </a:p>
        </p:txBody>
      </p:sp>
      <p:sp>
        <p:nvSpPr>
          <p:cNvPr id="25" name="מציין מיקום תוכן 2"/>
          <p:cNvSpPr>
            <a:spLocks noGrp="1"/>
          </p:cNvSpPr>
          <p:nvPr>
            <p:ph idx="1"/>
          </p:nvPr>
        </p:nvSpPr>
        <p:spPr>
          <a:xfrm>
            <a:off x="3100489" y="5301208"/>
            <a:ext cx="2911671" cy="1360450"/>
          </a:xfrm>
          <a:solidFill>
            <a:srgbClr val="FFC000">
              <a:alpha val="25882"/>
            </a:srgbClr>
          </a:solidFill>
          <a:ln w="57150">
            <a:solidFill>
              <a:srgbClr val="AF2105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numCol="2">
            <a:noAutofit/>
          </a:bodyPr>
          <a:lstStyle/>
          <a:p>
            <a:pPr>
              <a:buClr>
                <a:schemeClr val="accent6">
                  <a:lumMod val="50000"/>
                </a:schemeClr>
              </a:buClr>
              <a:buSzPct val="154000"/>
            </a:pPr>
            <a:r>
              <a:rPr lang="he-IL" sz="1050" b="1" dirty="0" smtClean="0">
                <a:effectLst/>
              </a:rPr>
              <a:t>בהשוואה </a:t>
            </a:r>
            <a:r>
              <a:rPr lang="he-IL" sz="1050" b="1" dirty="0">
                <a:effectLst/>
              </a:rPr>
              <a:t>ל...</a:t>
            </a:r>
            <a:endParaRPr lang="en-US" sz="1050" b="1" dirty="0">
              <a:effectLst/>
            </a:endParaRPr>
          </a:p>
          <a:p>
            <a:pPr>
              <a:buClr>
                <a:schemeClr val="accent6">
                  <a:lumMod val="50000"/>
                </a:schemeClr>
              </a:buClr>
              <a:buSzPct val="154000"/>
            </a:pPr>
            <a:r>
              <a:rPr lang="he-IL" sz="1050" b="1" dirty="0">
                <a:effectLst/>
              </a:rPr>
              <a:t>כשמשווים ל...</a:t>
            </a:r>
            <a:endParaRPr lang="en-US" sz="1050" b="1" dirty="0">
              <a:effectLst/>
            </a:endParaRPr>
          </a:p>
          <a:p>
            <a:pPr>
              <a:buClr>
                <a:schemeClr val="accent6">
                  <a:lumMod val="50000"/>
                </a:schemeClr>
              </a:buClr>
              <a:buSzPct val="154000"/>
            </a:pPr>
            <a:r>
              <a:rPr lang="he-IL" sz="1050" b="1" dirty="0">
                <a:effectLst/>
              </a:rPr>
              <a:t>בהשוואה ביניהם נמצא...</a:t>
            </a:r>
            <a:endParaRPr lang="en-US" sz="1050" b="1" dirty="0">
              <a:effectLst/>
            </a:endParaRPr>
          </a:p>
          <a:p>
            <a:pPr>
              <a:buClr>
                <a:schemeClr val="accent6">
                  <a:lumMod val="50000"/>
                </a:schemeClr>
              </a:buClr>
              <a:buSzPct val="154000"/>
            </a:pPr>
            <a:r>
              <a:rPr lang="he-IL" sz="1050" b="1" dirty="0">
                <a:effectLst/>
              </a:rPr>
              <a:t>כמו (כ</a:t>
            </a:r>
            <a:r>
              <a:rPr lang="he-IL" sz="1050" b="1" dirty="0" smtClean="0">
                <a:effectLst/>
              </a:rPr>
              <a:t>)...</a:t>
            </a:r>
            <a:endParaRPr lang="en-US" sz="1050" b="1" dirty="0">
              <a:effectLst/>
            </a:endParaRPr>
          </a:p>
          <a:p>
            <a:pPr>
              <a:buClr>
                <a:schemeClr val="accent6">
                  <a:lumMod val="50000"/>
                </a:schemeClr>
              </a:buClr>
              <a:buSzPct val="154000"/>
            </a:pPr>
            <a:r>
              <a:rPr lang="he-IL" sz="1050" b="1" dirty="0">
                <a:effectLst/>
              </a:rPr>
              <a:t>בדומה ל</a:t>
            </a:r>
            <a:r>
              <a:rPr lang="he-IL" sz="1050" b="1" dirty="0" smtClean="0">
                <a:effectLst/>
              </a:rPr>
              <a:t>...</a:t>
            </a:r>
          </a:p>
          <a:p>
            <a:pPr marL="0" indent="0">
              <a:buClr>
                <a:schemeClr val="accent6">
                  <a:lumMod val="50000"/>
                </a:schemeClr>
              </a:buClr>
              <a:buSzPct val="154000"/>
              <a:buNone/>
            </a:pPr>
            <a:endParaRPr lang="he-IL" sz="1050" b="1" dirty="0" smtClean="0">
              <a:effectLst/>
            </a:endParaRPr>
          </a:p>
          <a:p>
            <a:pPr>
              <a:buClr>
                <a:schemeClr val="accent6">
                  <a:lumMod val="50000"/>
                </a:schemeClr>
              </a:buClr>
              <a:buSzPct val="154000"/>
            </a:pPr>
            <a:r>
              <a:rPr lang="he-IL" sz="1050" b="1" dirty="0" smtClean="0">
                <a:effectLst/>
              </a:rPr>
              <a:t>בניגוד </a:t>
            </a:r>
            <a:r>
              <a:rPr lang="he-IL" sz="1050" b="1" dirty="0">
                <a:effectLst/>
              </a:rPr>
              <a:t>ל...</a:t>
            </a:r>
            <a:endParaRPr lang="en-US" sz="1050" b="1" dirty="0">
              <a:effectLst/>
            </a:endParaRPr>
          </a:p>
          <a:p>
            <a:pPr>
              <a:buClr>
                <a:schemeClr val="accent6">
                  <a:lumMod val="50000"/>
                </a:schemeClr>
              </a:buClr>
              <a:buSzPct val="154000"/>
            </a:pPr>
            <a:r>
              <a:rPr lang="he-IL" sz="1050" b="1" dirty="0">
                <a:effectLst/>
              </a:rPr>
              <a:t>...לעומת זאת...</a:t>
            </a:r>
            <a:endParaRPr lang="en-US" sz="1050" b="1" dirty="0">
              <a:effectLst/>
            </a:endParaRPr>
          </a:p>
          <a:p>
            <a:pPr>
              <a:buClr>
                <a:schemeClr val="accent6">
                  <a:lumMod val="50000"/>
                </a:schemeClr>
              </a:buClr>
              <a:buSzPct val="154000"/>
            </a:pPr>
            <a:r>
              <a:rPr lang="he-IL" sz="1050" b="1" dirty="0">
                <a:effectLst/>
              </a:rPr>
              <a:t>...ואילו...</a:t>
            </a:r>
            <a:endParaRPr lang="en-US" sz="1050" b="1" dirty="0">
              <a:effectLst/>
            </a:endParaRPr>
          </a:p>
          <a:p>
            <a:pPr>
              <a:buClr>
                <a:schemeClr val="accent6">
                  <a:lumMod val="50000"/>
                </a:schemeClr>
              </a:buClr>
              <a:buSzPct val="154000"/>
            </a:pPr>
            <a:r>
              <a:rPr lang="he-IL" sz="1050" b="1" dirty="0">
                <a:effectLst/>
              </a:rPr>
              <a:t>כשם ש... כך גם...</a:t>
            </a:r>
            <a:endParaRPr lang="en-US" sz="1050" b="1" dirty="0">
              <a:effectLst/>
            </a:endParaRPr>
          </a:p>
          <a:p>
            <a:pPr>
              <a:buClr>
                <a:schemeClr val="accent6">
                  <a:lumMod val="50000"/>
                </a:schemeClr>
              </a:buClr>
              <a:buSzPct val="154000"/>
            </a:pPr>
            <a:r>
              <a:rPr lang="he-IL" sz="1050" b="1" dirty="0">
                <a:effectLst/>
              </a:rPr>
              <a:t>כפי ש...כך גם...</a:t>
            </a:r>
            <a:endParaRPr lang="en-US" sz="1050" b="1" dirty="0">
              <a:effectLst/>
            </a:endParaRPr>
          </a:p>
          <a:p>
            <a:pPr>
              <a:buClr>
                <a:schemeClr val="accent6">
                  <a:lumMod val="50000"/>
                </a:schemeClr>
              </a:buClr>
              <a:buSzPct val="154000"/>
            </a:pPr>
            <a:endParaRPr lang="en-US" sz="1050" b="1" dirty="0">
              <a:effectLst/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539552" y="3933056"/>
            <a:ext cx="2358069" cy="1296144"/>
          </a:xfrm>
          <a:prstGeom prst="rect">
            <a:avLst/>
          </a:prstGeom>
          <a:solidFill>
            <a:srgbClr val="FFC000">
              <a:alpha val="25882"/>
            </a:srgbClr>
          </a:solidFill>
          <a:ln w="57150">
            <a:solidFill>
              <a:srgbClr val="AF2105"/>
            </a:solidFill>
            <a:prstDash val="solid"/>
          </a:ln>
        </p:spPr>
        <p:txBody>
          <a:bodyPr vert="horz" lIns="91440" tIns="45720" rIns="91440" bIns="45720" rtlCol="1">
            <a:normAutofit/>
          </a:bodyPr>
          <a:lstStyle>
            <a:defPPr>
              <a:defRPr lang="he-IL"/>
            </a:defPPr>
            <a:lvl1pPr>
              <a:lnSpc>
                <a:spcPct val="90000"/>
              </a:lnSpc>
              <a:spcBef>
                <a:spcPct val="20000"/>
              </a:spcBef>
              <a:defRPr sz="2400"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he-IL" sz="1200" dirty="0">
                <a:solidFill>
                  <a:schemeClr val="accent2">
                    <a:lumMod val="50000"/>
                  </a:schemeClr>
                </a:solidFill>
              </a:rPr>
              <a:t>בין מה למה משווים?</a:t>
            </a:r>
            <a:endParaRPr lang="en-US" sz="1200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he-IL" sz="1200" dirty="0"/>
              <a:t>בכל השוואה יש לפחות שני נושאים להשוואה.</a:t>
            </a:r>
            <a:endParaRPr lang="en-US" sz="1200" dirty="0"/>
          </a:p>
          <a:p>
            <a:pPr marL="342900" indent="-342900">
              <a:buFont typeface="Arial" pitchFamily="34" charset="0"/>
              <a:buChar char="•"/>
            </a:pPr>
            <a:r>
              <a:rPr lang="he-IL" sz="1200" dirty="0"/>
              <a:t>נושאי ההשוואה  יכולים </a:t>
            </a:r>
            <a:r>
              <a:rPr lang="he-IL" sz="1200" dirty="0" smtClean="0"/>
              <a:t>להיות </a:t>
            </a:r>
            <a:r>
              <a:rPr lang="he-IL" sz="1200" dirty="0"/>
              <a:t>עצמים, אנשים, יצורים חיים, רעיונות, מידע... כל דבר</a:t>
            </a:r>
            <a:r>
              <a:rPr lang="he-IL" sz="1200" dirty="0" smtClean="0"/>
              <a:t>.</a:t>
            </a:r>
            <a:endParaRPr lang="en-US" sz="1200" dirty="0"/>
          </a:p>
        </p:txBody>
      </p:sp>
      <p:sp>
        <p:nvSpPr>
          <p:cNvPr id="27" name="צורה חופשית 26"/>
          <p:cNvSpPr/>
          <p:nvPr/>
        </p:nvSpPr>
        <p:spPr>
          <a:xfrm>
            <a:off x="3995936" y="1988840"/>
            <a:ext cx="1158466" cy="996094"/>
          </a:xfrm>
          <a:custGeom>
            <a:avLst/>
            <a:gdLst>
              <a:gd name="connsiteX0" fmla="*/ 0 w 1669551"/>
              <a:gd name="connsiteY0" fmla="*/ 722179 h 1444358"/>
              <a:gd name="connsiteX1" fmla="*/ 412653 w 1669551"/>
              <a:gd name="connsiteY1" fmla="*/ 0 h 1444358"/>
              <a:gd name="connsiteX2" fmla="*/ 1256898 w 1669551"/>
              <a:gd name="connsiteY2" fmla="*/ 0 h 1444358"/>
              <a:gd name="connsiteX3" fmla="*/ 1669551 w 1669551"/>
              <a:gd name="connsiteY3" fmla="*/ 722179 h 1444358"/>
              <a:gd name="connsiteX4" fmla="*/ 1256898 w 1669551"/>
              <a:gd name="connsiteY4" fmla="*/ 1444358 h 1444358"/>
              <a:gd name="connsiteX5" fmla="*/ 412653 w 1669551"/>
              <a:gd name="connsiteY5" fmla="*/ 1444358 h 1444358"/>
              <a:gd name="connsiteX6" fmla="*/ 0 w 1669551"/>
              <a:gd name="connsiteY6" fmla="*/ 722179 h 144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9551" h="1444358">
                <a:moveTo>
                  <a:pt x="0" y="722179"/>
                </a:moveTo>
                <a:lnTo>
                  <a:pt x="412653" y="0"/>
                </a:lnTo>
                <a:lnTo>
                  <a:pt x="1256898" y="0"/>
                </a:lnTo>
                <a:lnTo>
                  <a:pt x="1669551" y="722179"/>
                </a:lnTo>
                <a:lnTo>
                  <a:pt x="1256898" y="1444358"/>
                </a:lnTo>
                <a:lnTo>
                  <a:pt x="412653" y="1444358"/>
                </a:lnTo>
                <a:lnTo>
                  <a:pt x="0" y="722179"/>
                </a:lnTo>
                <a:close/>
              </a:path>
            </a:pathLst>
          </a:custGeom>
          <a:ln>
            <a:solidFill>
              <a:srgbClr val="AF2105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5890" tIns="268571" rIns="305890" bIns="268571" numCol="1" spcCol="1270" anchor="ctr" anchorCtr="0">
            <a:noAutofit/>
          </a:bodyPr>
          <a:lstStyle/>
          <a:p>
            <a:pPr lvl="0" algn="ctr" defTabSz="10223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000" b="1" kern="1200" dirty="0" smtClean="0"/>
              <a:t>הגדרה</a:t>
            </a:r>
          </a:p>
          <a:p>
            <a:pPr lvl="0" algn="ctr" defTabSz="10223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000" b="1" dirty="0" smtClean="0"/>
              <a:t>להשוואה</a:t>
            </a:r>
            <a:endParaRPr lang="he-IL" sz="1000" b="1" kern="1200" dirty="0"/>
          </a:p>
        </p:txBody>
      </p:sp>
      <p:sp>
        <p:nvSpPr>
          <p:cNvPr id="29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6356920" y="6520259"/>
            <a:ext cx="2895600" cy="365125"/>
          </a:xfrm>
        </p:spPr>
        <p:txBody>
          <a:bodyPr/>
          <a:lstStyle/>
          <a:p>
            <a:r>
              <a:rPr lang="he-IL" sz="1100" b="1" dirty="0" smtClean="0">
                <a:solidFill>
                  <a:schemeClr val="tx1"/>
                </a:solidFill>
              </a:rPr>
              <a:t>פיתוח: שלומית בן עטר ייעוץ: ד"ר ריקי תמיר</a:t>
            </a:r>
            <a:endParaRPr lang="he-IL" sz="1100" b="1" dirty="0">
              <a:solidFill>
                <a:schemeClr val="tx1"/>
              </a:solidFill>
            </a:endParaRPr>
          </a:p>
        </p:txBody>
      </p:sp>
      <p:sp>
        <p:nvSpPr>
          <p:cNvPr id="30" name="מלבן 29"/>
          <p:cNvSpPr/>
          <p:nvPr/>
        </p:nvSpPr>
        <p:spPr>
          <a:xfrm>
            <a:off x="2123728" y="118373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200" b="1" dirty="0"/>
              <a:t>משרד החינוך </a:t>
            </a:r>
          </a:p>
          <a:p>
            <a:pPr algn="ctr"/>
            <a:r>
              <a:rPr lang="he-IL" sz="1200" b="1" dirty="0"/>
              <a:t>אגף שפות </a:t>
            </a:r>
          </a:p>
          <a:p>
            <a:pPr algn="ctr"/>
            <a:r>
              <a:rPr lang="he-IL" sz="1200" b="1" dirty="0"/>
              <a:t>הפיקוח על הוראת העברית</a:t>
            </a:r>
            <a:endParaRPr lang="he-IL" sz="1200" dirty="0"/>
          </a:p>
        </p:txBody>
      </p:sp>
    </p:spTree>
    <p:extLst>
      <p:ext uri="{BB962C8B-B14F-4D97-AF65-F5344CB8AC3E}">
        <p14:creationId xmlns:p14="http://schemas.microsoft.com/office/powerpoint/2010/main" val="21391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משושה 27"/>
          <p:cNvSpPr/>
          <p:nvPr/>
        </p:nvSpPr>
        <p:spPr>
          <a:xfrm>
            <a:off x="3678599" y="2612204"/>
            <a:ext cx="533361" cy="456756"/>
          </a:xfrm>
          <a:prstGeom prst="hexagon">
            <a:avLst>
              <a:gd name="adj" fmla="val 28900"/>
              <a:gd name="vf" fmla="val 115470"/>
            </a:avLst>
          </a:prstGeom>
          <a:ln>
            <a:solidFill>
              <a:srgbClr val="AF2105"/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צורה חופשית 5"/>
          <p:cNvSpPr/>
          <p:nvPr/>
        </p:nvSpPr>
        <p:spPr>
          <a:xfrm>
            <a:off x="3852980" y="3094239"/>
            <a:ext cx="1413638" cy="1215392"/>
          </a:xfrm>
          <a:custGeom>
            <a:avLst/>
            <a:gdLst>
              <a:gd name="connsiteX0" fmla="*/ 0 w 2037298"/>
              <a:gd name="connsiteY0" fmla="*/ 881173 h 1762345"/>
              <a:gd name="connsiteX1" fmla="*/ 503502 w 2037298"/>
              <a:gd name="connsiteY1" fmla="*/ 0 h 1762345"/>
              <a:gd name="connsiteX2" fmla="*/ 1533796 w 2037298"/>
              <a:gd name="connsiteY2" fmla="*/ 0 h 1762345"/>
              <a:gd name="connsiteX3" fmla="*/ 2037298 w 2037298"/>
              <a:gd name="connsiteY3" fmla="*/ 881173 h 1762345"/>
              <a:gd name="connsiteX4" fmla="*/ 1533796 w 2037298"/>
              <a:gd name="connsiteY4" fmla="*/ 1762345 h 1762345"/>
              <a:gd name="connsiteX5" fmla="*/ 503502 w 2037298"/>
              <a:gd name="connsiteY5" fmla="*/ 1762345 h 1762345"/>
              <a:gd name="connsiteX6" fmla="*/ 0 w 2037298"/>
              <a:gd name="connsiteY6" fmla="*/ 881173 h 1762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7298" h="1762345">
                <a:moveTo>
                  <a:pt x="0" y="881173"/>
                </a:moveTo>
                <a:lnTo>
                  <a:pt x="503502" y="0"/>
                </a:lnTo>
                <a:lnTo>
                  <a:pt x="1533796" y="0"/>
                </a:lnTo>
                <a:lnTo>
                  <a:pt x="2037298" y="881173"/>
                </a:lnTo>
                <a:lnTo>
                  <a:pt x="1533796" y="1762345"/>
                </a:lnTo>
                <a:lnTo>
                  <a:pt x="503502" y="1762345"/>
                </a:lnTo>
                <a:lnTo>
                  <a:pt x="0" y="881173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AF2105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6819" tIns="321255" rIns="366819" bIns="321255" numCol="1" spcCol="1270" anchor="ctr" anchorCtr="0">
            <a:noAutofit/>
          </a:bodyPr>
          <a:lstStyle/>
          <a:p>
            <a:pPr lvl="0" algn="ctr" defTabSz="10223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000" b="1" kern="1200" dirty="0" smtClean="0">
                <a:solidFill>
                  <a:srgbClr val="C00000"/>
                </a:solidFill>
              </a:rPr>
              <a:t>פעולה של השוואה</a:t>
            </a:r>
            <a:endParaRPr lang="he-IL" sz="1000" b="1" kern="1200" dirty="0">
              <a:solidFill>
                <a:srgbClr val="C00000"/>
              </a:solidFill>
            </a:endParaRPr>
          </a:p>
        </p:txBody>
      </p:sp>
      <p:sp>
        <p:nvSpPr>
          <p:cNvPr id="7" name="משושה 6"/>
          <p:cNvSpPr/>
          <p:nvPr/>
        </p:nvSpPr>
        <p:spPr>
          <a:xfrm>
            <a:off x="4738190" y="2512757"/>
            <a:ext cx="533361" cy="456756"/>
          </a:xfrm>
          <a:prstGeom prst="hexagon">
            <a:avLst>
              <a:gd name="adj" fmla="val 28900"/>
              <a:gd name="vf" fmla="val 115470"/>
            </a:avLst>
          </a:prstGeom>
          <a:ln>
            <a:solidFill>
              <a:srgbClr val="AF2105"/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משושה 8"/>
          <p:cNvSpPr/>
          <p:nvPr/>
        </p:nvSpPr>
        <p:spPr>
          <a:xfrm>
            <a:off x="5360664" y="3366649"/>
            <a:ext cx="533361" cy="456756"/>
          </a:xfrm>
          <a:prstGeom prst="hexagon">
            <a:avLst>
              <a:gd name="adj" fmla="val 28900"/>
              <a:gd name="vf" fmla="val 115470"/>
            </a:avLst>
          </a:prstGeom>
          <a:ln>
            <a:solidFill>
              <a:srgbClr val="AF2105"/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צורה חופשית 9"/>
          <p:cNvSpPr/>
          <p:nvPr/>
        </p:nvSpPr>
        <p:spPr>
          <a:xfrm>
            <a:off x="5045646" y="2601504"/>
            <a:ext cx="1158466" cy="996094"/>
          </a:xfrm>
          <a:custGeom>
            <a:avLst/>
            <a:gdLst>
              <a:gd name="connsiteX0" fmla="*/ 0 w 1669551"/>
              <a:gd name="connsiteY0" fmla="*/ 722179 h 1444358"/>
              <a:gd name="connsiteX1" fmla="*/ 412653 w 1669551"/>
              <a:gd name="connsiteY1" fmla="*/ 0 h 1444358"/>
              <a:gd name="connsiteX2" fmla="*/ 1256898 w 1669551"/>
              <a:gd name="connsiteY2" fmla="*/ 0 h 1444358"/>
              <a:gd name="connsiteX3" fmla="*/ 1669551 w 1669551"/>
              <a:gd name="connsiteY3" fmla="*/ 722179 h 1444358"/>
              <a:gd name="connsiteX4" fmla="*/ 1256898 w 1669551"/>
              <a:gd name="connsiteY4" fmla="*/ 1444358 h 1444358"/>
              <a:gd name="connsiteX5" fmla="*/ 412653 w 1669551"/>
              <a:gd name="connsiteY5" fmla="*/ 1444358 h 1444358"/>
              <a:gd name="connsiteX6" fmla="*/ 0 w 1669551"/>
              <a:gd name="connsiteY6" fmla="*/ 722179 h 144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9551" h="1444358">
                <a:moveTo>
                  <a:pt x="0" y="722179"/>
                </a:moveTo>
                <a:lnTo>
                  <a:pt x="412653" y="0"/>
                </a:lnTo>
                <a:lnTo>
                  <a:pt x="1256898" y="0"/>
                </a:lnTo>
                <a:lnTo>
                  <a:pt x="1669551" y="722179"/>
                </a:lnTo>
                <a:lnTo>
                  <a:pt x="1256898" y="1444358"/>
                </a:lnTo>
                <a:lnTo>
                  <a:pt x="412653" y="1444358"/>
                </a:lnTo>
                <a:lnTo>
                  <a:pt x="0" y="722179"/>
                </a:lnTo>
                <a:close/>
              </a:path>
            </a:pathLst>
          </a:custGeom>
          <a:ln>
            <a:solidFill>
              <a:srgbClr val="AF2105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5890" tIns="268571" rIns="305890" bIns="268571" numCol="1" spcCol="1270" anchor="ctr" anchorCtr="0">
            <a:noAutofit/>
          </a:bodyPr>
          <a:lstStyle/>
          <a:p>
            <a:pPr lvl="0" algn="ctr" defTabSz="10223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000" b="1" kern="1200" dirty="0" smtClean="0"/>
              <a:t>מטרות ההשוואה</a:t>
            </a:r>
            <a:endParaRPr lang="he-IL" sz="1000" b="1" kern="1200" dirty="0"/>
          </a:p>
        </p:txBody>
      </p:sp>
      <p:sp>
        <p:nvSpPr>
          <p:cNvPr id="11" name="משושה 10"/>
          <p:cNvSpPr/>
          <p:nvPr/>
        </p:nvSpPr>
        <p:spPr>
          <a:xfrm>
            <a:off x="4928253" y="4330534"/>
            <a:ext cx="533361" cy="456756"/>
          </a:xfrm>
          <a:prstGeom prst="hexagon">
            <a:avLst>
              <a:gd name="adj" fmla="val 28900"/>
              <a:gd name="vf" fmla="val 115470"/>
            </a:avLst>
          </a:prstGeom>
          <a:ln>
            <a:solidFill>
              <a:srgbClr val="AF2105"/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צורה חופשית 11"/>
          <p:cNvSpPr/>
          <p:nvPr/>
        </p:nvSpPr>
        <p:spPr>
          <a:xfrm>
            <a:off x="5069718" y="3811584"/>
            <a:ext cx="1158466" cy="996094"/>
          </a:xfrm>
          <a:custGeom>
            <a:avLst/>
            <a:gdLst>
              <a:gd name="connsiteX0" fmla="*/ 0 w 1669551"/>
              <a:gd name="connsiteY0" fmla="*/ 722179 h 1444358"/>
              <a:gd name="connsiteX1" fmla="*/ 412653 w 1669551"/>
              <a:gd name="connsiteY1" fmla="*/ 0 h 1444358"/>
              <a:gd name="connsiteX2" fmla="*/ 1256898 w 1669551"/>
              <a:gd name="connsiteY2" fmla="*/ 0 h 1444358"/>
              <a:gd name="connsiteX3" fmla="*/ 1669551 w 1669551"/>
              <a:gd name="connsiteY3" fmla="*/ 722179 h 1444358"/>
              <a:gd name="connsiteX4" fmla="*/ 1256898 w 1669551"/>
              <a:gd name="connsiteY4" fmla="*/ 1444358 h 1444358"/>
              <a:gd name="connsiteX5" fmla="*/ 412653 w 1669551"/>
              <a:gd name="connsiteY5" fmla="*/ 1444358 h 1444358"/>
              <a:gd name="connsiteX6" fmla="*/ 0 w 1669551"/>
              <a:gd name="connsiteY6" fmla="*/ 722179 h 144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9551" h="1444358">
                <a:moveTo>
                  <a:pt x="0" y="722179"/>
                </a:moveTo>
                <a:lnTo>
                  <a:pt x="412653" y="0"/>
                </a:lnTo>
                <a:lnTo>
                  <a:pt x="1256898" y="0"/>
                </a:lnTo>
                <a:lnTo>
                  <a:pt x="1669551" y="722179"/>
                </a:lnTo>
                <a:lnTo>
                  <a:pt x="1256898" y="1444358"/>
                </a:lnTo>
                <a:lnTo>
                  <a:pt x="412653" y="1444358"/>
                </a:lnTo>
                <a:lnTo>
                  <a:pt x="0" y="722179"/>
                </a:lnTo>
                <a:close/>
              </a:path>
            </a:pathLst>
          </a:custGeom>
          <a:ln>
            <a:solidFill>
              <a:srgbClr val="AF2105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5890" tIns="268571" rIns="305890" bIns="268571" numCol="1" spcCol="1270" anchor="ctr" anchorCtr="0">
            <a:noAutofit/>
          </a:bodyPr>
          <a:lstStyle/>
          <a:p>
            <a:pPr lvl="0" algn="ctr" defTabSz="10223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000" b="1" kern="1200" dirty="0" smtClean="0"/>
              <a:t>תבחינים</a:t>
            </a:r>
          </a:p>
          <a:p>
            <a:pPr lvl="0" algn="ctr" defTabSz="10223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000" b="1" dirty="0" smtClean="0"/>
              <a:t>בהשוואה</a:t>
            </a:r>
            <a:endParaRPr lang="he-IL" sz="1000" b="1" kern="1200" dirty="0"/>
          </a:p>
        </p:txBody>
      </p:sp>
      <p:sp>
        <p:nvSpPr>
          <p:cNvPr id="13" name="משושה 12"/>
          <p:cNvSpPr/>
          <p:nvPr/>
        </p:nvSpPr>
        <p:spPr>
          <a:xfrm>
            <a:off x="3855611" y="4430589"/>
            <a:ext cx="533361" cy="456756"/>
          </a:xfrm>
          <a:prstGeom prst="hexagon">
            <a:avLst>
              <a:gd name="adj" fmla="val 28900"/>
              <a:gd name="vf" fmla="val 115470"/>
            </a:avLst>
          </a:prstGeom>
          <a:ln>
            <a:solidFill>
              <a:srgbClr val="AF2105"/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צורה חופשית 13"/>
          <p:cNvSpPr/>
          <p:nvPr/>
        </p:nvSpPr>
        <p:spPr>
          <a:xfrm>
            <a:off x="3983197" y="4419280"/>
            <a:ext cx="1158466" cy="996094"/>
          </a:xfrm>
          <a:custGeom>
            <a:avLst/>
            <a:gdLst>
              <a:gd name="connsiteX0" fmla="*/ 0 w 1669551"/>
              <a:gd name="connsiteY0" fmla="*/ 722179 h 1444358"/>
              <a:gd name="connsiteX1" fmla="*/ 412653 w 1669551"/>
              <a:gd name="connsiteY1" fmla="*/ 0 h 1444358"/>
              <a:gd name="connsiteX2" fmla="*/ 1256898 w 1669551"/>
              <a:gd name="connsiteY2" fmla="*/ 0 h 1444358"/>
              <a:gd name="connsiteX3" fmla="*/ 1669551 w 1669551"/>
              <a:gd name="connsiteY3" fmla="*/ 722179 h 1444358"/>
              <a:gd name="connsiteX4" fmla="*/ 1256898 w 1669551"/>
              <a:gd name="connsiteY4" fmla="*/ 1444358 h 1444358"/>
              <a:gd name="connsiteX5" fmla="*/ 412653 w 1669551"/>
              <a:gd name="connsiteY5" fmla="*/ 1444358 h 1444358"/>
              <a:gd name="connsiteX6" fmla="*/ 0 w 1669551"/>
              <a:gd name="connsiteY6" fmla="*/ 722179 h 144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9551" h="1444358">
                <a:moveTo>
                  <a:pt x="0" y="722179"/>
                </a:moveTo>
                <a:lnTo>
                  <a:pt x="412653" y="0"/>
                </a:lnTo>
                <a:lnTo>
                  <a:pt x="1256898" y="0"/>
                </a:lnTo>
                <a:lnTo>
                  <a:pt x="1669551" y="722179"/>
                </a:lnTo>
                <a:lnTo>
                  <a:pt x="1256898" y="1444358"/>
                </a:lnTo>
                <a:lnTo>
                  <a:pt x="412653" y="1444358"/>
                </a:lnTo>
                <a:lnTo>
                  <a:pt x="0" y="722179"/>
                </a:lnTo>
                <a:close/>
              </a:path>
            </a:pathLst>
          </a:custGeom>
          <a:ln>
            <a:solidFill>
              <a:srgbClr val="AF2105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5890" tIns="268571" rIns="305890" bIns="268571" numCol="1" spcCol="1270" anchor="ctr" anchorCtr="0">
            <a:noAutofit/>
          </a:bodyPr>
          <a:lstStyle/>
          <a:p>
            <a:pPr lvl="0" algn="ctr" defTabSz="10223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000" b="1" kern="1200" dirty="0" smtClean="0"/>
              <a:t>שפת ההשוואה</a:t>
            </a:r>
            <a:endParaRPr lang="he-IL" sz="1000" b="1" kern="1200" dirty="0"/>
          </a:p>
        </p:txBody>
      </p:sp>
      <p:sp>
        <p:nvSpPr>
          <p:cNvPr id="15" name="משושה 14"/>
          <p:cNvSpPr/>
          <p:nvPr/>
        </p:nvSpPr>
        <p:spPr>
          <a:xfrm>
            <a:off x="3222943" y="3577038"/>
            <a:ext cx="533361" cy="456756"/>
          </a:xfrm>
          <a:prstGeom prst="hexagon">
            <a:avLst>
              <a:gd name="adj" fmla="val 28900"/>
              <a:gd name="vf" fmla="val 115470"/>
            </a:avLst>
          </a:prstGeom>
          <a:ln>
            <a:solidFill>
              <a:srgbClr val="AF2105"/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צורה חופשית 15"/>
          <p:cNvSpPr/>
          <p:nvPr/>
        </p:nvSpPr>
        <p:spPr>
          <a:xfrm>
            <a:off x="2915816" y="3806616"/>
            <a:ext cx="1158466" cy="996094"/>
          </a:xfrm>
          <a:custGeom>
            <a:avLst/>
            <a:gdLst>
              <a:gd name="connsiteX0" fmla="*/ 0 w 1669551"/>
              <a:gd name="connsiteY0" fmla="*/ 722179 h 1444358"/>
              <a:gd name="connsiteX1" fmla="*/ 412653 w 1669551"/>
              <a:gd name="connsiteY1" fmla="*/ 0 h 1444358"/>
              <a:gd name="connsiteX2" fmla="*/ 1256898 w 1669551"/>
              <a:gd name="connsiteY2" fmla="*/ 0 h 1444358"/>
              <a:gd name="connsiteX3" fmla="*/ 1669551 w 1669551"/>
              <a:gd name="connsiteY3" fmla="*/ 722179 h 1444358"/>
              <a:gd name="connsiteX4" fmla="*/ 1256898 w 1669551"/>
              <a:gd name="connsiteY4" fmla="*/ 1444358 h 1444358"/>
              <a:gd name="connsiteX5" fmla="*/ 412653 w 1669551"/>
              <a:gd name="connsiteY5" fmla="*/ 1444358 h 1444358"/>
              <a:gd name="connsiteX6" fmla="*/ 0 w 1669551"/>
              <a:gd name="connsiteY6" fmla="*/ 722179 h 144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9551" h="1444358">
                <a:moveTo>
                  <a:pt x="0" y="722179"/>
                </a:moveTo>
                <a:lnTo>
                  <a:pt x="412653" y="0"/>
                </a:lnTo>
                <a:lnTo>
                  <a:pt x="1256898" y="0"/>
                </a:lnTo>
                <a:lnTo>
                  <a:pt x="1669551" y="722179"/>
                </a:lnTo>
                <a:lnTo>
                  <a:pt x="1256898" y="1444358"/>
                </a:lnTo>
                <a:lnTo>
                  <a:pt x="412653" y="1444358"/>
                </a:lnTo>
                <a:lnTo>
                  <a:pt x="0" y="722179"/>
                </a:lnTo>
                <a:close/>
              </a:path>
            </a:pathLst>
          </a:custGeom>
          <a:ln>
            <a:solidFill>
              <a:srgbClr val="AF2105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5890" tIns="268571" rIns="305890" bIns="268571" numCol="1" spcCol="1270" anchor="ctr" anchorCtr="0">
            <a:noAutofit/>
          </a:bodyPr>
          <a:lstStyle/>
          <a:p>
            <a:pPr lvl="0" algn="ctr" defTabSz="10223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000" b="1" kern="1200" dirty="0" smtClean="0"/>
              <a:t>הנושאים המושווים</a:t>
            </a:r>
            <a:endParaRPr lang="he-IL" sz="1000" b="1" kern="1200" dirty="0"/>
          </a:p>
        </p:txBody>
      </p:sp>
      <p:sp>
        <p:nvSpPr>
          <p:cNvPr id="17" name="צורה חופשית 16"/>
          <p:cNvSpPr/>
          <p:nvPr/>
        </p:nvSpPr>
        <p:spPr>
          <a:xfrm>
            <a:off x="2915816" y="2600133"/>
            <a:ext cx="1158466" cy="996094"/>
          </a:xfrm>
          <a:custGeom>
            <a:avLst/>
            <a:gdLst>
              <a:gd name="connsiteX0" fmla="*/ 0 w 1669551"/>
              <a:gd name="connsiteY0" fmla="*/ 722179 h 1444358"/>
              <a:gd name="connsiteX1" fmla="*/ 412653 w 1669551"/>
              <a:gd name="connsiteY1" fmla="*/ 0 h 1444358"/>
              <a:gd name="connsiteX2" fmla="*/ 1256898 w 1669551"/>
              <a:gd name="connsiteY2" fmla="*/ 0 h 1444358"/>
              <a:gd name="connsiteX3" fmla="*/ 1669551 w 1669551"/>
              <a:gd name="connsiteY3" fmla="*/ 722179 h 1444358"/>
              <a:gd name="connsiteX4" fmla="*/ 1256898 w 1669551"/>
              <a:gd name="connsiteY4" fmla="*/ 1444358 h 1444358"/>
              <a:gd name="connsiteX5" fmla="*/ 412653 w 1669551"/>
              <a:gd name="connsiteY5" fmla="*/ 1444358 h 1444358"/>
              <a:gd name="connsiteX6" fmla="*/ 0 w 1669551"/>
              <a:gd name="connsiteY6" fmla="*/ 722179 h 144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9551" h="1444358">
                <a:moveTo>
                  <a:pt x="0" y="722179"/>
                </a:moveTo>
                <a:lnTo>
                  <a:pt x="412653" y="0"/>
                </a:lnTo>
                <a:lnTo>
                  <a:pt x="1256898" y="0"/>
                </a:lnTo>
                <a:lnTo>
                  <a:pt x="1669551" y="722179"/>
                </a:lnTo>
                <a:lnTo>
                  <a:pt x="1256898" y="1444358"/>
                </a:lnTo>
                <a:lnTo>
                  <a:pt x="412653" y="1444358"/>
                </a:lnTo>
                <a:lnTo>
                  <a:pt x="0" y="722179"/>
                </a:lnTo>
                <a:close/>
              </a:path>
            </a:pathLst>
          </a:custGeom>
          <a:ln>
            <a:solidFill>
              <a:srgbClr val="AF2105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5890" tIns="268571" rIns="305890" bIns="268571" numCol="1" spcCol="1270" anchor="ctr" anchorCtr="0">
            <a:noAutofit/>
          </a:bodyPr>
          <a:lstStyle/>
          <a:p>
            <a:pPr lvl="0" algn="ctr" defTabSz="10223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000" b="1" kern="1200" dirty="0" smtClean="0"/>
              <a:t>הדומה והשונה</a:t>
            </a:r>
          </a:p>
          <a:p>
            <a:pPr lvl="0" algn="ctr" defTabSz="10223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000" b="1" dirty="0" smtClean="0"/>
              <a:t>בהשוואה</a:t>
            </a:r>
            <a:endParaRPr lang="he-IL" sz="1000" b="1" kern="1200" dirty="0"/>
          </a:p>
        </p:txBody>
      </p:sp>
      <p:pic>
        <p:nvPicPr>
          <p:cNvPr id="18" name="Picture 17" descr="אייקון.png"/>
          <p:cNvPicPr>
            <a:picLocks noChangeAspect="1"/>
          </p:cNvPicPr>
          <p:nvPr/>
        </p:nvPicPr>
        <p:blipFill>
          <a:blip r:embed="rId2" cstate="print"/>
          <a:srcRect l="14643" t="49838"/>
          <a:stretch>
            <a:fillRect/>
          </a:stretch>
        </p:blipFill>
        <p:spPr>
          <a:xfrm>
            <a:off x="18336" y="32821"/>
            <a:ext cx="2731440" cy="1114718"/>
          </a:xfrm>
          <a:prstGeom prst="rect">
            <a:avLst/>
          </a:prstGeom>
        </p:spPr>
      </p:pic>
      <p:pic>
        <p:nvPicPr>
          <p:cNvPr id="3074" name="Picture 2" descr="דימויים,השוואות,מאזנים,מטאפורות,ספרים,סרגלים,שקילת ההבדלים,שקילת ההפרשים,תוכנה,תקליטורים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8" b="9815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852067"/>
            <a:ext cx="820369" cy="49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9" descr="דף ראשי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1600" y="72008"/>
            <a:ext cx="620688" cy="6206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15450" y="251937"/>
            <a:ext cx="309305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 smtClean="0">
                <a:solidFill>
                  <a:schemeClr val="bg1"/>
                </a:solidFill>
              </a:rPr>
              <a:t>הכול על  השוואה</a:t>
            </a:r>
            <a:endParaRPr lang="he-IL" sz="3200" b="1" dirty="0">
              <a:solidFill>
                <a:schemeClr val="bg1"/>
              </a:solidFill>
            </a:endParaRPr>
          </a:p>
        </p:txBody>
      </p:sp>
      <p:pic>
        <p:nvPicPr>
          <p:cNvPr id="20" name="Picture 12" descr="חזרה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9208" y="116632"/>
            <a:ext cx="620688" cy="620688"/>
          </a:xfrm>
          <a:prstGeom prst="rect">
            <a:avLst/>
          </a:prstGeom>
        </p:spPr>
      </p:pic>
      <p:sp>
        <p:nvSpPr>
          <p:cNvPr id="21" name="מציין מיקום תוכן 2"/>
          <p:cNvSpPr txBox="1">
            <a:spLocks/>
          </p:cNvSpPr>
          <p:nvPr/>
        </p:nvSpPr>
        <p:spPr>
          <a:xfrm>
            <a:off x="3099005" y="838518"/>
            <a:ext cx="2952328" cy="1259036"/>
          </a:xfrm>
          <a:prstGeom prst="rect">
            <a:avLst/>
          </a:prstGeom>
          <a:solidFill>
            <a:srgbClr val="FFC000">
              <a:alpha val="25882"/>
            </a:srgbClr>
          </a:solidFill>
          <a:ln w="57150">
            <a:solidFill>
              <a:srgbClr val="AF2105"/>
            </a:solidFill>
            <a:prstDash val="solid"/>
          </a:ln>
        </p:spPr>
        <p:txBody>
          <a:bodyPr vert="horz" lIns="91440" tIns="45720" rIns="91440" bIns="45720" rtlCol="1">
            <a:noAutofit/>
          </a:bodyPr>
          <a:lstStyle>
            <a:defPPr>
              <a:defRPr lang="he-IL"/>
            </a:defPPr>
            <a:lvl1pPr>
              <a:lnSpc>
                <a:spcPct val="90000"/>
              </a:lnSpc>
              <a:spcBef>
                <a:spcPct val="20000"/>
              </a:spcBef>
              <a:defRPr sz="1000"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he-IL" sz="1200" dirty="0">
                <a:solidFill>
                  <a:schemeClr val="accent2">
                    <a:lumMod val="50000"/>
                  </a:schemeClr>
                </a:solidFill>
              </a:rPr>
              <a:t>מהי השוואה?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2">
                    <a:lumMod val="50000"/>
                  </a:schemeClr>
                </a:solidFill>
              </a:rPr>
            </a:br>
            <a:endParaRPr lang="he-IL" sz="12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he-IL" sz="1050" dirty="0"/>
              <a:t>השוואה פירושה ניסיון לעמוד על הדומה והשונה  בין שני נושאים </a:t>
            </a:r>
            <a:r>
              <a:rPr lang="he-IL" sz="1050" dirty="0" smtClean="0"/>
              <a:t>או יותר. </a:t>
            </a:r>
            <a:endParaRPr lang="en-US" sz="1050" dirty="0"/>
          </a:p>
          <a:p>
            <a:r>
              <a:rPr lang="he-IL" sz="1050" dirty="0"/>
              <a:t>ביסוד ההשוואה מצויה ההנחה שיש מכנה משותף לנושאים, למשל אי אפשר להשוות אקלים </a:t>
            </a:r>
            <a:r>
              <a:rPr lang="he-IL" sz="1050" dirty="0" smtClean="0"/>
              <a:t>לעט.</a:t>
            </a:r>
            <a:endParaRPr lang="he-IL" sz="1050" dirty="0"/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6206128" y="3933056"/>
            <a:ext cx="2614344" cy="1296144"/>
          </a:xfrm>
          <a:prstGeom prst="rect">
            <a:avLst/>
          </a:prstGeom>
          <a:solidFill>
            <a:srgbClr val="FFC000">
              <a:alpha val="25882"/>
            </a:srgbClr>
          </a:solidFill>
          <a:ln w="57150">
            <a:solidFill>
              <a:srgbClr val="AF2105"/>
            </a:solidFill>
            <a:prstDash val="solid"/>
          </a:ln>
        </p:spPr>
        <p:txBody>
          <a:bodyPr vert="horz" lIns="91440" tIns="45720" rIns="91440" bIns="45720" rtlCol="1">
            <a:noAutofit/>
          </a:bodyPr>
          <a:lstStyle>
            <a:defPPr>
              <a:defRPr lang="he-IL"/>
            </a:defPPr>
            <a:lvl1pPr>
              <a:lnSpc>
                <a:spcPct val="90000"/>
              </a:lnSpc>
              <a:spcBef>
                <a:spcPct val="20000"/>
              </a:spcBef>
              <a:defRPr sz="2400"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he-IL" sz="1200" dirty="0" smtClean="0"/>
              <a:t> </a:t>
            </a:r>
            <a:r>
              <a:rPr lang="he-IL" sz="1200" dirty="0">
                <a:solidFill>
                  <a:schemeClr val="accent2">
                    <a:lumMod val="50000"/>
                  </a:schemeClr>
                </a:solidFill>
              </a:rPr>
              <a:t>מהם תבחינים בהשוואה</a:t>
            </a:r>
            <a:r>
              <a:rPr lang="he-IL" sz="1200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12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he-IL" sz="12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he-IL" sz="1200" dirty="0" smtClean="0"/>
              <a:t>קביעה </a:t>
            </a:r>
            <a:r>
              <a:rPr lang="he-IL" sz="1200" dirty="0"/>
              <a:t>של אמות מידה </a:t>
            </a:r>
            <a:r>
              <a:rPr lang="he-IL" sz="1200" dirty="0" smtClean="0"/>
              <a:t>(</a:t>
            </a:r>
            <a:r>
              <a:rPr lang="he-IL" sz="1200" dirty="0"/>
              <a:t>קריטריונים</a:t>
            </a:r>
            <a:r>
              <a:rPr lang="he-IL" sz="1200" dirty="0" smtClean="0"/>
              <a:t>),</a:t>
            </a:r>
          </a:p>
          <a:p>
            <a:r>
              <a:rPr lang="he-IL" sz="1200" dirty="0" smtClean="0"/>
              <a:t>למשל אם רוצים להשוות בין שני עטים אפשר להתייחס לכמה תבחינים: א. צבע הדיו ב. עיצוב העט ג. מחיר העט ועוד. </a:t>
            </a:r>
            <a:r>
              <a:rPr lang="en-US" sz="1200" dirty="0" smtClean="0"/>
              <a:t> </a:t>
            </a:r>
            <a:r>
              <a:rPr lang="he-IL" sz="1200" dirty="0" smtClean="0"/>
              <a:t> 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/>
          </a:p>
        </p:txBody>
      </p:sp>
      <p:sp>
        <p:nvSpPr>
          <p:cNvPr id="23" name="Rectangle 3"/>
          <p:cNvSpPr>
            <a:spLocks noGrp="1" noChangeArrowheads="1"/>
          </p:cNvSpPr>
          <p:nvPr/>
        </p:nvSpPr>
        <p:spPr bwMode="auto">
          <a:xfrm>
            <a:off x="6228184" y="2132856"/>
            <a:ext cx="2614344" cy="1393434"/>
          </a:xfrm>
          <a:prstGeom prst="rect">
            <a:avLst/>
          </a:prstGeom>
          <a:solidFill>
            <a:srgbClr val="FFC000">
              <a:alpha val="25882"/>
            </a:srgbClr>
          </a:solidFill>
          <a:ln w="57150">
            <a:solidFill>
              <a:srgbClr val="AF2105"/>
            </a:solidFill>
            <a:prstDash val="solid"/>
          </a:ln>
          <a:extLst/>
        </p:spPr>
        <p:txBody>
          <a:bodyPr vert="horz" lIns="91440" tIns="45720" rIns="91440" bIns="45720" rtlCol="1"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he-IL" sz="1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לשם מה משווים?</a:t>
            </a:r>
          </a:p>
          <a:p>
            <a:pPr marL="171450" indent="-1714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כדי להחליט, למשל איזה עט לקנות.</a:t>
            </a:r>
            <a:r>
              <a:rPr lang="en-US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he-IL" sz="1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71450" indent="-1714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כדי להבין היטב את המייחד כל אחד מהנושאים המושווים, או לפחות </a:t>
            </a:r>
            <a:r>
              <a:rPr lang="en-US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he-IL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אחד מהם לאור הנושא השני.</a:t>
            </a:r>
          </a:p>
          <a:p>
            <a:pPr marL="171450" indent="-1714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כדי לבסס טענה.</a:t>
            </a:r>
            <a:r>
              <a:rPr lang="en-US" sz="11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11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11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547288" y="2132856"/>
            <a:ext cx="2350333" cy="1372174"/>
          </a:xfrm>
          <a:prstGeom prst="rect">
            <a:avLst/>
          </a:prstGeom>
          <a:solidFill>
            <a:srgbClr val="FFC000">
              <a:alpha val="25882"/>
            </a:srgbClr>
          </a:solidFill>
          <a:ln w="57150">
            <a:solidFill>
              <a:srgbClr val="AF2105"/>
            </a:solidFill>
            <a:prstDash val="solid"/>
          </a:ln>
        </p:spPr>
        <p:txBody>
          <a:bodyPr vert="horz" lIns="91440" tIns="45720" rIns="91440" bIns="45720" rtlCol="1">
            <a:noAutofit/>
          </a:bodyPr>
          <a:lstStyle>
            <a:defPPr>
              <a:defRPr lang="he-IL"/>
            </a:defPPr>
            <a:lvl1pPr>
              <a:lnSpc>
                <a:spcPct val="90000"/>
              </a:lnSpc>
              <a:spcBef>
                <a:spcPct val="20000"/>
              </a:spcBef>
              <a:defRPr sz="2400"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he-IL" sz="1100" dirty="0">
                <a:solidFill>
                  <a:schemeClr val="accent2">
                    <a:lumMod val="50000"/>
                  </a:schemeClr>
                </a:solidFill>
              </a:rPr>
              <a:t>מה כוללת פעולת ההשוואה?	</a:t>
            </a:r>
            <a:endParaRPr lang="en-US" sz="11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he-IL" sz="1200" dirty="0" smtClean="0"/>
              <a:t>פעולת ההשוואה כוללת את היכולת להבחין בדמיון ובשוני בהתבסס על תבחינים. למשל אם משווים בין עטים יכול להיות שצבע הדיו דומה אבל עיצוב העט שונה לחלוטין.</a:t>
            </a:r>
            <a:endParaRPr lang="en-US" sz="1200" dirty="0"/>
          </a:p>
        </p:txBody>
      </p:sp>
      <p:sp>
        <p:nvSpPr>
          <p:cNvPr id="25" name="מציין מיקום תוכן 2"/>
          <p:cNvSpPr>
            <a:spLocks noGrp="1"/>
          </p:cNvSpPr>
          <p:nvPr>
            <p:ph idx="1"/>
          </p:nvPr>
        </p:nvSpPr>
        <p:spPr>
          <a:xfrm>
            <a:off x="3100489" y="5301208"/>
            <a:ext cx="2911671" cy="1360450"/>
          </a:xfrm>
          <a:solidFill>
            <a:srgbClr val="FFC000">
              <a:alpha val="25882"/>
            </a:srgbClr>
          </a:solidFill>
          <a:ln w="57150">
            <a:solidFill>
              <a:srgbClr val="AF2105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numCol="2">
            <a:noAutofit/>
          </a:bodyPr>
          <a:lstStyle/>
          <a:p>
            <a:pPr>
              <a:buClr>
                <a:schemeClr val="accent6">
                  <a:lumMod val="50000"/>
                </a:schemeClr>
              </a:buClr>
              <a:buSzPct val="154000"/>
            </a:pPr>
            <a:r>
              <a:rPr lang="he-IL" sz="1050" b="1" dirty="0" smtClean="0">
                <a:effectLst/>
              </a:rPr>
              <a:t>בהשוואה </a:t>
            </a:r>
            <a:r>
              <a:rPr lang="he-IL" sz="1050" b="1" dirty="0">
                <a:effectLst/>
              </a:rPr>
              <a:t>ל...</a:t>
            </a:r>
            <a:endParaRPr lang="en-US" sz="1050" b="1" dirty="0">
              <a:effectLst/>
            </a:endParaRPr>
          </a:p>
          <a:p>
            <a:pPr>
              <a:buClr>
                <a:schemeClr val="accent6">
                  <a:lumMod val="50000"/>
                </a:schemeClr>
              </a:buClr>
              <a:buSzPct val="154000"/>
            </a:pPr>
            <a:r>
              <a:rPr lang="he-IL" sz="1050" b="1" dirty="0">
                <a:effectLst/>
              </a:rPr>
              <a:t>כשמשווים ל...</a:t>
            </a:r>
            <a:endParaRPr lang="en-US" sz="1050" b="1" dirty="0">
              <a:effectLst/>
            </a:endParaRPr>
          </a:p>
          <a:p>
            <a:pPr>
              <a:buClr>
                <a:schemeClr val="accent6">
                  <a:lumMod val="50000"/>
                </a:schemeClr>
              </a:buClr>
              <a:buSzPct val="154000"/>
            </a:pPr>
            <a:r>
              <a:rPr lang="he-IL" sz="1050" b="1" dirty="0">
                <a:effectLst/>
              </a:rPr>
              <a:t>בהשוואה ביניהם נמצא...</a:t>
            </a:r>
            <a:endParaRPr lang="en-US" sz="1050" b="1" dirty="0">
              <a:effectLst/>
            </a:endParaRPr>
          </a:p>
          <a:p>
            <a:pPr>
              <a:buClr>
                <a:schemeClr val="accent6">
                  <a:lumMod val="50000"/>
                </a:schemeClr>
              </a:buClr>
              <a:buSzPct val="154000"/>
            </a:pPr>
            <a:r>
              <a:rPr lang="he-IL" sz="1050" b="1" dirty="0">
                <a:effectLst/>
              </a:rPr>
              <a:t>כמו (כ</a:t>
            </a:r>
            <a:r>
              <a:rPr lang="he-IL" sz="1050" b="1" dirty="0" smtClean="0">
                <a:effectLst/>
              </a:rPr>
              <a:t>)...</a:t>
            </a:r>
            <a:endParaRPr lang="en-US" sz="1050" b="1" dirty="0">
              <a:effectLst/>
            </a:endParaRPr>
          </a:p>
          <a:p>
            <a:pPr>
              <a:buClr>
                <a:schemeClr val="accent6">
                  <a:lumMod val="50000"/>
                </a:schemeClr>
              </a:buClr>
              <a:buSzPct val="154000"/>
            </a:pPr>
            <a:r>
              <a:rPr lang="he-IL" sz="1050" b="1" dirty="0">
                <a:effectLst/>
              </a:rPr>
              <a:t>בדומה ל</a:t>
            </a:r>
            <a:r>
              <a:rPr lang="he-IL" sz="1050" b="1" dirty="0" smtClean="0">
                <a:effectLst/>
              </a:rPr>
              <a:t>...</a:t>
            </a:r>
          </a:p>
          <a:p>
            <a:pPr marL="0" indent="0">
              <a:buClr>
                <a:schemeClr val="accent6">
                  <a:lumMod val="50000"/>
                </a:schemeClr>
              </a:buClr>
              <a:buSzPct val="154000"/>
              <a:buNone/>
            </a:pPr>
            <a:endParaRPr lang="he-IL" sz="1050" b="1" dirty="0" smtClean="0">
              <a:effectLst/>
            </a:endParaRPr>
          </a:p>
          <a:p>
            <a:pPr>
              <a:buClr>
                <a:schemeClr val="accent6">
                  <a:lumMod val="50000"/>
                </a:schemeClr>
              </a:buClr>
              <a:buSzPct val="154000"/>
            </a:pPr>
            <a:r>
              <a:rPr lang="he-IL" sz="1050" b="1" dirty="0" smtClean="0">
                <a:effectLst/>
              </a:rPr>
              <a:t>בניגוד </a:t>
            </a:r>
            <a:r>
              <a:rPr lang="he-IL" sz="1050" b="1" dirty="0">
                <a:effectLst/>
              </a:rPr>
              <a:t>ל...</a:t>
            </a:r>
            <a:endParaRPr lang="en-US" sz="1050" b="1" dirty="0">
              <a:effectLst/>
            </a:endParaRPr>
          </a:p>
          <a:p>
            <a:pPr>
              <a:buClr>
                <a:schemeClr val="accent6">
                  <a:lumMod val="50000"/>
                </a:schemeClr>
              </a:buClr>
              <a:buSzPct val="154000"/>
            </a:pPr>
            <a:r>
              <a:rPr lang="he-IL" sz="1050" b="1" dirty="0">
                <a:effectLst/>
              </a:rPr>
              <a:t>...לעומת זאת...</a:t>
            </a:r>
            <a:endParaRPr lang="en-US" sz="1050" b="1" dirty="0">
              <a:effectLst/>
            </a:endParaRPr>
          </a:p>
          <a:p>
            <a:pPr>
              <a:buClr>
                <a:schemeClr val="accent6">
                  <a:lumMod val="50000"/>
                </a:schemeClr>
              </a:buClr>
              <a:buSzPct val="154000"/>
            </a:pPr>
            <a:r>
              <a:rPr lang="he-IL" sz="1050" b="1" dirty="0">
                <a:effectLst/>
              </a:rPr>
              <a:t>...ואילו...</a:t>
            </a:r>
            <a:endParaRPr lang="en-US" sz="1050" b="1" dirty="0">
              <a:effectLst/>
            </a:endParaRPr>
          </a:p>
          <a:p>
            <a:pPr>
              <a:buClr>
                <a:schemeClr val="accent6">
                  <a:lumMod val="50000"/>
                </a:schemeClr>
              </a:buClr>
              <a:buSzPct val="154000"/>
            </a:pPr>
            <a:r>
              <a:rPr lang="he-IL" sz="1050" b="1" dirty="0">
                <a:effectLst/>
              </a:rPr>
              <a:t>כשם ש... כך גם...</a:t>
            </a:r>
            <a:endParaRPr lang="en-US" sz="1050" b="1" dirty="0">
              <a:effectLst/>
            </a:endParaRPr>
          </a:p>
          <a:p>
            <a:pPr>
              <a:buClr>
                <a:schemeClr val="accent6">
                  <a:lumMod val="50000"/>
                </a:schemeClr>
              </a:buClr>
              <a:buSzPct val="154000"/>
            </a:pPr>
            <a:r>
              <a:rPr lang="he-IL" sz="1050" b="1" dirty="0">
                <a:effectLst/>
              </a:rPr>
              <a:t>כפי ש...כך גם...</a:t>
            </a:r>
            <a:endParaRPr lang="en-US" sz="1050" b="1" dirty="0">
              <a:effectLst/>
            </a:endParaRPr>
          </a:p>
          <a:p>
            <a:pPr>
              <a:buClr>
                <a:schemeClr val="accent6">
                  <a:lumMod val="50000"/>
                </a:schemeClr>
              </a:buClr>
              <a:buSzPct val="154000"/>
            </a:pPr>
            <a:endParaRPr lang="en-US" sz="1050" b="1" dirty="0">
              <a:effectLst/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539552" y="3933056"/>
            <a:ext cx="2358069" cy="1296144"/>
          </a:xfrm>
          <a:prstGeom prst="rect">
            <a:avLst/>
          </a:prstGeom>
          <a:solidFill>
            <a:srgbClr val="FFC000">
              <a:alpha val="25882"/>
            </a:srgbClr>
          </a:solidFill>
          <a:ln w="57150">
            <a:solidFill>
              <a:srgbClr val="AF2105"/>
            </a:solidFill>
            <a:prstDash val="solid"/>
          </a:ln>
        </p:spPr>
        <p:txBody>
          <a:bodyPr vert="horz" lIns="91440" tIns="45720" rIns="91440" bIns="45720" rtlCol="1">
            <a:normAutofit/>
          </a:bodyPr>
          <a:lstStyle>
            <a:defPPr>
              <a:defRPr lang="he-IL"/>
            </a:defPPr>
            <a:lvl1pPr>
              <a:lnSpc>
                <a:spcPct val="90000"/>
              </a:lnSpc>
              <a:spcBef>
                <a:spcPct val="20000"/>
              </a:spcBef>
              <a:defRPr sz="2400"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he-IL" sz="1200" dirty="0">
                <a:solidFill>
                  <a:schemeClr val="accent2">
                    <a:lumMod val="50000"/>
                  </a:schemeClr>
                </a:solidFill>
              </a:rPr>
              <a:t>בין מה למה משווים?</a:t>
            </a:r>
            <a:endParaRPr lang="en-US" sz="1200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he-IL" sz="1200" dirty="0"/>
              <a:t>בכל השוואה יש לפחות שני נושאים להשוואה.</a:t>
            </a:r>
            <a:endParaRPr lang="en-US" sz="1200" dirty="0"/>
          </a:p>
          <a:p>
            <a:pPr marL="342900" indent="-342900">
              <a:buFont typeface="Arial" pitchFamily="34" charset="0"/>
              <a:buChar char="•"/>
            </a:pPr>
            <a:r>
              <a:rPr lang="he-IL" sz="1200" dirty="0"/>
              <a:t>נושאי ההשוואה  יכולים </a:t>
            </a:r>
            <a:r>
              <a:rPr lang="he-IL" sz="1200" dirty="0" smtClean="0"/>
              <a:t>להיות </a:t>
            </a:r>
            <a:r>
              <a:rPr lang="he-IL" sz="1200" dirty="0"/>
              <a:t>עצמים, אנשים, יצורים חיים, רעיונות, מידע... כל דבר</a:t>
            </a:r>
            <a:r>
              <a:rPr lang="he-IL" sz="1200" dirty="0" smtClean="0"/>
              <a:t>.</a:t>
            </a:r>
            <a:endParaRPr lang="en-US" sz="1200" dirty="0"/>
          </a:p>
        </p:txBody>
      </p:sp>
      <p:sp>
        <p:nvSpPr>
          <p:cNvPr id="27" name="צורה חופשית 26"/>
          <p:cNvSpPr/>
          <p:nvPr/>
        </p:nvSpPr>
        <p:spPr>
          <a:xfrm>
            <a:off x="3995936" y="1988840"/>
            <a:ext cx="1158466" cy="996094"/>
          </a:xfrm>
          <a:custGeom>
            <a:avLst/>
            <a:gdLst>
              <a:gd name="connsiteX0" fmla="*/ 0 w 1669551"/>
              <a:gd name="connsiteY0" fmla="*/ 722179 h 1444358"/>
              <a:gd name="connsiteX1" fmla="*/ 412653 w 1669551"/>
              <a:gd name="connsiteY1" fmla="*/ 0 h 1444358"/>
              <a:gd name="connsiteX2" fmla="*/ 1256898 w 1669551"/>
              <a:gd name="connsiteY2" fmla="*/ 0 h 1444358"/>
              <a:gd name="connsiteX3" fmla="*/ 1669551 w 1669551"/>
              <a:gd name="connsiteY3" fmla="*/ 722179 h 1444358"/>
              <a:gd name="connsiteX4" fmla="*/ 1256898 w 1669551"/>
              <a:gd name="connsiteY4" fmla="*/ 1444358 h 1444358"/>
              <a:gd name="connsiteX5" fmla="*/ 412653 w 1669551"/>
              <a:gd name="connsiteY5" fmla="*/ 1444358 h 1444358"/>
              <a:gd name="connsiteX6" fmla="*/ 0 w 1669551"/>
              <a:gd name="connsiteY6" fmla="*/ 722179 h 144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9551" h="1444358">
                <a:moveTo>
                  <a:pt x="0" y="722179"/>
                </a:moveTo>
                <a:lnTo>
                  <a:pt x="412653" y="0"/>
                </a:lnTo>
                <a:lnTo>
                  <a:pt x="1256898" y="0"/>
                </a:lnTo>
                <a:lnTo>
                  <a:pt x="1669551" y="722179"/>
                </a:lnTo>
                <a:lnTo>
                  <a:pt x="1256898" y="1444358"/>
                </a:lnTo>
                <a:lnTo>
                  <a:pt x="412653" y="1444358"/>
                </a:lnTo>
                <a:lnTo>
                  <a:pt x="0" y="722179"/>
                </a:lnTo>
                <a:close/>
              </a:path>
            </a:pathLst>
          </a:custGeom>
          <a:ln>
            <a:solidFill>
              <a:srgbClr val="AF2105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5890" tIns="268571" rIns="305890" bIns="268571" numCol="1" spcCol="1270" anchor="ctr" anchorCtr="0">
            <a:noAutofit/>
          </a:bodyPr>
          <a:lstStyle/>
          <a:p>
            <a:pPr lvl="0" algn="ctr" defTabSz="10223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000" b="1" kern="1200" dirty="0" smtClean="0"/>
              <a:t>הגדרה</a:t>
            </a:r>
          </a:p>
          <a:p>
            <a:pPr lvl="0" algn="ctr" defTabSz="10223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000" b="1" dirty="0" smtClean="0"/>
              <a:t>להשוואה</a:t>
            </a:r>
            <a:endParaRPr lang="he-IL" sz="1000" b="1" kern="1200" dirty="0"/>
          </a:p>
        </p:txBody>
      </p:sp>
      <p:sp>
        <p:nvSpPr>
          <p:cNvPr id="29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6356920" y="6520259"/>
            <a:ext cx="2895600" cy="365125"/>
          </a:xfrm>
        </p:spPr>
        <p:txBody>
          <a:bodyPr/>
          <a:lstStyle/>
          <a:p>
            <a:r>
              <a:rPr lang="he-IL" sz="1100" b="1" dirty="0" smtClean="0">
                <a:solidFill>
                  <a:schemeClr val="tx1"/>
                </a:solidFill>
              </a:rPr>
              <a:t>פיתוח: שלומית בן עטר ייעוץ: ד"ר ריקי תמיר</a:t>
            </a:r>
            <a:endParaRPr lang="he-IL" sz="1100" b="1" dirty="0">
              <a:solidFill>
                <a:schemeClr val="tx1"/>
              </a:solidFill>
            </a:endParaRPr>
          </a:p>
        </p:txBody>
      </p:sp>
      <p:sp>
        <p:nvSpPr>
          <p:cNvPr id="30" name="מלבן 29"/>
          <p:cNvSpPr/>
          <p:nvPr/>
        </p:nvSpPr>
        <p:spPr>
          <a:xfrm>
            <a:off x="2123728" y="118373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200" b="1" dirty="0"/>
              <a:t>משרד החינוך </a:t>
            </a:r>
          </a:p>
          <a:p>
            <a:pPr algn="ctr"/>
            <a:r>
              <a:rPr lang="he-IL" sz="1200" b="1" dirty="0"/>
              <a:t>אגף שפות </a:t>
            </a:r>
          </a:p>
          <a:p>
            <a:pPr algn="ctr"/>
            <a:r>
              <a:rPr lang="he-IL" sz="1200" b="1" dirty="0"/>
              <a:t>הפיקוח על הוראת העברית</a:t>
            </a:r>
            <a:endParaRPr lang="he-IL" sz="1200" dirty="0"/>
          </a:p>
        </p:txBody>
      </p:sp>
    </p:spTree>
    <p:extLst>
      <p:ext uri="{BB962C8B-B14F-4D97-AF65-F5344CB8AC3E}">
        <p14:creationId xmlns:p14="http://schemas.microsoft.com/office/powerpoint/2010/main" val="15643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משושה 27"/>
          <p:cNvSpPr/>
          <p:nvPr/>
        </p:nvSpPr>
        <p:spPr>
          <a:xfrm>
            <a:off x="3678599" y="2612204"/>
            <a:ext cx="533361" cy="456756"/>
          </a:xfrm>
          <a:prstGeom prst="hexagon">
            <a:avLst>
              <a:gd name="adj" fmla="val 28900"/>
              <a:gd name="vf" fmla="val 115470"/>
            </a:avLst>
          </a:prstGeom>
          <a:ln>
            <a:solidFill>
              <a:srgbClr val="AF2105"/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צורה חופשית 5"/>
          <p:cNvSpPr/>
          <p:nvPr/>
        </p:nvSpPr>
        <p:spPr>
          <a:xfrm>
            <a:off x="3852980" y="3094239"/>
            <a:ext cx="1413638" cy="1215392"/>
          </a:xfrm>
          <a:custGeom>
            <a:avLst/>
            <a:gdLst>
              <a:gd name="connsiteX0" fmla="*/ 0 w 2037298"/>
              <a:gd name="connsiteY0" fmla="*/ 881173 h 1762345"/>
              <a:gd name="connsiteX1" fmla="*/ 503502 w 2037298"/>
              <a:gd name="connsiteY1" fmla="*/ 0 h 1762345"/>
              <a:gd name="connsiteX2" fmla="*/ 1533796 w 2037298"/>
              <a:gd name="connsiteY2" fmla="*/ 0 h 1762345"/>
              <a:gd name="connsiteX3" fmla="*/ 2037298 w 2037298"/>
              <a:gd name="connsiteY3" fmla="*/ 881173 h 1762345"/>
              <a:gd name="connsiteX4" fmla="*/ 1533796 w 2037298"/>
              <a:gd name="connsiteY4" fmla="*/ 1762345 h 1762345"/>
              <a:gd name="connsiteX5" fmla="*/ 503502 w 2037298"/>
              <a:gd name="connsiteY5" fmla="*/ 1762345 h 1762345"/>
              <a:gd name="connsiteX6" fmla="*/ 0 w 2037298"/>
              <a:gd name="connsiteY6" fmla="*/ 881173 h 1762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7298" h="1762345">
                <a:moveTo>
                  <a:pt x="0" y="881173"/>
                </a:moveTo>
                <a:lnTo>
                  <a:pt x="503502" y="0"/>
                </a:lnTo>
                <a:lnTo>
                  <a:pt x="1533796" y="0"/>
                </a:lnTo>
                <a:lnTo>
                  <a:pt x="2037298" y="881173"/>
                </a:lnTo>
                <a:lnTo>
                  <a:pt x="1533796" y="1762345"/>
                </a:lnTo>
                <a:lnTo>
                  <a:pt x="503502" y="1762345"/>
                </a:lnTo>
                <a:lnTo>
                  <a:pt x="0" y="881173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AF2105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6819" tIns="321255" rIns="366819" bIns="321255" numCol="1" spcCol="1270" anchor="ctr" anchorCtr="0">
            <a:noAutofit/>
          </a:bodyPr>
          <a:lstStyle/>
          <a:p>
            <a:pPr lvl="0" algn="ctr" defTabSz="10223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000" b="1" kern="1200" dirty="0" smtClean="0">
                <a:solidFill>
                  <a:srgbClr val="C00000"/>
                </a:solidFill>
              </a:rPr>
              <a:t>פעולה של השוואה</a:t>
            </a:r>
            <a:endParaRPr lang="he-IL" sz="1000" b="1" kern="1200" dirty="0">
              <a:solidFill>
                <a:srgbClr val="C00000"/>
              </a:solidFill>
            </a:endParaRPr>
          </a:p>
        </p:txBody>
      </p:sp>
      <p:sp>
        <p:nvSpPr>
          <p:cNvPr id="7" name="משושה 6"/>
          <p:cNvSpPr/>
          <p:nvPr/>
        </p:nvSpPr>
        <p:spPr>
          <a:xfrm>
            <a:off x="4738190" y="2512757"/>
            <a:ext cx="533361" cy="456756"/>
          </a:xfrm>
          <a:prstGeom prst="hexagon">
            <a:avLst>
              <a:gd name="adj" fmla="val 28900"/>
              <a:gd name="vf" fmla="val 115470"/>
            </a:avLst>
          </a:prstGeom>
          <a:ln>
            <a:solidFill>
              <a:srgbClr val="AF2105"/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משושה 8"/>
          <p:cNvSpPr/>
          <p:nvPr/>
        </p:nvSpPr>
        <p:spPr>
          <a:xfrm>
            <a:off x="5360664" y="3366649"/>
            <a:ext cx="533361" cy="456756"/>
          </a:xfrm>
          <a:prstGeom prst="hexagon">
            <a:avLst>
              <a:gd name="adj" fmla="val 28900"/>
              <a:gd name="vf" fmla="val 115470"/>
            </a:avLst>
          </a:prstGeom>
          <a:ln>
            <a:solidFill>
              <a:srgbClr val="AF2105"/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צורה חופשית 9"/>
          <p:cNvSpPr/>
          <p:nvPr/>
        </p:nvSpPr>
        <p:spPr>
          <a:xfrm>
            <a:off x="5045646" y="2601504"/>
            <a:ext cx="1158466" cy="996094"/>
          </a:xfrm>
          <a:custGeom>
            <a:avLst/>
            <a:gdLst>
              <a:gd name="connsiteX0" fmla="*/ 0 w 1669551"/>
              <a:gd name="connsiteY0" fmla="*/ 722179 h 1444358"/>
              <a:gd name="connsiteX1" fmla="*/ 412653 w 1669551"/>
              <a:gd name="connsiteY1" fmla="*/ 0 h 1444358"/>
              <a:gd name="connsiteX2" fmla="*/ 1256898 w 1669551"/>
              <a:gd name="connsiteY2" fmla="*/ 0 h 1444358"/>
              <a:gd name="connsiteX3" fmla="*/ 1669551 w 1669551"/>
              <a:gd name="connsiteY3" fmla="*/ 722179 h 1444358"/>
              <a:gd name="connsiteX4" fmla="*/ 1256898 w 1669551"/>
              <a:gd name="connsiteY4" fmla="*/ 1444358 h 1444358"/>
              <a:gd name="connsiteX5" fmla="*/ 412653 w 1669551"/>
              <a:gd name="connsiteY5" fmla="*/ 1444358 h 1444358"/>
              <a:gd name="connsiteX6" fmla="*/ 0 w 1669551"/>
              <a:gd name="connsiteY6" fmla="*/ 722179 h 144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9551" h="1444358">
                <a:moveTo>
                  <a:pt x="0" y="722179"/>
                </a:moveTo>
                <a:lnTo>
                  <a:pt x="412653" y="0"/>
                </a:lnTo>
                <a:lnTo>
                  <a:pt x="1256898" y="0"/>
                </a:lnTo>
                <a:lnTo>
                  <a:pt x="1669551" y="722179"/>
                </a:lnTo>
                <a:lnTo>
                  <a:pt x="1256898" y="1444358"/>
                </a:lnTo>
                <a:lnTo>
                  <a:pt x="412653" y="1444358"/>
                </a:lnTo>
                <a:lnTo>
                  <a:pt x="0" y="722179"/>
                </a:lnTo>
                <a:close/>
              </a:path>
            </a:pathLst>
          </a:custGeom>
          <a:ln>
            <a:solidFill>
              <a:srgbClr val="AF2105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5890" tIns="268571" rIns="305890" bIns="268571" numCol="1" spcCol="1270" anchor="ctr" anchorCtr="0">
            <a:noAutofit/>
          </a:bodyPr>
          <a:lstStyle/>
          <a:p>
            <a:pPr lvl="0" algn="ctr" defTabSz="10223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000" b="1" kern="1200" dirty="0" smtClean="0"/>
              <a:t>מטרות ההשוואה</a:t>
            </a:r>
            <a:endParaRPr lang="he-IL" sz="1000" b="1" kern="1200" dirty="0"/>
          </a:p>
        </p:txBody>
      </p:sp>
      <p:sp>
        <p:nvSpPr>
          <p:cNvPr id="11" name="משושה 10"/>
          <p:cNvSpPr/>
          <p:nvPr/>
        </p:nvSpPr>
        <p:spPr>
          <a:xfrm>
            <a:off x="4928253" y="4330534"/>
            <a:ext cx="533361" cy="456756"/>
          </a:xfrm>
          <a:prstGeom prst="hexagon">
            <a:avLst>
              <a:gd name="adj" fmla="val 28900"/>
              <a:gd name="vf" fmla="val 115470"/>
            </a:avLst>
          </a:prstGeom>
          <a:ln>
            <a:solidFill>
              <a:srgbClr val="AF2105"/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צורה חופשית 11"/>
          <p:cNvSpPr/>
          <p:nvPr/>
        </p:nvSpPr>
        <p:spPr>
          <a:xfrm>
            <a:off x="5069718" y="3811584"/>
            <a:ext cx="1158466" cy="996094"/>
          </a:xfrm>
          <a:custGeom>
            <a:avLst/>
            <a:gdLst>
              <a:gd name="connsiteX0" fmla="*/ 0 w 1669551"/>
              <a:gd name="connsiteY0" fmla="*/ 722179 h 1444358"/>
              <a:gd name="connsiteX1" fmla="*/ 412653 w 1669551"/>
              <a:gd name="connsiteY1" fmla="*/ 0 h 1444358"/>
              <a:gd name="connsiteX2" fmla="*/ 1256898 w 1669551"/>
              <a:gd name="connsiteY2" fmla="*/ 0 h 1444358"/>
              <a:gd name="connsiteX3" fmla="*/ 1669551 w 1669551"/>
              <a:gd name="connsiteY3" fmla="*/ 722179 h 1444358"/>
              <a:gd name="connsiteX4" fmla="*/ 1256898 w 1669551"/>
              <a:gd name="connsiteY4" fmla="*/ 1444358 h 1444358"/>
              <a:gd name="connsiteX5" fmla="*/ 412653 w 1669551"/>
              <a:gd name="connsiteY5" fmla="*/ 1444358 h 1444358"/>
              <a:gd name="connsiteX6" fmla="*/ 0 w 1669551"/>
              <a:gd name="connsiteY6" fmla="*/ 722179 h 144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9551" h="1444358">
                <a:moveTo>
                  <a:pt x="0" y="722179"/>
                </a:moveTo>
                <a:lnTo>
                  <a:pt x="412653" y="0"/>
                </a:lnTo>
                <a:lnTo>
                  <a:pt x="1256898" y="0"/>
                </a:lnTo>
                <a:lnTo>
                  <a:pt x="1669551" y="722179"/>
                </a:lnTo>
                <a:lnTo>
                  <a:pt x="1256898" y="1444358"/>
                </a:lnTo>
                <a:lnTo>
                  <a:pt x="412653" y="1444358"/>
                </a:lnTo>
                <a:lnTo>
                  <a:pt x="0" y="722179"/>
                </a:lnTo>
                <a:close/>
              </a:path>
            </a:pathLst>
          </a:custGeom>
          <a:ln>
            <a:solidFill>
              <a:srgbClr val="AF2105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5890" tIns="268571" rIns="305890" bIns="268571" numCol="1" spcCol="1270" anchor="ctr" anchorCtr="0">
            <a:noAutofit/>
          </a:bodyPr>
          <a:lstStyle/>
          <a:p>
            <a:pPr lvl="0" algn="ctr" defTabSz="10223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000" b="1" kern="1200" dirty="0" smtClean="0"/>
              <a:t>תבחינים</a:t>
            </a:r>
          </a:p>
          <a:p>
            <a:pPr lvl="0" algn="ctr" defTabSz="10223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000" b="1" dirty="0" smtClean="0"/>
              <a:t>בהשוואה</a:t>
            </a:r>
            <a:endParaRPr lang="he-IL" sz="1000" b="1" kern="1200" dirty="0"/>
          </a:p>
        </p:txBody>
      </p:sp>
      <p:sp>
        <p:nvSpPr>
          <p:cNvPr id="13" name="משושה 12"/>
          <p:cNvSpPr/>
          <p:nvPr/>
        </p:nvSpPr>
        <p:spPr>
          <a:xfrm>
            <a:off x="3855611" y="4430589"/>
            <a:ext cx="533361" cy="456756"/>
          </a:xfrm>
          <a:prstGeom prst="hexagon">
            <a:avLst>
              <a:gd name="adj" fmla="val 28900"/>
              <a:gd name="vf" fmla="val 115470"/>
            </a:avLst>
          </a:prstGeom>
          <a:ln>
            <a:solidFill>
              <a:srgbClr val="AF2105"/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צורה חופשית 13"/>
          <p:cNvSpPr/>
          <p:nvPr/>
        </p:nvSpPr>
        <p:spPr>
          <a:xfrm>
            <a:off x="3983197" y="4419280"/>
            <a:ext cx="1158466" cy="996094"/>
          </a:xfrm>
          <a:custGeom>
            <a:avLst/>
            <a:gdLst>
              <a:gd name="connsiteX0" fmla="*/ 0 w 1669551"/>
              <a:gd name="connsiteY0" fmla="*/ 722179 h 1444358"/>
              <a:gd name="connsiteX1" fmla="*/ 412653 w 1669551"/>
              <a:gd name="connsiteY1" fmla="*/ 0 h 1444358"/>
              <a:gd name="connsiteX2" fmla="*/ 1256898 w 1669551"/>
              <a:gd name="connsiteY2" fmla="*/ 0 h 1444358"/>
              <a:gd name="connsiteX3" fmla="*/ 1669551 w 1669551"/>
              <a:gd name="connsiteY3" fmla="*/ 722179 h 1444358"/>
              <a:gd name="connsiteX4" fmla="*/ 1256898 w 1669551"/>
              <a:gd name="connsiteY4" fmla="*/ 1444358 h 1444358"/>
              <a:gd name="connsiteX5" fmla="*/ 412653 w 1669551"/>
              <a:gd name="connsiteY5" fmla="*/ 1444358 h 1444358"/>
              <a:gd name="connsiteX6" fmla="*/ 0 w 1669551"/>
              <a:gd name="connsiteY6" fmla="*/ 722179 h 144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9551" h="1444358">
                <a:moveTo>
                  <a:pt x="0" y="722179"/>
                </a:moveTo>
                <a:lnTo>
                  <a:pt x="412653" y="0"/>
                </a:lnTo>
                <a:lnTo>
                  <a:pt x="1256898" y="0"/>
                </a:lnTo>
                <a:lnTo>
                  <a:pt x="1669551" y="722179"/>
                </a:lnTo>
                <a:lnTo>
                  <a:pt x="1256898" y="1444358"/>
                </a:lnTo>
                <a:lnTo>
                  <a:pt x="412653" y="1444358"/>
                </a:lnTo>
                <a:lnTo>
                  <a:pt x="0" y="722179"/>
                </a:lnTo>
                <a:close/>
              </a:path>
            </a:pathLst>
          </a:custGeom>
          <a:ln>
            <a:solidFill>
              <a:srgbClr val="AF2105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5890" tIns="268571" rIns="305890" bIns="268571" numCol="1" spcCol="1270" anchor="ctr" anchorCtr="0">
            <a:noAutofit/>
          </a:bodyPr>
          <a:lstStyle/>
          <a:p>
            <a:pPr lvl="0" algn="ctr" defTabSz="10223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000" b="1" kern="1200" dirty="0" smtClean="0"/>
              <a:t>שפת ההשוואה</a:t>
            </a:r>
            <a:endParaRPr lang="he-IL" sz="1000" b="1" kern="1200" dirty="0"/>
          </a:p>
        </p:txBody>
      </p:sp>
      <p:sp>
        <p:nvSpPr>
          <p:cNvPr id="15" name="משושה 14"/>
          <p:cNvSpPr/>
          <p:nvPr/>
        </p:nvSpPr>
        <p:spPr>
          <a:xfrm>
            <a:off x="3222943" y="3577038"/>
            <a:ext cx="533361" cy="456756"/>
          </a:xfrm>
          <a:prstGeom prst="hexagon">
            <a:avLst>
              <a:gd name="adj" fmla="val 28900"/>
              <a:gd name="vf" fmla="val 115470"/>
            </a:avLst>
          </a:prstGeom>
          <a:ln>
            <a:solidFill>
              <a:srgbClr val="AF2105"/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צורה חופשית 15"/>
          <p:cNvSpPr/>
          <p:nvPr/>
        </p:nvSpPr>
        <p:spPr>
          <a:xfrm>
            <a:off x="2915816" y="3806616"/>
            <a:ext cx="1158466" cy="996094"/>
          </a:xfrm>
          <a:custGeom>
            <a:avLst/>
            <a:gdLst>
              <a:gd name="connsiteX0" fmla="*/ 0 w 1669551"/>
              <a:gd name="connsiteY0" fmla="*/ 722179 h 1444358"/>
              <a:gd name="connsiteX1" fmla="*/ 412653 w 1669551"/>
              <a:gd name="connsiteY1" fmla="*/ 0 h 1444358"/>
              <a:gd name="connsiteX2" fmla="*/ 1256898 w 1669551"/>
              <a:gd name="connsiteY2" fmla="*/ 0 h 1444358"/>
              <a:gd name="connsiteX3" fmla="*/ 1669551 w 1669551"/>
              <a:gd name="connsiteY3" fmla="*/ 722179 h 1444358"/>
              <a:gd name="connsiteX4" fmla="*/ 1256898 w 1669551"/>
              <a:gd name="connsiteY4" fmla="*/ 1444358 h 1444358"/>
              <a:gd name="connsiteX5" fmla="*/ 412653 w 1669551"/>
              <a:gd name="connsiteY5" fmla="*/ 1444358 h 1444358"/>
              <a:gd name="connsiteX6" fmla="*/ 0 w 1669551"/>
              <a:gd name="connsiteY6" fmla="*/ 722179 h 144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9551" h="1444358">
                <a:moveTo>
                  <a:pt x="0" y="722179"/>
                </a:moveTo>
                <a:lnTo>
                  <a:pt x="412653" y="0"/>
                </a:lnTo>
                <a:lnTo>
                  <a:pt x="1256898" y="0"/>
                </a:lnTo>
                <a:lnTo>
                  <a:pt x="1669551" y="722179"/>
                </a:lnTo>
                <a:lnTo>
                  <a:pt x="1256898" y="1444358"/>
                </a:lnTo>
                <a:lnTo>
                  <a:pt x="412653" y="1444358"/>
                </a:lnTo>
                <a:lnTo>
                  <a:pt x="0" y="722179"/>
                </a:lnTo>
                <a:close/>
              </a:path>
            </a:pathLst>
          </a:custGeom>
          <a:ln>
            <a:solidFill>
              <a:srgbClr val="AF2105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5890" tIns="268571" rIns="305890" bIns="268571" numCol="1" spcCol="1270" anchor="ctr" anchorCtr="0">
            <a:noAutofit/>
          </a:bodyPr>
          <a:lstStyle/>
          <a:p>
            <a:pPr lvl="0" algn="ctr" defTabSz="10223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000" b="1" kern="1200" dirty="0" smtClean="0"/>
              <a:t>הנושאים המושווים</a:t>
            </a:r>
            <a:endParaRPr lang="he-IL" sz="1000" b="1" kern="1200" dirty="0"/>
          </a:p>
        </p:txBody>
      </p:sp>
      <p:sp>
        <p:nvSpPr>
          <p:cNvPr id="17" name="צורה חופשית 16"/>
          <p:cNvSpPr/>
          <p:nvPr/>
        </p:nvSpPr>
        <p:spPr>
          <a:xfrm>
            <a:off x="2915816" y="2600133"/>
            <a:ext cx="1158466" cy="996094"/>
          </a:xfrm>
          <a:custGeom>
            <a:avLst/>
            <a:gdLst>
              <a:gd name="connsiteX0" fmla="*/ 0 w 1669551"/>
              <a:gd name="connsiteY0" fmla="*/ 722179 h 1444358"/>
              <a:gd name="connsiteX1" fmla="*/ 412653 w 1669551"/>
              <a:gd name="connsiteY1" fmla="*/ 0 h 1444358"/>
              <a:gd name="connsiteX2" fmla="*/ 1256898 w 1669551"/>
              <a:gd name="connsiteY2" fmla="*/ 0 h 1444358"/>
              <a:gd name="connsiteX3" fmla="*/ 1669551 w 1669551"/>
              <a:gd name="connsiteY3" fmla="*/ 722179 h 1444358"/>
              <a:gd name="connsiteX4" fmla="*/ 1256898 w 1669551"/>
              <a:gd name="connsiteY4" fmla="*/ 1444358 h 1444358"/>
              <a:gd name="connsiteX5" fmla="*/ 412653 w 1669551"/>
              <a:gd name="connsiteY5" fmla="*/ 1444358 h 1444358"/>
              <a:gd name="connsiteX6" fmla="*/ 0 w 1669551"/>
              <a:gd name="connsiteY6" fmla="*/ 722179 h 144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9551" h="1444358">
                <a:moveTo>
                  <a:pt x="0" y="722179"/>
                </a:moveTo>
                <a:lnTo>
                  <a:pt x="412653" y="0"/>
                </a:lnTo>
                <a:lnTo>
                  <a:pt x="1256898" y="0"/>
                </a:lnTo>
                <a:lnTo>
                  <a:pt x="1669551" y="722179"/>
                </a:lnTo>
                <a:lnTo>
                  <a:pt x="1256898" y="1444358"/>
                </a:lnTo>
                <a:lnTo>
                  <a:pt x="412653" y="1444358"/>
                </a:lnTo>
                <a:lnTo>
                  <a:pt x="0" y="722179"/>
                </a:lnTo>
                <a:close/>
              </a:path>
            </a:pathLst>
          </a:custGeom>
          <a:ln>
            <a:solidFill>
              <a:srgbClr val="AF2105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5890" tIns="268571" rIns="305890" bIns="268571" numCol="1" spcCol="1270" anchor="ctr" anchorCtr="0">
            <a:noAutofit/>
          </a:bodyPr>
          <a:lstStyle/>
          <a:p>
            <a:pPr lvl="0" algn="ctr" defTabSz="10223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000" b="1" kern="1200" dirty="0" smtClean="0"/>
              <a:t>הדומה והשונה</a:t>
            </a:r>
          </a:p>
          <a:p>
            <a:pPr lvl="0" algn="ctr" defTabSz="10223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000" b="1" dirty="0" smtClean="0"/>
              <a:t>בהשוואה</a:t>
            </a:r>
            <a:endParaRPr lang="he-IL" sz="1000" b="1" kern="1200" dirty="0"/>
          </a:p>
        </p:txBody>
      </p:sp>
      <p:pic>
        <p:nvPicPr>
          <p:cNvPr id="18" name="Picture 17" descr="אייקון.png"/>
          <p:cNvPicPr>
            <a:picLocks noChangeAspect="1"/>
          </p:cNvPicPr>
          <p:nvPr/>
        </p:nvPicPr>
        <p:blipFill>
          <a:blip r:embed="rId2" cstate="print"/>
          <a:srcRect l="14643" t="49838"/>
          <a:stretch>
            <a:fillRect/>
          </a:stretch>
        </p:blipFill>
        <p:spPr>
          <a:xfrm>
            <a:off x="18336" y="32821"/>
            <a:ext cx="2731440" cy="1114718"/>
          </a:xfrm>
          <a:prstGeom prst="rect">
            <a:avLst/>
          </a:prstGeom>
        </p:spPr>
      </p:pic>
      <p:pic>
        <p:nvPicPr>
          <p:cNvPr id="3074" name="Picture 2" descr="דימויים,השוואות,מאזנים,מטאפורות,ספרים,סרגלים,שקילת ההבדלים,שקילת ההפרשים,תוכנה,תקליטורים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8" b="9815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852067"/>
            <a:ext cx="820369" cy="49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9" descr="דף ראשי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1600" y="72008"/>
            <a:ext cx="620688" cy="6206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87458" y="251937"/>
            <a:ext cx="309305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 smtClean="0">
                <a:solidFill>
                  <a:schemeClr val="bg1"/>
                </a:solidFill>
              </a:rPr>
              <a:t>הכול על  השוואה</a:t>
            </a:r>
            <a:endParaRPr lang="he-IL" sz="3200" b="1" dirty="0">
              <a:solidFill>
                <a:schemeClr val="bg1"/>
              </a:solidFill>
            </a:endParaRPr>
          </a:p>
        </p:txBody>
      </p:sp>
      <p:pic>
        <p:nvPicPr>
          <p:cNvPr id="20" name="Picture 12" descr="חזרה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9208" y="163164"/>
            <a:ext cx="620688" cy="620688"/>
          </a:xfrm>
          <a:prstGeom prst="rect">
            <a:avLst/>
          </a:prstGeom>
        </p:spPr>
      </p:pic>
      <p:sp>
        <p:nvSpPr>
          <p:cNvPr id="21" name="מציין מיקום תוכן 2"/>
          <p:cNvSpPr txBox="1">
            <a:spLocks/>
          </p:cNvSpPr>
          <p:nvPr/>
        </p:nvSpPr>
        <p:spPr>
          <a:xfrm>
            <a:off x="3099005" y="838518"/>
            <a:ext cx="2952328" cy="1259036"/>
          </a:xfrm>
          <a:prstGeom prst="rect">
            <a:avLst/>
          </a:prstGeom>
          <a:solidFill>
            <a:srgbClr val="FFC000">
              <a:alpha val="25882"/>
            </a:srgbClr>
          </a:solidFill>
          <a:ln w="57150">
            <a:solidFill>
              <a:srgbClr val="AF2105"/>
            </a:solidFill>
            <a:prstDash val="solid"/>
          </a:ln>
        </p:spPr>
        <p:txBody>
          <a:bodyPr vert="horz" lIns="91440" tIns="45720" rIns="91440" bIns="45720" rtlCol="1">
            <a:noAutofit/>
          </a:bodyPr>
          <a:lstStyle>
            <a:defPPr>
              <a:defRPr lang="he-IL"/>
            </a:defPPr>
            <a:lvl1pPr>
              <a:lnSpc>
                <a:spcPct val="90000"/>
              </a:lnSpc>
              <a:spcBef>
                <a:spcPct val="20000"/>
              </a:spcBef>
              <a:defRPr sz="1000"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he-IL" sz="1200" dirty="0">
                <a:solidFill>
                  <a:schemeClr val="accent2">
                    <a:lumMod val="50000"/>
                  </a:schemeClr>
                </a:solidFill>
              </a:rPr>
              <a:t>מהי השוואה?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2">
                    <a:lumMod val="50000"/>
                  </a:schemeClr>
                </a:solidFill>
              </a:rPr>
            </a:br>
            <a:endParaRPr lang="he-IL" sz="12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he-IL" sz="1050" dirty="0"/>
              <a:t>השוואה פירושה ניסיון לעמוד על הדומה והשונה  בין שני נושאים </a:t>
            </a:r>
            <a:r>
              <a:rPr lang="he-IL" sz="1050" dirty="0" smtClean="0"/>
              <a:t>או יותר. </a:t>
            </a:r>
            <a:endParaRPr lang="en-US" sz="1050" dirty="0"/>
          </a:p>
          <a:p>
            <a:r>
              <a:rPr lang="he-IL" sz="1050" dirty="0"/>
              <a:t>ביסוד ההשוואה מצויה ההנחה שיש מכנה משותף לנושאים, למשל אי אפשר להשוות אקלים </a:t>
            </a:r>
            <a:r>
              <a:rPr lang="he-IL" sz="1050" dirty="0" smtClean="0"/>
              <a:t>לעט.</a:t>
            </a:r>
            <a:endParaRPr lang="he-IL" sz="1050" dirty="0"/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6206128" y="3933056"/>
            <a:ext cx="2614344" cy="1296144"/>
          </a:xfrm>
          <a:prstGeom prst="rect">
            <a:avLst/>
          </a:prstGeom>
          <a:solidFill>
            <a:srgbClr val="FFC000">
              <a:alpha val="25882"/>
            </a:srgbClr>
          </a:solidFill>
          <a:ln w="57150">
            <a:solidFill>
              <a:srgbClr val="AF2105"/>
            </a:solidFill>
            <a:prstDash val="solid"/>
          </a:ln>
        </p:spPr>
        <p:txBody>
          <a:bodyPr vert="horz" lIns="91440" tIns="45720" rIns="91440" bIns="45720" rtlCol="1">
            <a:noAutofit/>
          </a:bodyPr>
          <a:lstStyle>
            <a:defPPr>
              <a:defRPr lang="he-IL"/>
            </a:defPPr>
            <a:lvl1pPr>
              <a:lnSpc>
                <a:spcPct val="90000"/>
              </a:lnSpc>
              <a:spcBef>
                <a:spcPct val="20000"/>
              </a:spcBef>
              <a:defRPr sz="2400"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he-IL" sz="1200" dirty="0" smtClean="0"/>
              <a:t> </a:t>
            </a:r>
            <a:r>
              <a:rPr lang="he-IL" sz="1200" dirty="0">
                <a:solidFill>
                  <a:schemeClr val="accent2">
                    <a:lumMod val="50000"/>
                  </a:schemeClr>
                </a:solidFill>
              </a:rPr>
              <a:t>מהם תבחינים בהשוואה</a:t>
            </a:r>
            <a:r>
              <a:rPr lang="he-IL" sz="1200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12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he-IL" sz="12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he-IL" sz="1200" dirty="0" smtClean="0"/>
              <a:t>קביעה </a:t>
            </a:r>
            <a:r>
              <a:rPr lang="he-IL" sz="1200" dirty="0"/>
              <a:t>של אמות מידה </a:t>
            </a:r>
            <a:r>
              <a:rPr lang="he-IL" sz="1200" dirty="0" smtClean="0"/>
              <a:t>(</a:t>
            </a:r>
            <a:r>
              <a:rPr lang="he-IL" sz="1200" dirty="0"/>
              <a:t>קריטריונים</a:t>
            </a:r>
            <a:r>
              <a:rPr lang="he-IL" sz="1200" dirty="0" smtClean="0"/>
              <a:t>),</a:t>
            </a:r>
          </a:p>
          <a:p>
            <a:r>
              <a:rPr lang="he-IL" sz="1200" dirty="0" smtClean="0"/>
              <a:t>למשל אם רוצים להשוות בין שני עטים אפשר להתייחס לכמה תבחינים: א. צבע הדיו ב. עיצוב העט ג. מחיר העט ועוד </a:t>
            </a:r>
            <a:r>
              <a:rPr lang="en-US" sz="1200" dirty="0" smtClean="0"/>
              <a:t> </a:t>
            </a:r>
            <a:r>
              <a:rPr lang="he-IL" sz="1200" dirty="0" smtClean="0"/>
              <a:t> 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/>
          </a:p>
        </p:txBody>
      </p:sp>
      <p:sp>
        <p:nvSpPr>
          <p:cNvPr id="23" name="Rectangle 3"/>
          <p:cNvSpPr>
            <a:spLocks noGrp="1" noChangeArrowheads="1"/>
          </p:cNvSpPr>
          <p:nvPr/>
        </p:nvSpPr>
        <p:spPr bwMode="auto">
          <a:xfrm>
            <a:off x="6228184" y="2132856"/>
            <a:ext cx="2614344" cy="1393434"/>
          </a:xfrm>
          <a:prstGeom prst="rect">
            <a:avLst/>
          </a:prstGeom>
          <a:solidFill>
            <a:srgbClr val="FFC000">
              <a:alpha val="25882"/>
            </a:srgbClr>
          </a:solidFill>
          <a:ln w="57150">
            <a:solidFill>
              <a:srgbClr val="AF2105"/>
            </a:solidFill>
            <a:prstDash val="solid"/>
          </a:ln>
          <a:extLst/>
        </p:spPr>
        <p:txBody>
          <a:bodyPr vert="horz" lIns="91440" tIns="45720" rIns="91440" bIns="45720" rtlCol="1"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he-IL" sz="1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לשם מה משווים?</a:t>
            </a:r>
          </a:p>
          <a:p>
            <a:pPr marL="171450" indent="-1714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כדי להחליט, למשל איזה עט לקנות.</a:t>
            </a:r>
            <a:r>
              <a:rPr lang="en-US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he-IL" sz="1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71450" indent="-1714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כדי להבין היטב את המייחד כל אחד מהנושאים המושווים, או לפחות </a:t>
            </a:r>
            <a:r>
              <a:rPr lang="en-US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he-IL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אחד מהם לאור הנושא השני.</a:t>
            </a:r>
          </a:p>
          <a:p>
            <a:pPr marL="171450" indent="-1714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כדי לבסס טענה.</a:t>
            </a:r>
            <a:r>
              <a:rPr lang="en-US" sz="11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11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11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547288" y="2132856"/>
            <a:ext cx="2350333" cy="1372174"/>
          </a:xfrm>
          <a:prstGeom prst="rect">
            <a:avLst/>
          </a:prstGeom>
          <a:solidFill>
            <a:srgbClr val="FFC000">
              <a:alpha val="25882"/>
            </a:srgbClr>
          </a:solidFill>
          <a:ln w="57150">
            <a:solidFill>
              <a:srgbClr val="AF2105"/>
            </a:solidFill>
            <a:prstDash val="solid"/>
          </a:ln>
        </p:spPr>
        <p:txBody>
          <a:bodyPr vert="horz" lIns="91440" tIns="45720" rIns="91440" bIns="45720" rtlCol="1">
            <a:noAutofit/>
          </a:bodyPr>
          <a:lstStyle>
            <a:defPPr>
              <a:defRPr lang="he-IL"/>
            </a:defPPr>
            <a:lvl1pPr>
              <a:lnSpc>
                <a:spcPct val="90000"/>
              </a:lnSpc>
              <a:spcBef>
                <a:spcPct val="20000"/>
              </a:spcBef>
              <a:defRPr sz="2400"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he-IL" sz="1100" dirty="0">
                <a:solidFill>
                  <a:schemeClr val="accent2">
                    <a:lumMod val="50000"/>
                  </a:schemeClr>
                </a:solidFill>
              </a:rPr>
              <a:t>מה כוללת פעולת ההשוואה?	</a:t>
            </a:r>
            <a:endParaRPr lang="en-US" sz="11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he-IL" sz="1200" dirty="0" smtClean="0"/>
              <a:t>פעולת ההשוואה כוללת את היכולת להבחין בדמיון ובשוני בהתבסס על תבחינים. למשל אם משווים בין עטים יכול להיות שצבע הדיו דומה אבל עיצוב העט שונה לחלוטין.</a:t>
            </a:r>
            <a:endParaRPr lang="en-US" sz="1200" dirty="0"/>
          </a:p>
        </p:txBody>
      </p:sp>
      <p:sp>
        <p:nvSpPr>
          <p:cNvPr id="25" name="מציין מיקום תוכן 2"/>
          <p:cNvSpPr>
            <a:spLocks noGrp="1"/>
          </p:cNvSpPr>
          <p:nvPr>
            <p:ph idx="1"/>
          </p:nvPr>
        </p:nvSpPr>
        <p:spPr>
          <a:xfrm>
            <a:off x="3100489" y="5301208"/>
            <a:ext cx="2911671" cy="1360450"/>
          </a:xfrm>
          <a:solidFill>
            <a:srgbClr val="FFC000">
              <a:alpha val="25882"/>
            </a:srgbClr>
          </a:solidFill>
          <a:ln w="57150">
            <a:solidFill>
              <a:srgbClr val="AF2105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numCol="2">
            <a:noAutofit/>
          </a:bodyPr>
          <a:lstStyle/>
          <a:p>
            <a:pPr>
              <a:buClr>
                <a:schemeClr val="accent6">
                  <a:lumMod val="50000"/>
                </a:schemeClr>
              </a:buClr>
              <a:buSzPct val="154000"/>
            </a:pPr>
            <a:r>
              <a:rPr lang="he-IL" sz="1050" b="1" dirty="0" smtClean="0">
                <a:effectLst/>
              </a:rPr>
              <a:t>בהשוואה </a:t>
            </a:r>
            <a:r>
              <a:rPr lang="he-IL" sz="1050" b="1" dirty="0">
                <a:effectLst/>
              </a:rPr>
              <a:t>ל...</a:t>
            </a:r>
            <a:endParaRPr lang="en-US" sz="1050" b="1" dirty="0">
              <a:effectLst/>
            </a:endParaRPr>
          </a:p>
          <a:p>
            <a:pPr>
              <a:buClr>
                <a:schemeClr val="accent6">
                  <a:lumMod val="50000"/>
                </a:schemeClr>
              </a:buClr>
              <a:buSzPct val="154000"/>
            </a:pPr>
            <a:r>
              <a:rPr lang="he-IL" sz="1050" b="1" dirty="0">
                <a:effectLst/>
              </a:rPr>
              <a:t>כשמשווים ל...</a:t>
            </a:r>
            <a:endParaRPr lang="en-US" sz="1050" b="1" dirty="0">
              <a:effectLst/>
            </a:endParaRPr>
          </a:p>
          <a:p>
            <a:pPr>
              <a:buClr>
                <a:schemeClr val="accent6">
                  <a:lumMod val="50000"/>
                </a:schemeClr>
              </a:buClr>
              <a:buSzPct val="154000"/>
            </a:pPr>
            <a:r>
              <a:rPr lang="he-IL" sz="1050" b="1" dirty="0">
                <a:effectLst/>
              </a:rPr>
              <a:t>בהשוואה ביניהם נמצא...</a:t>
            </a:r>
            <a:endParaRPr lang="en-US" sz="1050" b="1" dirty="0">
              <a:effectLst/>
            </a:endParaRPr>
          </a:p>
          <a:p>
            <a:pPr>
              <a:buClr>
                <a:schemeClr val="accent6">
                  <a:lumMod val="50000"/>
                </a:schemeClr>
              </a:buClr>
              <a:buSzPct val="154000"/>
            </a:pPr>
            <a:r>
              <a:rPr lang="he-IL" sz="1050" b="1" dirty="0">
                <a:effectLst/>
              </a:rPr>
              <a:t>כמו (כ</a:t>
            </a:r>
            <a:r>
              <a:rPr lang="he-IL" sz="1050" b="1" dirty="0" smtClean="0">
                <a:effectLst/>
              </a:rPr>
              <a:t>)...</a:t>
            </a:r>
            <a:endParaRPr lang="en-US" sz="1050" b="1" dirty="0">
              <a:effectLst/>
            </a:endParaRPr>
          </a:p>
          <a:p>
            <a:pPr>
              <a:buClr>
                <a:schemeClr val="accent6">
                  <a:lumMod val="50000"/>
                </a:schemeClr>
              </a:buClr>
              <a:buSzPct val="154000"/>
            </a:pPr>
            <a:r>
              <a:rPr lang="he-IL" sz="1050" b="1" dirty="0">
                <a:effectLst/>
              </a:rPr>
              <a:t>בדומה ל</a:t>
            </a:r>
            <a:r>
              <a:rPr lang="he-IL" sz="1050" b="1" dirty="0" smtClean="0">
                <a:effectLst/>
              </a:rPr>
              <a:t>...</a:t>
            </a:r>
          </a:p>
          <a:p>
            <a:pPr marL="0" indent="0">
              <a:buClr>
                <a:schemeClr val="accent6">
                  <a:lumMod val="50000"/>
                </a:schemeClr>
              </a:buClr>
              <a:buSzPct val="154000"/>
              <a:buNone/>
            </a:pPr>
            <a:endParaRPr lang="he-IL" sz="1050" b="1" dirty="0" smtClean="0">
              <a:effectLst/>
            </a:endParaRPr>
          </a:p>
          <a:p>
            <a:pPr>
              <a:buClr>
                <a:schemeClr val="accent6">
                  <a:lumMod val="50000"/>
                </a:schemeClr>
              </a:buClr>
              <a:buSzPct val="154000"/>
            </a:pPr>
            <a:r>
              <a:rPr lang="he-IL" sz="1050" b="1" dirty="0" smtClean="0">
                <a:effectLst/>
              </a:rPr>
              <a:t>בניגוד </a:t>
            </a:r>
            <a:r>
              <a:rPr lang="he-IL" sz="1050" b="1" dirty="0">
                <a:effectLst/>
              </a:rPr>
              <a:t>ל...</a:t>
            </a:r>
            <a:endParaRPr lang="en-US" sz="1050" b="1" dirty="0">
              <a:effectLst/>
            </a:endParaRPr>
          </a:p>
          <a:p>
            <a:pPr>
              <a:buClr>
                <a:schemeClr val="accent6">
                  <a:lumMod val="50000"/>
                </a:schemeClr>
              </a:buClr>
              <a:buSzPct val="154000"/>
            </a:pPr>
            <a:r>
              <a:rPr lang="he-IL" sz="1050" b="1" dirty="0">
                <a:effectLst/>
              </a:rPr>
              <a:t>...לעומת זאת...</a:t>
            </a:r>
            <a:endParaRPr lang="en-US" sz="1050" b="1" dirty="0">
              <a:effectLst/>
            </a:endParaRPr>
          </a:p>
          <a:p>
            <a:pPr>
              <a:buClr>
                <a:schemeClr val="accent6">
                  <a:lumMod val="50000"/>
                </a:schemeClr>
              </a:buClr>
              <a:buSzPct val="154000"/>
            </a:pPr>
            <a:r>
              <a:rPr lang="he-IL" sz="1050" b="1" dirty="0">
                <a:effectLst/>
              </a:rPr>
              <a:t>...ואילו...</a:t>
            </a:r>
            <a:endParaRPr lang="en-US" sz="1050" b="1" dirty="0">
              <a:effectLst/>
            </a:endParaRPr>
          </a:p>
          <a:p>
            <a:pPr>
              <a:buClr>
                <a:schemeClr val="accent6">
                  <a:lumMod val="50000"/>
                </a:schemeClr>
              </a:buClr>
              <a:buSzPct val="154000"/>
            </a:pPr>
            <a:r>
              <a:rPr lang="he-IL" sz="1050" b="1" dirty="0">
                <a:effectLst/>
              </a:rPr>
              <a:t>כשם ש... כך גם...</a:t>
            </a:r>
            <a:endParaRPr lang="en-US" sz="1050" b="1" dirty="0">
              <a:effectLst/>
            </a:endParaRPr>
          </a:p>
          <a:p>
            <a:pPr>
              <a:buClr>
                <a:schemeClr val="accent6">
                  <a:lumMod val="50000"/>
                </a:schemeClr>
              </a:buClr>
              <a:buSzPct val="154000"/>
            </a:pPr>
            <a:r>
              <a:rPr lang="he-IL" sz="1050" b="1" dirty="0">
                <a:effectLst/>
              </a:rPr>
              <a:t>כפי ש...כך גם...</a:t>
            </a:r>
            <a:endParaRPr lang="en-US" sz="1050" b="1" dirty="0">
              <a:effectLst/>
            </a:endParaRPr>
          </a:p>
          <a:p>
            <a:pPr>
              <a:buClr>
                <a:schemeClr val="accent6">
                  <a:lumMod val="50000"/>
                </a:schemeClr>
              </a:buClr>
              <a:buSzPct val="154000"/>
            </a:pPr>
            <a:endParaRPr lang="en-US" sz="1050" b="1" dirty="0">
              <a:effectLst/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539552" y="3933056"/>
            <a:ext cx="2358069" cy="1296144"/>
          </a:xfrm>
          <a:prstGeom prst="rect">
            <a:avLst/>
          </a:prstGeom>
          <a:solidFill>
            <a:srgbClr val="FFC000">
              <a:alpha val="25882"/>
            </a:srgbClr>
          </a:solidFill>
          <a:ln w="57150">
            <a:solidFill>
              <a:srgbClr val="AF2105"/>
            </a:solidFill>
            <a:prstDash val="solid"/>
          </a:ln>
        </p:spPr>
        <p:txBody>
          <a:bodyPr vert="horz" lIns="91440" tIns="45720" rIns="91440" bIns="45720" rtlCol="1">
            <a:normAutofit/>
          </a:bodyPr>
          <a:lstStyle>
            <a:defPPr>
              <a:defRPr lang="he-IL"/>
            </a:defPPr>
            <a:lvl1pPr>
              <a:lnSpc>
                <a:spcPct val="90000"/>
              </a:lnSpc>
              <a:spcBef>
                <a:spcPct val="20000"/>
              </a:spcBef>
              <a:defRPr sz="2400"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he-IL" sz="1200" dirty="0">
                <a:solidFill>
                  <a:schemeClr val="accent2">
                    <a:lumMod val="50000"/>
                  </a:schemeClr>
                </a:solidFill>
              </a:rPr>
              <a:t>בין מה למה משווים?</a:t>
            </a:r>
            <a:endParaRPr lang="en-US" sz="1200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he-IL" sz="1200" dirty="0"/>
              <a:t>בכל השוואה יש לפחות שני נושאים להשוואה.</a:t>
            </a:r>
            <a:endParaRPr lang="en-US" sz="1200" dirty="0"/>
          </a:p>
          <a:p>
            <a:pPr marL="342900" indent="-342900">
              <a:buFont typeface="Arial" pitchFamily="34" charset="0"/>
              <a:buChar char="•"/>
            </a:pPr>
            <a:r>
              <a:rPr lang="he-IL" sz="1200" dirty="0"/>
              <a:t>נושאי ההשוואה  יכולים </a:t>
            </a:r>
            <a:r>
              <a:rPr lang="he-IL" sz="1200" dirty="0" smtClean="0"/>
              <a:t>להיות </a:t>
            </a:r>
            <a:r>
              <a:rPr lang="he-IL" sz="1200" dirty="0"/>
              <a:t>עצמים, אנשים, יצורים חיים, רעיונות, מידע... כל דבר</a:t>
            </a:r>
            <a:r>
              <a:rPr lang="he-IL" sz="1200" dirty="0" smtClean="0"/>
              <a:t>.</a:t>
            </a:r>
            <a:endParaRPr lang="en-US" sz="1200" dirty="0"/>
          </a:p>
        </p:txBody>
      </p:sp>
      <p:sp>
        <p:nvSpPr>
          <p:cNvPr id="27" name="צורה חופשית 26"/>
          <p:cNvSpPr/>
          <p:nvPr/>
        </p:nvSpPr>
        <p:spPr>
          <a:xfrm>
            <a:off x="3995936" y="1988840"/>
            <a:ext cx="1158466" cy="996094"/>
          </a:xfrm>
          <a:custGeom>
            <a:avLst/>
            <a:gdLst>
              <a:gd name="connsiteX0" fmla="*/ 0 w 1669551"/>
              <a:gd name="connsiteY0" fmla="*/ 722179 h 1444358"/>
              <a:gd name="connsiteX1" fmla="*/ 412653 w 1669551"/>
              <a:gd name="connsiteY1" fmla="*/ 0 h 1444358"/>
              <a:gd name="connsiteX2" fmla="*/ 1256898 w 1669551"/>
              <a:gd name="connsiteY2" fmla="*/ 0 h 1444358"/>
              <a:gd name="connsiteX3" fmla="*/ 1669551 w 1669551"/>
              <a:gd name="connsiteY3" fmla="*/ 722179 h 1444358"/>
              <a:gd name="connsiteX4" fmla="*/ 1256898 w 1669551"/>
              <a:gd name="connsiteY4" fmla="*/ 1444358 h 1444358"/>
              <a:gd name="connsiteX5" fmla="*/ 412653 w 1669551"/>
              <a:gd name="connsiteY5" fmla="*/ 1444358 h 1444358"/>
              <a:gd name="connsiteX6" fmla="*/ 0 w 1669551"/>
              <a:gd name="connsiteY6" fmla="*/ 722179 h 144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9551" h="1444358">
                <a:moveTo>
                  <a:pt x="0" y="722179"/>
                </a:moveTo>
                <a:lnTo>
                  <a:pt x="412653" y="0"/>
                </a:lnTo>
                <a:lnTo>
                  <a:pt x="1256898" y="0"/>
                </a:lnTo>
                <a:lnTo>
                  <a:pt x="1669551" y="722179"/>
                </a:lnTo>
                <a:lnTo>
                  <a:pt x="1256898" y="1444358"/>
                </a:lnTo>
                <a:lnTo>
                  <a:pt x="412653" y="1444358"/>
                </a:lnTo>
                <a:lnTo>
                  <a:pt x="0" y="722179"/>
                </a:lnTo>
                <a:close/>
              </a:path>
            </a:pathLst>
          </a:custGeom>
          <a:ln>
            <a:solidFill>
              <a:srgbClr val="AF2105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5890" tIns="268571" rIns="305890" bIns="268571" numCol="1" spcCol="1270" anchor="ctr" anchorCtr="0">
            <a:noAutofit/>
          </a:bodyPr>
          <a:lstStyle/>
          <a:p>
            <a:pPr lvl="0" algn="ctr" defTabSz="10223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000" b="1" kern="1200" dirty="0" smtClean="0"/>
              <a:t>הגדרה</a:t>
            </a:r>
          </a:p>
          <a:p>
            <a:pPr lvl="0" algn="ctr" defTabSz="10223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000" b="1" dirty="0" smtClean="0"/>
              <a:t>להשוואה</a:t>
            </a:r>
            <a:endParaRPr lang="he-IL" sz="1000" b="1" kern="1200" dirty="0"/>
          </a:p>
        </p:txBody>
      </p:sp>
      <p:sp>
        <p:nvSpPr>
          <p:cNvPr id="29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6356920" y="6520259"/>
            <a:ext cx="2895600" cy="365125"/>
          </a:xfrm>
        </p:spPr>
        <p:txBody>
          <a:bodyPr/>
          <a:lstStyle/>
          <a:p>
            <a:r>
              <a:rPr lang="he-IL" sz="1100" b="1" dirty="0" smtClean="0">
                <a:solidFill>
                  <a:schemeClr val="tx1"/>
                </a:solidFill>
              </a:rPr>
              <a:t>פיתוח: שלומית בן עטר ייעוץ: ד"ר ריקי תמיר</a:t>
            </a:r>
            <a:endParaRPr lang="he-IL" sz="1100" b="1" dirty="0">
              <a:solidFill>
                <a:schemeClr val="tx1"/>
              </a:solidFill>
            </a:endParaRPr>
          </a:p>
        </p:txBody>
      </p:sp>
      <p:sp>
        <p:nvSpPr>
          <p:cNvPr id="30" name="מלבן 29"/>
          <p:cNvSpPr/>
          <p:nvPr/>
        </p:nvSpPr>
        <p:spPr>
          <a:xfrm>
            <a:off x="2123728" y="118373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200" b="1" dirty="0"/>
              <a:t>משרד החינוך </a:t>
            </a:r>
          </a:p>
          <a:p>
            <a:pPr algn="ctr"/>
            <a:r>
              <a:rPr lang="he-IL" sz="1200" b="1" dirty="0"/>
              <a:t>אגף שפות </a:t>
            </a:r>
          </a:p>
          <a:p>
            <a:pPr algn="ctr"/>
            <a:r>
              <a:rPr lang="he-IL" sz="1200" b="1" dirty="0"/>
              <a:t>הפיקוח על הוראת העברית</a:t>
            </a:r>
            <a:endParaRPr lang="he-IL" sz="1200" dirty="0"/>
          </a:p>
        </p:txBody>
      </p:sp>
    </p:spTree>
    <p:extLst>
      <p:ext uri="{BB962C8B-B14F-4D97-AF65-F5344CB8AC3E}">
        <p14:creationId xmlns:p14="http://schemas.microsoft.com/office/powerpoint/2010/main" val="198813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משושה 27"/>
          <p:cNvSpPr/>
          <p:nvPr/>
        </p:nvSpPr>
        <p:spPr>
          <a:xfrm>
            <a:off x="3678599" y="2612204"/>
            <a:ext cx="533361" cy="456756"/>
          </a:xfrm>
          <a:prstGeom prst="hexagon">
            <a:avLst>
              <a:gd name="adj" fmla="val 28900"/>
              <a:gd name="vf" fmla="val 115470"/>
            </a:avLst>
          </a:prstGeom>
          <a:ln>
            <a:solidFill>
              <a:srgbClr val="AF2105"/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צורה חופשית 5"/>
          <p:cNvSpPr/>
          <p:nvPr/>
        </p:nvSpPr>
        <p:spPr>
          <a:xfrm>
            <a:off x="3852980" y="3094239"/>
            <a:ext cx="1413638" cy="1215392"/>
          </a:xfrm>
          <a:custGeom>
            <a:avLst/>
            <a:gdLst>
              <a:gd name="connsiteX0" fmla="*/ 0 w 2037298"/>
              <a:gd name="connsiteY0" fmla="*/ 881173 h 1762345"/>
              <a:gd name="connsiteX1" fmla="*/ 503502 w 2037298"/>
              <a:gd name="connsiteY1" fmla="*/ 0 h 1762345"/>
              <a:gd name="connsiteX2" fmla="*/ 1533796 w 2037298"/>
              <a:gd name="connsiteY2" fmla="*/ 0 h 1762345"/>
              <a:gd name="connsiteX3" fmla="*/ 2037298 w 2037298"/>
              <a:gd name="connsiteY3" fmla="*/ 881173 h 1762345"/>
              <a:gd name="connsiteX4" fmla="*/ 1533796 w 2037298"/>
              <a:gd name="connsiteY4" fmla="*/ 1762345 h 1762345"/>
              <a:gd name="connsiteX5" fmla="*/ 503502 w 2037298"/>
              <a:gd name="connsiteY5" fmla="*/ 1762345 h 1762345"/>
              <a:gd name="connsiteX6" fmla="*/ 0 w 2037298"/>
              <a:gd name="connsiteY6" fmla="*/ 881173 h 1762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7298" h="1762345">
                <a:moveTo>
                  <a:pt x="0" y="881173"/>
                </a:moveTo>
                <a:lnTo>
                  <a:pt x="503502" y="0"/>
                </a:lnTo>
                <a:lnTo>
                  <a:pt x="1533796" y="0"/>
                </a:lnTo>
                <a:lnTo>
                  <a:pt x="2037298" y="881173"/>
                </a:lnTo>
                <a:lnTo>
                  <a:pt x="1533796" y="1762345"/>
                </a:lnTo>
                <a:lnTo>
                  <a:pt x="503502" y="1762345"/>
                </a:lnTo>
                <a:lnTo>
                  <a:pt x="0" y="881173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AF2105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6819" tIns="321255" rIns="366819" bIns="321255" numCol="1" spcCol="1270" anchor="ctr" anchorCtr="0">
            <a:noAutofit/>
          </a:bodyPr>
          <a:lstStyle/>
          <a:p>
            <a:pPr lvl="0" algn="ctr" defTabSz="10223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000" b="1" kern="1200" dirty="0" smtClean="0">
                <a:solidFill>
                  <a:srgbClr val="C00000"/>
                </a:solidFill>
              </a:rPr>
              <a:t>פעולה של השוואה</a:t>
            </a:r>
            <a:endParaRPr lang="he-IL" sz="1000" b="1" kern="1200" dirty="0">
              <a:solidFill>
                <a:srgbClr val="C00000"/>
              </a:solidFill>
            </a:endParaRPr>
          </a:p>
        </p:txBody>
      </p:sp>
      <p:sp>
        <p:nvSpPr>
          <p:cNvPr id="7" name="משושה 6"/>
          <p:cNvSpPr/>
          <p:nvPr/>
        </p:nvSpPr>
        <p:spPr>
          <a:xfrm>
            <a:off x="4738190" y="2512757"/>
            <a:ext cx="533361" cy="456756"/>
          </a:xfrm>
          <a:prstGeom prst="hexagon">
            <a:avLst>
              <a:gd name="adj" fmla="val 28900"/>
              <a:gd name="vf" fmla="val 115470"/>
            </a:avLst>
          </a:prstGeom>
          <a:ln>
            <a:solidFill>
              <a:srgbClr val="AF2105"/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משושה 8"/>
          <p:cNvSpPr/>
          <p:nvPr/>
        </p:nvSpPr>
        <p:spPr>
          <a:xfrm>
            <a:off x="5360664" y="3366649"/>
            <a:ext cx="533361" cy="456756"/>
          </a:xfrm>
          <a:prstGeom prst="hexagon">
            <a:avLst>
              <a:gd name="adj" fmla="val 28900"/>
              <a:gd name="vf" fmla="val 115470"/>
            </a:avLst>
          </a:prstGeom>
          <a:ln>
            <a:solidFill>
              <a:srgbClr val="AF2105"/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צורה חופשית 9"/>
          <p:cNvSpPr/>
          <p:nvPr/>
        </p:nvSpPr>
        <p:spPr>
          <a:xfrm>
            <a:off x="5045646" y="2601504"/>
            <a:ext cx="1158466" cy="996094"/>
          </a:xfrm>
          <a:custGeom>
            <a:avLst/>
            <a:gdLst>
              <a:gd name="connsiteX0" fmla="*/ 0 w 1669551"/>
              <a:gd name="connsiteY0" fmla="*/ 722179 h 1444358"/>
              <a:gd name="connsiteX1" fmla="*/ 412653 w 1669551"/>
              <a:gd name="connsiteY1" fmla="*/ 0 h 1444358"/>
              <a:gd name="connsiteX2" fmla="*/ 1256898 w 1669551"/>
              <a:gd name="connsiteY2" fmla="*/ 0 h 1444358"/>
              <a:gd name="connsiteX3" fmla="*/ 1669551 w 1669551"/>
              <a:gd name="connsiteY3" fmla="*/ 722179 h 1444358"/>
              <a:gd name="connsiteX4" fmla="*/ 1256898 w 1669551"/>
              <a:gd name="connsiteY4" fmla="*/ 1444358 h 1444358"/>
              <a:gd name="connsiteX5" fmla="*/ 412653 w 1669551"/>
              <a:gd name="connsiteY5" fmla="*/ 1444358 h 1444358"/>
              <a:gd name="connsiteX6" fmla="*/ 0 w 1669551"/>
              <a:gd name="connsiteY6" fmla="*/ 722179 h 144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9551" h="1444358">
                <a:moveTo>
                  <a:pt x="0" y="722179"/>
                </a:moveTo>
                <a:lnTo>
                  <a:pt x="412653" y="0"/>
                </a:lnTo>
                <a:lnTo>
                  <a:pt x="1256898" y="0"/>
                </a:lnTo>
                <a:lnTo>
                  <a:pt x="1669551" y="722179"/>
                </a:lnTo>
                <a:lnTo>
                  <a:pt x="1256898" y="1444358"/>
                </a:lnTo>
                <a:lnTo>
                  <a:pt x="412653" y="1444358"/>
                </a:lnTo>
                <a:lnTo>
                  <a:pt x="0" y="722179"/>
                </a:lnTo>
                <a:close/>
              </a:path>
            </a:pathLst>
          </a:custGeom>
          <a:ln>
            <a:solidFill>
              <a:srgbClr val="AF2105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5890" tIns="268571" rIns="305890" bIns="268571" numCol="1" spcCol="1270" anchor="ctr" anchorCtr="0">
            <a:noAutofit/>
          </a:bodyPr>
          <a:lstStyle/>
          <a:p>
            <a:pPr lvl="0" algn="ctr" defTabSz="10223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000" b="1" kern="1200" dirty="0" smtClean="0"/>
              <a:t>מטרות ההשוואה</a:t>
            </a:r>
            <a:endParaRPr lang="he-IL" sz="1000" b="1" kern="1200" dirty="0"/>
          </a:p>
        </p:txBody>
      </p:sp>
      <p:sp>
        <p:nvSpPr>
          <p:cNvPr id="11" name="משושה 10"/>
          <p:cNvSpPr/>
          <p:nvPr/>
        </p:nvSpPr>
        <p:spPr>
          <a:xfrm>
            <a:off x="4928253" y="4330534"/>
            <a:ext cx="533361" cy="456756"/>
          </a:xfrm>
          <a:prstGeom prst="hexagon">
            <a:avLst>
              <a:gd name="adj" fmla="val 28900"/>
              <a:gd name="vf" fmla="val 115470"/>
            </a:avLst>
          </a:prstGeom>
          <a:ln>
            <a:solidFill>
              <a:srgbClr val="AF2105"/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צורה חופשית 11"/>
          <p:cNvSpPr/>
          <p:nvPr/>
        </p:nvSpPr>
        <p:spPr>
          <a:xfrm>
            <a:off x="5069718" y="3811584"/>
            <a:ext cx="1158466" cy="996094"/>
          </a:xfrm>
          <a:custGeom>
            <a:avLst/>
            <a:gdLst>
              <a:gd name="connsiteX0" fmla="*/ 0 w 1669551"/>
              <a:gd name="connsiteY0" fmla="*/ 722179 h 1444358"/>
              <a:gd name="connsiteX1" fmla="*/ 412653 w 1669551"/>
              <a:gd name="connsiteY1" fmla="*/ 0 h 1444358"/>
              <a:gd name="connsiteX2" fmla="*/ 1256898 w 1669551"/>
              <a:gd name="connsiteY2" fmla="*/ 0 h 1444358"/>
              <a:gd name="connsiteX3" fmla="*/ 1669551 w 1669551"/>
              <a:gd name="connsiteY3" fmla="*/ 722179 h 1444358"/>
              <a:gd name="connsiteX4" fmla="*/ 1256898 w 1669551"/>
              <a:gd name="connsiteY4" fmla="*/ 1444358 h 1444358"/>
              <a:gd name="connsiteX5" fmla="*/ 412653 w 1669551"/>
              <a:gd name="connsiteY5" fmla="*/ 1444358 h 1444358"/>
              <a:gd name="connsiteX6" fmla="*/ 0 w 1669551"/>
              <a:gd name="connsiteY6" fmla="*/ 722179 h 144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9551" h="1444358">
                <a:moveTo>
                  <a:pt x="0" y="722179"/>
                </a:moveTo>
                <a:lnTo>
                  <a:pt x="412653" y="0"/>
                </a:lnTo>
                <a:lnTo>
                  <a:pt x="1256898" y="0"/>
                </a:lnTo>
                <a:lnTo>
                  <a:pt x="1669551" y="722179"/>
                </a:lnTo>
                <a:lnTo>
                  <a:pt x="1256898" y="1444358"/>
                </a:lnTo>
                <a:lnTo>
                  <a:pt x="412653" y="1444358"/>
                </a:lnTo>
                <a:lnTo>
                  <a:pt x="0" y="722179"/>
                </a:lnTo>
                <a:close/>
              </a:path>
            </a:pathLst>
          </a:custGeom>
          <a:ln>
            <a:solidFill>
              <a:srgbClr val="AF2105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5890" tIns="268571" rIns="305890" bIns="268571" numCol="1" spcCol="1270" anchor="ctr" anchorCtr="0">
            <a:noAutofit/>
          </a:bodyPr>
          <a:lstStyle/>
          <a:p>
            <a:pPr lvl="0" algn="ctr" defTabSz="10223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000" b="1" kern="1200" dirty="0" smtClean="0"/>
              <a:t>תבחינים</a:t>
            </a:r>
          </a:p>
          <a:p>
            <a:pPr lvl="0" algn="ctr" defTabSz="10223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000" b="1" dirty="0" smtClean="0"/>
              <a:t>בהשוואה</a:t>
            </a:r>
            <a:endParaRPr lang="he-IL" sz="1000" b="1" kern="1200" dirty="0"/>
          </a:p>
        </p:txBody>
      </p:sp>
      <p:sp>
        <p:nvSpPr>
          <p:cNvPr id="13" name="משושה 12"/>
          <p:cNvSpPr/>
          <p:nvPr/>
        </p:nvSpPr>
        <p:spPr>
          <a:xfrm>
            <a:off x="3855611" y="4430589"/>
            <a:ext cx="533361" cy="456756"/>
          </a:xfrm>
          <a:prstGeom prst="hexagon">
            <a:avLst>
              <a:gd name="adj" fmla="val 28900"/>
              <a:gd name="vf" fmla="val 115470"/>
            </a:avLst>
          </a:prstGeom>
          <a:ln>
            <a:solidFill>
              <a:srgbClr val="AF2105"/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צורה חופשית 13"/>
          <p:cNvSpPr/>
          <p:nvPr/>
        </p:nvSpPr>
        <p:spPr>
          <a:xfrm>
            <a:off x="3983197" y="4419280"/>
            <a:ext cx="1158466" cy="996094"/>
          </a:xfrm>
          <a:custGeom>
            <a:avLst/>
            <a:gdLst>
              <a:gd name="connsiteX0" fmla="*/ 0 w 1669551"/>
              <a:gd name="connsiteY0" fmla="*/ 722179 h 1444358"/>
              <a:gd name="connsiteX1" fmla="*/ 412653 w 1669551"/>
              <a:gd name="connsiteY1" fmla="*/ 0 h 1444358"/>
              <a:gd name="connsiteX2" fmla="*/ 1256898 w 1669551"/>
              <a:gd name="connsiteY2" fmla="*/ 0 h 1444358"/>
              <a:gd name="connsiteX3" fmla="*/ 1669551 w 1669551"/>
              <a:gd name="connsiteY3" fmla="*/ 722179 h 1444358"/>
              <a:gd name="connsiteX4" fmla="*/ 1256898 w 1669551"/>
              <a:gd name="connsiteY4" fmla="*/ 1444358 h 1444358"/>
              <a:gd name="connsiteX5" fmla="*/ 412653 w 1669551"/>
              <a:gd name="connsiteY5" fmla="*/ 1444358 h 1444358"/>
              <a:gd name="connsiteX6" fmla="*/ 0 w 1669551"/>
              <a:gd name="connsiteY6" fmla="*/ 722179 h 144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9551" h="1444358">
                <a:moveTo>
                  <a:pt x="0" y="722179"/>
                </a:moveTo>
                <a:lnTo>
                  <a:pt x="412653" y="0"/>
                </a:lnTo>
                <a:lnTo>
                  <a:pt x="1256898" y="0"/>
                </a:lnTo>
                <a:lnTo>
                  <a:pt x="1669551" y="722179"/>
                </a:lnTo>
                <a:lnTo>
                  <a:pt x="1256898" y="1444358"/>
                </a:lnTo>
                <a:lnTo>
                  <a:pt x="412653" y="1444358"/>
                </a:lnTo>
                <a:lnTo>
                  <a:pt x="0" y="722179"/>
                </a:lnTo>
                <a:close/>
              </a:path>
            </a:pathLst>
          </a:custGeom>
          <a:ln>
            <a:solidFill>
              <a:srgbClr val="AF2105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5890" tIns="268571" rIns="305890" bIns="268571" numCol="1" spcCol="1270" anchor="ctr" anchorCtr="0">
            <a:noAutofit/>
          </a:bodyPr>
          <a:lstStyle/>
          <a:p>
            <a:pPr lvl="0" algn="ctr" defTabSz="10223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000" b="1" kern="1200" dirty="0" smtClean="0"/>
              <a:t>שפת ההשוואה</a:t>
            </a:r>
            <a:endParaRPr lang="he-IL" sz="1000" b="1" kern="1200" dirty="0"/>
          </a:p>
        </p:txBody>
      </p:sp>
      <p:sp>
        <p:nvSpPr>
          <p:cNvPr id="15" name="משושה 14"/>
          <p:cNvSpPr/>
          <p:nvPr/>
        </p:nvSpPr>
        <p:spPr>
          <a:xfrm>
            <a:off x="3222943" y="3577038"/>
            <a:ext cx="533361" cy="456756"/>
          </a:xfrm>
          <a:prstGeom prst="hexagon">
            <a:avLst>
              <a:gd name="adj" fmla="val 28900"/>
              <a:gd name="vf" fmla="val 115470"/>
            </a:avLst>
          </a:prstGeom>
          <a:ln>
            <a:solidFill>
              <a:srgbClr val="AF2105"/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צורה חופשית 15"/>
          <p:cNvSpPr/>
          <p:nvPr/>
        </p:nvSpPr>
        <p:spPr>
          <a:xfrm>
            <a:off x="2915816" y="3806616"/>
            <a:ext cx="1158466" cy="996094"/>
          </a:xfrm>
          <a:custGeom>
            <a:avLst/>
            <a:gdLst>
              <a:gd name="connsiteX0" fmla="*/ 0 w 1669551"/>
              <a:gd name="connsiteY0" fmla="*/ 722179 h 1444358"/>
              <a:gd name="connsiteX1" fmla="*/ 412653 w 1669551"/>
              <a:gd name="connsiteY1" fmla="*/ 0 h 1444358"/>
              <a:gd name="connsiteX2" fmla="*/ 1256898 w 1669551"/>
              <a:gd name="connsiteY2" fmla="*/ 0 h 1444358"/>
              <a:gd name="connsiteX3" fmla="*/ 1669551 w 1669551"/>
              <a:gd name="connsiteY3" fmla="*/ 722179 h 1444358"/>
              <a:gd name="connsiteX4" fmla="*/ 1256898 w 1669551"/>
              <a:gd name="connsiteY4" fmla="*/ 1444358 h 1444358"/>
              <a:gd name="connsiteX5" fmla="*/ 412653 w 1669551"/>
              <a:gd name="connsiteY5" fmla="*/ 1444358 h 1444358"/>
              <a:gd name="connsiteX6" fmla="*/ 0 w 1669551"/>
              <a:gd name="connsiteY6" fmla="*/ 722179 h 144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9551" h="1444358">
                <a:moveTo>
                  <a:pt x="0" y="722179"/>
                </a:moveTo>
                <a:lnTo>
                  <a:pt x="412653" y="0"/>
                </a:lnTo>
                <a:lnTo>
                  <a:pt x="1256898" y="0"/>
                </a:lnTo>
                <a:lnTo>
                  <a:pt x="1669551" y="722179"/>
                </a:lnTo>
                <a:lnTo>
                  <a:pt x="1256898" y="1444358"/>
                </a:lnTo>
                <a:lnTo>
                  <a:pt x="412653" y="1444358"/>
                </a:lnTo>
                <a:lnTo>
                  <a:pt x="0" y="722179"/>
                </a:lnTo>
                <a:close/>
              </a:path>
            </a:pathLst>
          </a:custGeom>
          <a:ln>
            <a:solidFill>
              <a:srgbClr val="AF2105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5890" tIns="268571" rIns="305890" bIns="268571" numCol="1" spcCol="1270" anchor="ctr" anchorCtr="0">
            <a:noAutofit/>
          </a:bodyPr>
          <a:lstStyle/>
          <a:p>
            <a:pPr lvl="0" algn="ctr" defTabSz="10223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000" b="1" kern="1200" dirty="0" smtClean="0"/>
              <a:t>הנושאים המושווים</a:t>
            </a:r>
            <a:endParaRPr lang="he-IL" sz="1000" b="1" kern="1200" dirty="0"/>
          </a:p>
        </p:txBody>
      </p:sp>
      <p:sp>
        <p:nvSpPr>
          <p:cNvPr id="17" name="צורה חופשית 16"/>
          <p:cNvSpPr/>
          <p:nvPr/>
        </p:nvSpPr>
        <p:spPr>
          <a:xfrm>
            <a:off x="2915816" y="2600133"/>
            <a:ext cx="1158466" cy="996094"/>
          </a:xfrm>
          <a:custGeom>
            <a:avLst/>
            <a:gdLst>
              <a:gd name="connsiteX0" fmla="*/ 0 w 1669551"/>
              <a:gd name="connsiteY0" fmla="*/ 722179 h 1444358"/>
              <a:gd name="connsiteX1" fmla="*/ 412653 w 1669551"/>
              <a:gd name="connsiteY1" fmla="*/ 0 h 1444358"/>
              <a:gd name="connsiteX2" fmla="*/ 1256898 w 1669551"/>
              <a:gd name="connsiteY2" fmla="*/ 0 h 1444358"/>
              <a:gd name="connsiteX3" fmla="*/ 1669551 w 1669551"/>
              <a:gd name="connsiteY3" fmla="*/ 722179 h 1444358"/>
              <a:gd name="connsiteX4" fmla="*/ 1256898 w 1669551"/>
              <a:gd name="connsiteY4" fmla="*/ 1444358 h 1444358"/>
              <a:gd name="connsiteX5" fmla="*/ 412653 w 1669551"/>
              <a:gd name="connsiteY5" fmla="*/ 1444358 h 1444358"/>
              <a:gd name="connsiteX6" fmla="*/ 0 w 1669551"/>
              <a:gd name="connsiteY6" fmla="*/ 722179 h 144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9551" h="1444358">
                <a:moveTo>
                  <a:pt x="0" y="722179"/>
                </a:moveTo>
                <a:lnTo>
                  <a:pt x="412653" y="0"/>
                </a:lnTo>
                <a:lnTo>
                  <a:pt x="1256898" y="0"/>
                </a:lnTo>
                <a:lnTo>
                  <a:pt x="1669551" y="722179"/>
                </a:lnTo>
                <a:lnTo>
                  <a:pt x="1256898" y="1444358"/>
                </a:lnTo>
                <a:lnTo>
                  <a:pt x="412653" y="1444358"/>
                </a:lnTo>
                <a:lnTo>
                  <a:pt x="0" y="722179"/>
                </a:lnTo>
                <a:close/>
              </a:path>
            </a:pathLst>
          </a:custGeom>
          <a:ln>
            <a:solidFill>
              <a:srgbClr val="AF2105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5890" tIns="268571" rIns="305890" bIns="268571" numCol="1" spcCol="1270" anchor="ctr" anchorCtr="0">
            <a:noAutofit/>
          </a:bodyPr>
          <a:lstStyle/>
          <a:p>
            <a:pPr lvl="0" algn="ctr" defTabSz="10223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000" b="1" kern="1200" dirty="0" smtClean="0"/>
              <a:t>הדומה והשונה</a:t>
            </a:r>
          </a:p>
          <a:p>
            <a:pPr lvl="0" algn="ctr" defTabSz="10223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000" b="1" dirty="0" smtClean="0"/>
              <a:t>בהשוואה</a:t>
            </a:r>
            <a:endParaRPr lang="he-IL" sz="1000" b="1" kern="1200" dirty="0"/>
          </a:p>
        </p:txBody>
      </p:sp>
      <p:pic>
        <p:nvPicPr>
          <p:cNvPr id="18" name="Picture 17" descr="אייקון.png"/>
          <p:cNvPicPr>
            <a:picLocks noChangeAspect="1"/>
          </p:cNvPicPr>
          <p:nvPr/>
        </p:nvPicPr>
        <p:blipFill>
          <a:blip r:embed="rId2" cstate="print"/>
          <a:srcRect l="14643" t="49838"/>
          <a:stretch>
            <a:fillRect/>
          </a:stretch>
        </p:blipFill>
        <p:spPr>
          <a:xfrm>
            <a:off x="18336" y="32821"/>
            <a:ext cx="2731440" cy="1114718"/>
          </a:xfrm>
          <a:prstGeom prst="rect">
            <a:avLst/>
          </a:prstGeom>
        </p:spPr>
      </p:pic>
      <p:pic>
        <p:nvPicPr>
          <p:cNvPr id="3074" name="Picture 2" descr="דימויים,השוואות,מאזנים,מטאפורות,ספרים,סרגלים,שקילת ההבדלים,שקילת ההפרשים,תוכנה,תקליטורים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8" b="9815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852067"/>
            <a:ext cx="820369" cy="49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9" descr="דף ראשי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1600" y="72008"/>
            <a:ext cx="620688" cy="6206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87458" y="251937"/>
            <a:ext cx="309305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 smtClean="0">
                <a:solidFill>
                  <a:schemeClr val="bg1"/>
                </a:solidFill>
              </a:rPr>
              <a:t>הכול על  השוואה</a:t>
            </a:r>
            <a:endParaRPr lang="he-IL" sz="3200" b="1" dirty="0">
              <a:solidFill>
                <a:schemeClr val="bg1"/>
              </a:solidFill>
            </a:endParaRPr>
          </a:p>
        </p:txBody>
      </p:sp>
      <p:pic>
        <p:nvPicPr>
          <p:cNvPr id="20" name="Picture 12" descr="חזרה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9208" y="72008"/>
            <a:ext cx="620688" cy="620688"/>
          </a:xfrm>
          <a:prstGeom prst="rect">
            <a:avLst/>
          </a:prstGeom>
        </p:spPr>
      </p:pic>
      <p:sp>
        <p:nvSpPr>
          <p:cNvPr id="21" name="מציין מיקום תוכן 2"/>
          <p:cNvSpPr txBox="1">
            <a:spLocks/>
          </p:cNvSpPr>
          <p:nvPr/>
        </p:nvSpPr>
        <p:spPr>
          <a:xfrm>
            <a:off x="3099005" y="838518"/>
            <a:ext cx="2952328" cy="1259036"/>
          </a:xfrm>
          <a:prstGeom prst="rect">
            <a:avLst/>
          </a:prstGeom>
          <a:solidFill>
            <a:srgbClr val="FFC000">
              <a:alpha val="25882"/>
            </a:srgbClr>
          </a:solidFill>
          <a:ln w="57150">
            <a:solidFill>
              <a:srgbClr val="AF2105"/>
            </a:solidFill>
            <a:prstDash val="solid"/>
          </a:ln>
        </p:spPr>
        <p:txBody>
          <a:bodyPr vert="horz" lIns="91440" tIns="45720" rIns="91440" bIns="45720" rtlCol="1">
            <a:noAutofit/>
          </a:bodyPr>
          <a:lstStyle>
            <a:defPPr>
              <a:defRPr lang="he-IL"/>
            </a:defPPr>
            <a:lvl1pPr>
              <a:lnSpc>
                <a:spcPct val="90000"/>
              </a:lnSpc>
              <a:spcBef>
                <a:spcPct val="20000"/>
              </a:spcBef>
              <a:defRPr sz="1000"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he-IL" sz="1200" dirty="0">
                <a:solidFill>
                  <a:schemeClr val="accent2">
                    <a:lumMod val="50000"/>
                  </a:schemeClr>
                </a:solidFill>
              </a:rPr>
              <a:t>מהי השוואה?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2">
                    <a:lumMod val="50000"/>
                  </a:schemeClr>
                </a:solidFill>
              </a:rPr>
            </a:br>
            <a:endParaRPr lang="he-IL" sz="12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he-IL" sz="1050" dirty="0"/>
              <a:t>השוואה פירושה ניסיון לעמוד על הדומה והשונה  בין שני נושאים </a:t>
            </a:r>
            <a:r>
              <a:rPr lang="he-IL" sz="1050" dirty="0" smtClean="0"/>
              <a:t>או יותר. </a:t>
            </a:r>
            <a:endParaRPr lang="en-US" sz="1050" dirty="0"/>
          </a:p>
          <a:p>
            <a:r>
              <a:rPr lang="he-IL" sz="1050" dirty="0"/>
              <a:t>ביסוד ההשוואה מצויה ההנחה שיש מכנה משותף לנושאים, למשל אי אפשר להשוות אקלים </a:t>
            </a:r>
            <a:r>
              <a:rPr lang="he-IL" sz="1050" dirty="0" smtClean="0"/>
              <a:t>לעט.</a:t>
            </a:r>
            <a:endParaRPr lang="he-IL" sz="1050" dirty="0"/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6206128" y="3933056"/>
            <a:ext cx="2614344" cy="1296144"/>
          </a:xfrm>
          <a:prstGeom prst="rect">
            <a:avLst/>
          </a:prstGeom>
          <a:solidFill>
            <a:srgbClr val="FFC000">
              <a:alpha val="25882"/>
            </a:srgbClr>
          </a:solidFill>
          <a:ln w="57150">
            <a:solidFill>
              <a:srgbClr val="AF2105"/>
            </a:solidFill>
            <a:prstDash val="solid"/>
          </a:ln>
        </p:spPr>
        <p:txBody>
          <a:bodyPr vert="horz" lIns="91440" tIns="45720" rIns="91440" bIns="45720" rtlCol="1">
            <a:noAutofit/>
          </a:bodyPr>
          <a:lstStyle>
            <a:defPPr>
              <a:defRPr lang="he-IL"/>
            </a:defPPr>
            <a:lvl1pPr>
              <a:lnSpc>
                <a:spcPct val="90000"/>
              </a:lnSpc>
              <a:spcBef>
                <a:spcPct val="20000"/>
              </a:spcBef>
              <a:defRPr sz="2400"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he-IL" sz="1200" dirty="0" smtClean="0"/>
              <a:t> </a:t>
            </a:r>
            <a:r>
              <a:rPr lang="he-IL" sz="1200" dirty="0">
                <a:solidFill>
                  <a:schemeClr val="accent2">
                    <a:lumMod val="50000"/>
                  </a:schemeClr>
                </a:solidFill>
              </a:rPr>
              <a:t>מהם תבחינים בהשוואה</a:t>
            </a:r>
            <a:r>
              <a:rPr lang="he-IL" sz="1200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12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he-IL" sz="12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he-IL" sz="1200" dirty="0" smtClean="0"/>
              <a:t>קביעה </a:t>
            </a:r>
            <a:r>
              <a:rPr lang="he-IL" sz="1200" dirty="0"/>
              <a:t>של אמות מידה </a:t>
            </a:r>
            <a:r>
              <a:rPr lang="he-IL" sz="1200" dirty="0" smtClean="0"/>
              <a:t>(</a:t>
            </a:r>
            <a:r>
              <a:rPr lang="he-IL" sz="1200" dirty="0"/>
              <a:t>קריטריונים</a:t>
            </a:r>
            <a:r>
              <a:rPr lang="he-IL" sz="1200" dirty="0" smtClean="0"/>
              <a:t>),</a:t>
            </a:r>
          </a:p>
          <a:p>
            <a:r>
              <a:rPr lang="he-IL" sz="1200" dirty="0" smtClean="0"/>
              <a:t>למשל אם רוצים להשוות בין שני עטים אפשר להתייחס לכמה תבחינים: א. צבע הדיו ב. עיצוב העט ג. מחיר העט ועוד. </a:t>
            </a:r>
            <a:r>
              <a:rPr lang="en-US" sz="1200" dirty="0" smtClean="0"/>
              <a:t> </a:t>
            </a:r>
            <a:r>
              <a:rPr lang="he-IL" sz="1200" dirty="0" smtClean="0"/>
              <a:t> 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/>
          </a:p>
        </p:txBody>
      </p:sp>
      <p:sp>
        <p:nvSpPr>
          <p:cNvPr id="23" name="Rectangle 3"/>
          <p:cNvSpPr>
            <a:spLocks noGrp="1" noChangeArrowheads="1"/>
          </p:cNvSpPr>
          <p:nvPr/>
        </p:nvSpPr>
        <p:spPr bwMode="auto">
          <a:xfrm>
            <a:off x="6228184" y="2132856"/>
            <a:ext cx="2614344" cy="1393434"/>
          </a:xfrm>
          <a:prstGeom prst="rect">
            <a:avLst/>
          </a:prstGeom>
          <a:solidFill>
            <a:srgbClr val="FFC000">
              <a:alpha val="25882"/>
            </a:srgbClr>
          </a:solidFill>
          <a:ln w="57150">
            <a:solidFill>
              <a:srgbClr val="AF2105"/>
            </a:solidFill>
            <a:prstDash val="solid"/>
          </a:ln>
          <a:extLst/>
        </p:spPr>
        <p:txBody>
          <a:bodyPr vert="horz" lIns="91440" tIns="45720" rIns="91440" bIns="45720" rtlCol="1"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he-IL" sz="1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לשם מה משווים?</a:t>
            </a:r>
          </a:p>
          <a:p>
            <a:pPr marL="171450" indent="-1714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כדי להחליט, למשל איזה עט לקנות.</a:t>
            </a:r>
            <a:r>
              <a:rPr lang="en-US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he-IL" sz="1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71450" indent="-1714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כדי להבין היטב את המייחד כל אחד מהנושאים המושווים, או לפחות </a:t>
            </a:r>
            <a:r>
              <a:rPr lang="en-US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he-IL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אחד מהם לאור הנושא השני.</a:t>
            </a:r>
          </a:p>
          <a:p>
            <a:pPr marL="171450" indent="-1714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כדי לבסס טענה.</a:t>
            </a:r>
            <a:r>
              <a:rPr lang="en-US" sz="11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11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11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547288" y="2132856"/>
            <a:ext cx="2350333" cy="1372174"/>
          </a:xfrm>
          <a:prstGeom prst="rect">
            <a:avLst/>
          </a:prstGeom>
          <a:solidFill>
            <a:srgbClr val="FFC000">
              <a:alpha val="25882"/>
            </a:srgbClr>
          </a:solidFill>
          <a:ln w="57150">
            <a:solidFill>
              <a:srgbClr val="AF2105"/>
            </a:solidFill>
            <a:prstDash val="solid"/>
          </a:ln>
        </p:spPr>
        <p:txBody>
          <a:bodyPr vert="horz" lIns="91440" tIns="45720" rIns="91440" bIns="45720" rtlCol="1">
            <a:noAutofit/>
          </a:bodyPr>
          <a:lstStyle>
            <a:defPPr>
              <a:defRPr lang="he-IL"/>
            </a:defPPr>
            <a:lvl1pPr>
              <a:lnSpc>
                <a:spcPct val="90000"/>
              </a:lnSpc>
              <a:spcBef>
                <a:spcPct val="20000"/>
              </a:spcBef>
              <a:defRPr sz="2400"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he-IL" sz="1100" dirty="0">
                <a:solidFill>
                  <a:schemeClr val="accent2">
                    <a:lumMod val="50000"/>
                  </a:schemeClr>
                </a:solidFill>
              </a:rPr>
              <a:t>מה כוללת פעולת ההשוואה?	</a:t>
            </a:r>
            <a:endParaRPr lang="en-US" sz="11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he-IL" sz="1200" dirty="0" smtClean="0"/>
              <a:t>פעולת ההשוואה כוללת את היכולת להבחין בדמיון ובשוני בהתבסס על תבחינים. למשל אם משווים בין עטים יכול להיות שצבע הדיו דומה אבל עיצוב העט שונה לחלוטין.</a:t>
            </a:r>
            <a:endParaRPr lang="en-US" sz="1200" dirty="0"/>
          </a:p>
        </p:txBody>
      </p:sp>
      <p:sp>
        <p:nvSpPr>
          <p:cNvPr id="25" name="מציין מיקום תוכן 2"/>
          <p:cNvSpPr>
            <a:spLocks noGrp="1"/>
          </p:cNvSpPr>
          <p:nvPr>
            <p:ph idx="1"/>
          </p:nvPr>
        </p:nvSpPr>
        <p:spPr>
          <a:xfrm>
            <a:off x="3100489" y="5301208"/>
            <a:ext cx="2911671" cy="1360450"/>
          </a:xfrm>
          <a:solidFill>
            <a:srgbClr val="FFC000">
              <a:alpha val="25882"/>
            </a:srgbClr>
          </a:solidFill>
          <a:ln w="57150">
            <a:solidFill>
              <a:srgbClr val="AF2105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numCol="2">
            <a:noAutofit/>
          </a:bodyPr>
          <a:lstStyle/>
          <a:p>
            <a:pPr>
              <a:buClr>
                <a:schemeClr val="accent6">
                  <a:lumMod val="50000"/>
                </a:schemeClr>
              </a:buClr>
              <a:buSzPct val="154000"/>
            </a:pPr>
            <a:r>
              <a:rPr lang="he-IL" sz="1050" b="1" dirty="0" smtClean="0">
                <a:effectLst/>
              </a:rPr>
              <a:t>בהשוואה </a:t>
            </a:r>
            <a:r>
              <a:rPr lang="he-IL" sz="1050" b="1" dirty="0">
                <a:effectLst/>
              </a:rPr>
              <a:t>ל...</a:t>
            </a:r>
            <a:endParaRPr lang="en-US" sz="1050" b="1" dirty="0">
              <a:effectLst/>
            </a:endParaRPr>
          </a:p>
          <a:p>
            <a:pPr>
              <a:buClr>
                <a:schemeClr val="accent6">
                  <a:lumMod val="50000"/>
                </a:schemeClr>
              </a:buClr>
              <a:buSzPct val="154000"/>
            </a:pPr>
            <a:r>
              <a:rPr lang="he-IL" sz="1050" b="1" dirty="0">
                <a:effectLst/>
              </a:rPr>
              <a:t>כשמשווים ל...</a:t>
            </a:r>
            <a:endParaRPr lang="en-US" sz="1050" b="1" dirty="0">
              <a:effectLst/>
            </a:endParaRPr>
          </a:p>
          <a:p>
            <a:pPr>
              <a:buClr>
                <a:schemeClr val="accent6">
                  <a:lumMod val="50000"/>
                </a:schemeClr>
              </a:buClr>
              <a:buSzPct val="154000"/>
            </a:pPr>
            <a:r>
              <a:rPr lang="he-IL" sz="1050" b="1" dirty="0">
                <a:effectLst/>
              </a:rPr>
              <a:t>בהשוואה ביניהם נמצא...</a:t>
            </a:r>
            <a:endParaRPr lang="en-US" sz="1050" b="1" dirty="0">
              <a:effectLst/>
            </a:endParaRPr>
          </a:p>
          <a:p>
            <a:pPr>
              <a:buClr>
                <a:schemeClr val="accent6">
                  <a:lumMod val="50000"/>
                </a:schemeClr>
              </a:buClr>
              <a:buSzPct val="154000"/>
            </a:pPr>
            <a:r>
              <a:rPr lang="he-IL" sz="1050" b="1" dirty="0">
                <a:effectLst/>
              </a:rPr>
              <a:t>כמו (כ</a:t>
            </a:r>
            <a:r>
              <a:rPr lang="he-IL" sz="1050" b="1" dirty="0" smtClean="0">
                <a:effectLst/>
              </a:rPr>
              <a:t>)...</a:t>
            </a:r>
            <a:endParaRPr lang="en-US" sz="1050" b="1" dirty="0">
              <a:effectLst/>
            </a:endParaRPr>
          </a:p>
          <a:p>
            <a:pPr>
              <a:buClr>
                <a:schemeClr val="accent6">
                  <a:lumMod val="50000"/>
                </a:schemeClr>
              </a:buClr>
              <a:buSzPct val="154000"/>
            </a:pPr>
            <a:r>
              <a:rPr lang="he-IL" sz="1050" b="1" dirty="0">
                <a:effectLst/>
              </a:rPr>
              <a:t>בדומה ל</a:t>
            </a:r>
            <a:r>
              <a:rPr lang="he-IL" sz="1050" b="1" dirty="0" smtClean="0">
                <a:effectLst/>
              </a:rPr>
              <a:t>...</a:t>
            </a:r>
          </a:p>
          <a:p>
            <a:pPr marL="0" indent="0">
              <a:buClr>
                <a:schemeClr val="accent6">
                  <a:lumMod val="50000"/>
                </a:schemeClr>
              </a:buClr>
              <a:buSzPct val="154000"/>
              <a:buNone/>
            </a:pPr>
            <a:endParaRPr lang="he-IL" sz="1050" b="1" dirty="0" smtClean="0">
              <a:effectLst/>
            </a:endParaRPr>
          </a:p>
          <a:p>
            <a:pPr>
              <a:buClr>
                <a:schemeClr val="accent6">
                  <a:lumMod val="50000"/>
                </a:schemeClr>
              </a:buClr>
              <a:buSzPct val="154000"/>
            </a:pPr>
            <a:r>
              <a:rPr lang="he-IL" sz="1050" b="1" dirty="0" smtClean="0">
                <a:effectLst/>
              </a:rPr>
              <a:t>בניגוד </a:t>
            </a:r>
            <a:r>
              <a:rPr lang="he-IL" sz="1050" b="1" dirty="0">
                <a:effectLst/>
              </a:rPr>
              <a:t>ל...</a:t>
            </a:r>
            <a:endParaRPr lang="en-US" sz="1050" b="1" dirty="0">
              <a:effectLst/>
            </a:endParaRPr>
          </a:p>
          <a:p>
            <a:pPr>
              <a:buClr>
                <a:schemeClr val="accent6">
                  <a:lumMod val="50000"/>
                </a:schemeClr>
              </a:buClr>
              <a:buSzPct val="154000"/>
            </a:pPr>
            <a:r>
              <a:rPr lang="he-IL" sz="1050" b="1" dirty="0">
                <a:effectLst/>
              </a:rPr>
              <a:t>...לעומת זאת...</a:t>
            </a:r>
            <a:endParaRPr lang="en-US" sz="1050" b="1" dirty="0">
              <a:effectLst/>
            </a:endParaRPr>
          </a:p>
          <a:p>
            <a:pPr>
              <a:buClr>
                <a:schemeClr val="accent6">
                  <a:lumMod val="50000"/>
                </a:schemeClr>
              </a:buClr>
              <a:buSzPct val="154000"/>
            </a:pPr>
            <a:r>
              <a:rPr lang="he-IL" sz="1050" b="1" dirty="0">
                <a:effectLst/>
              </a:rPr>
              <a:t>...ואילו...</a:t>
            </a:r>
            <a:endParaRPr lang="en-US" sz="1050" b="1" dirty="0">
              <a:effectLst/>
            </a:endParaRPr>
          </a:p>
          <a:p>
            <a:pPr>
              <a:buClr>
                <a:schemeClr val="accent6">
                  <a:lumMod val="50000"/>
                </a:schemeClr>
              </a:buClr>
              <a:buSzPct val="154000"/>
            </a:pPr>
            <a:r>
              <a:rPr lang="he-IL" sz="1050" b="1" dirty="0">
                <a:effectLst/>
              </a:rPr>
              <a:t>כשם ש... כך גם...</a:t>
            </a:r>
            <a:endParaRPr lang="en-US" sz="1050" b="1" dirty="0">
              <a:effectLst/>
            </a:endParaRPr>
          </a:p>
          <a:p>
            <a:pPr>
              <a:buClr>
                <a:schemeClr val="accent6">
                  <a:lumMod val="50000"/>
                </a:schemeClr>
              </a:buClr>
              <a:buSzPct val="154000"/>
            </a:pPr>
            <a:r>
              <a:rPr lang="he-IL" sz="1050" b="1" dirty="0">
                <a:effectLst/>
              </a:rPr>
              <a:t>כפי ש...כך גם...</a:t>
            </a:r>
            <a:endParaRPr lang="en-US" sz="1050" b="1" dirty="0">
              <a:effectLst/>
            </a:endParaRPr>
          </a:p>
          <a:p>
            <a:pPr>
              <a:buClr>
                <a:schemeClr val="accent6">
                  <a:lumMod val="50000"/>
                </a:schemeClr>
              </a:buClr>
              <a:buSzPct val="154000"/>
            </a:pPr>
            <a:endParaRPr lang="en-US" sz="1050" b="1" dirty="0">
              <a:effectLst/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539552" y="3933056"/>
            <a:ext cx="2358069" cy="1296144"/>
          </a:xfrm>
          <a:prstGeom prst="rect">
            <a:avLst/>
          </a:prstGeom>
          <a:solidFill>
            <a:srgbClr val="FFC000">
              <a:alpha val="25882"/>
            </a:srgbClr>
          </a:solidFill>
          <a:ln w="57150">
            <a:solidFill>
              <a:srgbClr val="AF2105"/>
            </a:solidFill>
            <a:prstDash val="solid"/>
          </a:ln>
        </p:spPr>
        <p:txBody>
          <a:bodyPr vert="horz" lIns="91440" tIns="45720" rIns="91440" bIns="45720" rtlCol="1">
            <a:normAutofit/>
          </a:bodyPr>
          <a:lstStyle>
            <a:defPPr>
              <a:defRPr lang="he-IL"/>
            </a:defPPr>
            <a:lvl1pPr>
              <a:lnSpc>
                <a:spcPct val="90000"/>
              </a:lnSpc>
              <a:spcBef>
                <a:spcPct val="20000"/>
              </a:spcBef>
              <a:defRPr sz="2400"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he-IL" sz="1200" dirty="0">
                <a:solidFill>
                  <a:schemeClr val="accent2">
                    <a:lumMod val="50000"/>
                  </a:schemeClr>
                </a:solidFill>
              </a:rPr>
              <a:t>בין מה למה משווים?</a:t>
            </a:r>
            <a:endParaRPr lang="en-US" sz="1200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he-IL" sz="1200" dirty="0"/>
              <a:t>בכל השוואה יש לפחות שני נושאים להשוואה.</a:t>
            </a:r>
            <a:endParaRPr lang="en-US" sz="1200" dirty="0"/>
          </a:p>
          <a:p>
            <a:pPr marL="342900" indent="-342900">
              <a:buFont typeface="Arial" pitchFamily="34" charset="0"/>
              <a:buChar char="•"/>
            </a:pPr>
            <a:r>
              <a:rPr lang="he-IL" sz="1200" dirty="0"/>
              <a:t>נושאי ההשוואה  יכולים </a:t>
            </a:r>
            <a:r>
              <a:rPr lang="he-IL" sz="1200" dirty="0" smtClean="0"/>
              <a:t>להיות </a:t>
            </a:r>
            <a:r>
              <a:rPr lang="he-IL" sz="1200" dirty="0"/>
              <a:t>עצמים, אנשים, יצורים חיים, רעיונות, מידע... כל דבר</a:t>
            </a:r>
            <a:r>
              <a:rPr lang="he-IL" sz="1200" dirty="0" smtClean="0"/>
              <a:t>.</a:t>
            </a:r>
            <a:endParaRPr lang="en-US" sz="1200" dirty="0"/>
          </a:p>
        </p:txBody>
      </p:sp>
      <p:sp>
        <p:nvSpPr>
          <p:cNvPr id="27" name="צורה חופשית 26"/>
          <p:cNvSpPr/>
          <p:nvPr/>
        </p:nvSpPr>
        <p:spPr>
          <a:xfrm>
            <a:off x="3995936" y="1988840"/>
            <a:ext cx="1158466" cy="996094"/>
          </a:xfrm>
          <a:custGeom>
            <a:avLst/>
            <a:gdLst>
              <a:gd name="connsiteX0" fmla="*/ 0 w 1669551"/>
              <a:gd name="connsiteY0" fmla="*/ 722179 h 1444358"/>
              <a:gd name="connsiteX1" fmla="*/ 412653 w 1669551"/>
              <a:gd name="connsiteY1" fmla="*/ 0 h 1444358"/>
              <a:gd name="connsiteX2" fmla="*/ 1256898 w 1669551"/>
              <a:gd name="connsiteY2" fmla="*/ 0 h 1444358"/>
              <a:gd name="connsiteX3" fmla="*/ 1669551 w 1669551"/>
              <a:gd name="connsiteY3" fmla="*/ 722179 h 1444358"/>
              <a:gd name="connsiteX4" fmla="*/ 1256898 w 1669551"/>
              <a:gd name="connsiteY4" fmla="*/ 1444358 h 1444358"/>
              <a:gd name="connsiteX5" fmla="*/ 412653 w 1669551"/>
              <a:gd name="connsiteY5" fmla="*/ 1444358 h 1444358"/>
              <a:gd name="connsiteX6" fmla="*/ 0 w 1669551"/>
              <a:gd name="connsiteY6" fmla="*/ 722179 h 144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9551" h="1444358">
                <a:moveTo>
                  <a:pt x="0" y="722179"/>
                </a:moveTo>
                <a:lnTo>
                  <a:pt x="412653" y="0"/>
                </a:lnTo>
                <a:lnTo>
                  <a:pt x="1256898" y="0"/>
                </a:lnTo>
                <a:lnTo>
                  <a:pt x="1669551" y="722179"/>
                </a:lnTo>
                <a:lnTo>
                  <a:pt x="1256898" y="1444358"/>
                </a:lnTo>
                <a:lnTo>
                  <a:pt x="412653" y="1444358"/>
                </a:lnTo>
                <a:lnTo>
                  <a:pt x="0" y="722179"/>
                </a:lnTo>
                <a:close/>
              </a:path>
            </a:pathLst>
          </a:custGeom>
          <a:ln>
            <a:solidFill>
              <a:srgbClr val="AF2105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5890" tIns="268571" rIns="305890" bIns="268571" numCol="1" spcCol="1270" anchor="ctr" anchorCtr="0">
            <a:noAutofit/>
          </a:bodyPr>
          <a:lstStyle/>
          <a:p>
            <a:pPr lvl="0" algn="ctr" defTabSz="10223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000" b="1" kern="1200" dirty="0" smtClean="0"/>
              <a:t>הגדרה</a:t>
            </a:r>
          </a:p>
          <a:p>
            <a:pPr lvl="0" algn="ctr" defTabSz="10223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000" b="1" dirty="0" smtClean="0"/>
              <a:t>להשוואה</a:t>
            </a:r>
            <a:endParaRPr lang="he-IL" sz="1000" b="1" kern="1200" dirty="0"/>
          </a:p>
        </p:txBody>
      </p:sp>
      <p:sp>
        <p:nvSpPr>
          <p:cNvPr id="29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6356920" y="6520259"/>
            <a:ext cx="2895600" cy="365125"/>
          </a:xfrm>
        </p:spPr>
        <p:txBody>
          <a:bodyPr/>
          <a:lstStyle/>
          <a:p>
            <a:r>
              <a:rPr lang="he-IL" sz="1100" b="1" dirty="0" smtClean="0">
                <a:solidFill>
                  <a:schemeClr val="tx1"/>
                </a:solidFill>
              </a:rPr>
              <a:t>פיתוח: שלומית בן עטר ייעוץ: ד"ר ריקי תמיר</a:t>
            </a:r>
            <a:endParaRPr lang="he-IL" sz="1100" b="1" dirty="0">
              <a:solidFill>
                <a:schemeClr val="tx1"/>
              </a:solidFill>
            </a:endParaRPr>
          </a:p>
        </p:txBody>
      </p:sp>
      <p:sp>
        <p:nvSpPr>
          <p:cNvPr id="30" name="מלבן 29"/>
          <p:cNvSpPr/>
          <p:nvPr/>
        </p:nvSpPr>
        <p:spPr>
          <a:xfrm>
            <a:off x="2123728" y="118373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200" b="1" dirty="0"/>
              <a:t>משרד החינוך </a:t>
            </a:r>
          </a:p>
          <a:p>
            <a:pPr algn="ctr"/>
            <a:r>
              <a:rPr lang="he-IL" sz="1200" b="1" dirty="0"/>
              <a:t>אגף שפות </a:t>
            </a:r>
          </a:p>
          <a:p>
            <a:pPr algn="ctr"/>
            <a:r>
              <a:rPr lang="he-IL" sz="1200" b="1" dirty="0"/>
              <a:t>הפיקוח על הוראת העברית</a:t>
            </a:r>
            <a:endParaRPr lang="he-IL" sz="1200" dirty="0"/>
          </a:p>
        </p:txBody>
      </p:sp>
    </p:spTree>
    <p:extLst>
      <p:ext uri="{BB962C8B-B14F-4D97-AF65-F5344CB8AC3E}">
        <p14:creationId xmlns:p14="http://schemas.microsoft.com/office/powerpoint/2010/main" val="241413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משושה 27"/>
          <p:cNvSpPr/>
          <p:nvPr/>
        </p:nvSpPr>
        <p:spPr>
          <a:xfrm>
            <a:off x="3678599" y="2612204"/>
            <a:ext cx="533361" cy="456756"/>
          </a:xfrm>
          <a:prstGeom prst="hexagon">
            <a:avLst>
              <a:gd name="adj" fmla="val 28900"/>
              <a:gd name="vf" fmla="val 115470"/>
            </a:avLst>
          </a:prstGeom>
          <a:ln>
            <a:solidFill>
              <a:srgbClr val="AF2105"/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צורה חופשית 5"/>
          <p:cNvSpPr/>
          <p:nvPr/>
        </p:nvSpPr>
        <p:spPr>
          <a:xfrm>
            <a:off x="3852980" y="3094239"/>
            <a:ext cx="1413638" cy="1215392"/>
          </a:xfrm>
          <a:custGeom>
            <a:avLst/>
            <a:gdLst>
              <a:gd name="connsiteX0" fmla="*/ 0 w 2037298"/>
              <a:gd name="connsiteY0" fmla="*/ 881173 h 1762345"/>
              <a:gd name="connsiteX1" fmla="*/ 503502 w 2037298"/>
              <a:gd name="connsiteY1" fmla="*/ 0 h 1762345"/>
              <a:gd name="connsiteX2" fmla="*/ 1533796 w 2037298"/>
              <a:gd name="connsiteY2" fmla="*/ 0 h 1762345"/>
              <a:gd name="connsiteX3" fmla="*/ 2037298 w 2037298"/>
              <a:gd name="connsiteY3" fmla="*/ 881173 h 1762345"/>
              <a:gd name="connsiteX4" fmla="*/ 1533796 w 2037298"/>
              <a:gd name="connsiteY4" fmla="*/ 1762345 h 1762345"/>
              <a:gd name="connsiteX5" fmla="*/ 503502 w 2037298"/>
              <a:gd name="connsiteY5" fmla="*/ 1762345 h 1762345"/>
              <a:gd name="connsiteX6" fmla="*/ 0 w 2037298"/>
              <a:gd name="connsiteY6" fmla="*/ 881173 h 1762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7298" h="1762345">
                <a:moveTo>
                  <a:pt x="0" y="881173"/>
                </a:moveTo>
                <a:lnTo>
                  <a:pt x="503502" y="0"/>
                </a:lnTo>
                <a:lnTo>
                  <a:pt x="1533796" y="0"/>
                </a:lnTo>
                <a:lnTo>
                  <a:pt x="2037298" y="881173"/>
                </a:lnTo>
                <a:lnTo>
                  <a:pt x="1533796" y="1762345"/>
                </a:lnTo>
                <a:lnTo>
                  <a:pt x="503502" y="1762345"/>
                </a:lnTo>
                <a:lnTo>
                  <a:pt x="0" y="881173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AF2105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6819" tIns="321255" rIns="366819" bIns="321255" numCol="1" spcCol="1270" anchor="ctr" anchorCtr="0">
            <a:noAutofit/>
          </a:bodyPr>
          <a:lstStyle/>
          <a:p>
            <a:pPr lvl="0" algn="ctr" defTabSz="10223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000" b="1" kern="1200" dirty="0" smtClean="0">
                <a:solidFill>
                  <a:srgbClr val="C00000"/>
                </a:solidFill>
              </a:rPr>
              <a:t>פעולה של השוואה</a:t>
            </a:r>
            <a:endParaRPr lang="he-IL" sz="1000" b="1" kern="1200" dirty="0">
              <a:solidFill>
                <a:srgbClr val="C00000"/>
              </a:solidFill>
            </a:endParaRPr>
          </a:p>
        </p:txBody>
      </p:sp>
      <p:sp>
        <p:nvSpPr>
          <p:cNvPr id="7" name="משושה 6"/>
          <p:cNvSpPr/>
          <p:nvPr/>
        </p:nvSpPr>
        <p:spPr>
          <a:xfrm>
            <a:off x="4738190" y="2512757"/>
            <a:ext cx="533361" cy="456756"/>
          </a:xfrm>
          <a:prstGeom prst="hexagon">
            <a:avLst>
              <a:gd name="adj" fmla="val 28900"/>
              <a:gd name="vf" fmla="val 115470"/>
            </a:avLst>
          </a:prstGeom>
          <a:ln>
            <a:solidFill>
              <a:srgbClr val="AF2105"/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משושה 8"/>
          <p:cNvSpPr/>
          <p:nvPr/>
        </p:nvSpPr>
        <p:spPr>
          <a:xfrm>
            <a:off x="5360664" y="3366649"/>
            <a:ext cx="533361" cy="456756"/>
          </a:xfrm>
          <a:prstGeom prst="hexagon">
            <a:avLst>
              <a:gd name="adj" fmla="val 28900"/>
              <a:gd name="vf" fmla="val 115470"/>
            </a:avLst>
          </a:prstGeom>
          <a:ln>
            <a:solidFill>
              <a:srgbClr val="AF2105"/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צורה חופשית 9"/>
          <p:cNvSpPr/>
          <p:nvPr/>
        </p:nvSpPr>
        <p:spPr>
          <a:xfrm>
            <a:off x="5045646" y="2601504"/>
            <a:ext cx="1158466" cy="996094"/>
          </a:xfrm>
          <a:custGeom>
            <a:avLst/>
            <a:gdLst>
              <a:gd name="connsiteX0" fmla="*/ 0 w 1669551"/>
              <a:gd name="connsiteY0" fmla="*/ 722179 h 1444358"/>
              <a:gd name="connsiteX1" fmla="*/ 412653 w 1669551"/>
              <a:gd name="connsiteY1" fmla="*/ 0 h 1444358"/>
              <a:gd name="connsiteX2" fmla="*/ 1256898 w 1669551"/>
              <a:gd name="connsiteY2" fmla="*/ 0 h 1444358"/>
              <a:gd name="connsiteX3" fmla="*/ 1669551 w 1669551"/>
              <a:gd name="connsiteY3" fmla="*/ 722179 h 1444358"/>
              <a:gd name="connsiteX4" fmla="*/ 1256898 w 1669551"/>
              <a:gd name="connsiteY4" fmla="*/ 1444358 h 1444358"/>
              <a:gd name="connsiteX5" fmla="*/ 412653 w 1669551"/>
              <a:gd name="connsiteY5" fmla="*/ 1444358 h 1444358"/>
              <a:gd name="connsiteX6" fmla="*/ 0 w 1669551"/>
              <a:gd name="connsiteY6" fmla="*/ 722179 h 144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9551" h="1444358">
                <a:moveTo>
                  <a:pt x="0" y="722179"/>
                </a:moveTo>
                <a:lnTo>
                  <a:pt x="412653" y="0"/>
                </a:lnTo>
                <a:lnTo>
                  <a:pt x="1256898" y="0"/>
                </a:lnTo>
                <a:lnTo>
                  <a:pt x="1669551" y="722179"/>
                </a:lnTo>
                <a:lnTo>
                  <a:pt x="1256898" y="1444358"/>
                </a:lnTo>
                <a:lnTo>
                  <a:pt x="412653" y="1444358"/>
                </a:lnTo>
                <a:lnTo>
                  <a:pt x="0" y="722179"/>
                </a:lnTo>
                <a:close/>
              </a:path>
            </a:pathLst>
          </a:custGeom>
          <a:ln>
            <a:solidFill>
              <a:srgbClr val="AF2105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5890" tIns="268571" rIns="305890" bIns="268571" numCol="1" spcCol="1270" anchor="ctr" anchorCtr="0">
            <a:noAutofit/>
          </a:bodyPr>
          <a:lstStyle/>
          <a:p>
            <a:pPr lvl="0" algn="ctr" defTabSz="10223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000" b="1" kern="1200" dirty="0" smtClean="0"/>
              <a:t>מטרות ההשוואה</a:t>
            </a:r>
            <a:endParaRPr lang="he-IL" sz="1000" b="1" kern="1200" dirty="0"/>
          </a:p>
        </p:txBody>
      </p:sp>
      <p:sp>
        <p:nvSpPr>
          <p:cNvPr id="11" name="משושה 10"/>
          <p:cNvSpPr/>
          <p:nvPr/>
        </p:nvSpPr>
        <p:spPr>
          <a:xfrm>
            <a:off x="4928253" y="4330534"/>
            <a:ext cx="533361" cy="456756"/>
          </a:xfrm>
          <a:prstGeom prst="hexagon">
            <a:avLst>
              <a:gd name="adj" fmla="val 28900"/>
              <a:gd name="vf" fmla="val 115470"/>
            </a:avLst>
          </a:prstGeom>
          <a:ln>
            <a:solidFill>
              <a:srgbClr val="AF2105"/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צורה חופשית 11"/>
          <p:cNvSpPr/>
          <p:nvPr/>
        </p:nvSpPr>
        <p:spPr>
          <a:xfrm>
            <a:off x="5069718" y="3811584"/>
            <a:ext cx="1158466" cy="996094"/>
          </a:xfrm>
          <a:custGeom>
            <a:avLst/>
            <a:gdLst>
              <a:gd name="connsiteX0" fmla="*/ 0 w 1669551"/>
              <a:gd name="connsiteY0" fmla="*/ 722179 h 1444358"/>
              <a:gd name="connsiteX1" fmla="*/ 412653 w 1669551"/>
              <a:gd name="connsiteY1" fmla="*/ 0 h 1444358"/>
              <a:gd name="connsiteX2" fmla="*/ 1256898 w 1669551"/>
              <a:gd name="connsiteY2" fmla="*/ 0 h 1444358"/>
              <a:gd name="connsiteX3" fmla="*/ 1669551 w 1669551"/>
              <a:gd name="connsiteY3" fmla="*/ 722179 h 1444358"/>
              <a:gd name="connsiteX4" fmla="*/ 1256898 w 1669551"/>
              <a:gd name="connsiteY4" fmla="*/ 1444358 h 1444358"/>
              <a:gd name="connsiteX5" fmla="*/ 412653 w 1669551"/>
              <a:gd name="connsiteY5" fmla="*/ 1444358 h 1444358"/>
              <a:gd name="connsiteX6" fmla="*/ 0 w 1669551"/>
              <a:gd name="connsiteY6" fmla="*/ 722179 h 144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9551" h="1444358">
                <a:moveTo>
                  <a:pt x="0" y="722179"/>
                </a:moveTo>
                <a:lnTo>
                  <a:pt x="412653" y="0"/>
                </a:lnTo>
                <a:lnTo>
                  <a:pt x="1256898" y="0"/>
                </a:lnTo>
                <a:lnTo>
                  <a:pt x="1669551" y="722179"/>
                </a:lnTo>
                <a:lnTo>
                  <a:pt x="1256898" y="1444358"/>
                </a:lnTo>
                <a:lnTo>
                  <a:pt x="412653" y="1444358"/>
                </a:lnTo>
                <a:lnTo>
                  <a:pt x="0" y="722179"/>
                </a:lnTo>
                <a:close/>
              </a:path>
            </a:pathLst>
          </a:custGeom>
          <a:ln>
            <a:solidFill>
              <a:srgbClr val="AF2105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5890" tIns="268571" rIns="305890" bIns="268571" numCol="1" spcCol="1270" anchor="ctr" anchorCtr="0">
            <a:noAutofit/>
          </a:bodyPr>
          <a:lstStyle/>
          <a:p>
            <a:pPr lvl="0" algn="ctr" defTabSz="10223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000" b="1" kern="1200" dirty="0" smtClean="0"/>
              <a:t>תבחינים</a:t>
            </a:r>
          </a:p>
          <a:p>
            <a:pPr lvl="0" algn="ctr" defTabSz="10223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000" b="1" dirty="0" smtClean="0"/>
              <a:t>בהשוואה</a:t>
            </a:r>
            <a:endParaRPr lang="he-IL" sz="1000" b="1" kern="1200" dirty="0"/>
          </a:p>
        </p:txBody>
      </p:sp>
      <p:sp>
        <p:nvSpPr>
          <p:cNvPr id="13" name="משושה 12"/>
          <p:cNvSpPr/>
          <p:nvPr/>
        </p:nvSpPr>
        <p:spPr>
          <a:xfrm>
            <a:off x="3855611" y="4430589"/>
            <a:ext cx="533361" cy="456756"/>
          </a:xfrm>
          <a:prstGeom prst="hexagon">
            <a:avLst>
              <a:gd name="adj" fmla="val 28900"/>
              <a:gd name="vf" fmla="val 115470"/>
            </a:avLst>
          </a:prstGeom>
          <a:ln>
            <a:solidFill>
              <a:srgbClr val="AF2105"/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צורה חופשית 13"/>
          <p:cNvSpPr/>
          <p:nvPr/>
        </p:nvSpPr>
        <p:spPr>
          <a:xfrm>
            <a:off x="3983197" y="4419280"/>
            <a:ext cx="1158466" cy="996094"/>
          </a:xfrm>
          <a:custGeom>
            <a:avLst/>
            <a:gdLst>
              <a:gd name="connsiteX0" fmla="*/ 0 w 1669551"/>
              <a:gd name="connsiteY0" fmla="*/ 722179 h 1444358"/>
              <a:gd name="connsiteX1" fmla="*/ 412653 w 1669551"/>
              <a:gd name="connsiteY1" fmla="*/ 0 h 1444358"/>
              <a:gd name="connsiteX2" fmla="*/ 1256898 w 1669551"/>
              <a:gd name="connsiteY2" fmla="*/ 0 h 1444358"/>
              <a:gd name="connsiteX3" fmla="*/ 1669551 w 1669551"/>
              <a:gd name="connsiteY3" fmla="*/ 722179 h 1444358"/>
              <a:gd name="connsiteX4" fmla="*/ 1256898 w 1669551"/>
              <a:gd name="connsiteY4" fmla="*/ 1444358 h 1444358"/>
              <a:gd name="connsiteX5" fmla="*/ 412653 w 1669551"/>
              <a:gd name="connsiteY5" fmla="*/ 1444358 h 1444358"/>
              <a:gd name="connsiteX6" fmla="*/ 0 w 1669551"/>
              <a:gd name="connsiteY6" fmla="*/ 722179 h 144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9551" h="1444358">
                <a:moveTo>
                  <a:pt x="0" y="722179"/>
                </a:moveTo>
                <a:lnTo>
                  <a:pt x="412653" y="0"/>
                </a:lnTo>
                <a:lnTo>
                  <a:pt x="1256898" y="0"/>
                </a:lnTo>
                <a:lnTo>
                  <a:pt x="1669551" y="722179"/>
                </a:lnTo>
                <a:lnTo>
                  <a:pt x="1256898" y="1444358"/>
                </a:lnTo>
                <a:lnTo>
                  <a:pt x="412653" y="1444358"/>
                </a:lnTo>
                <a:lnTo>
                  <a:pt x="0" y="722179"/>
                </a:lnTo>
                <a:close/>
              </a:path>
            </a:pathLst>
          </a:custGeom>
          <a:ln>
            <a:solidFill>
              <a:srgbClr val="AF2105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5890" tIns="268571" rIns="305890" bIns="268571" numCol="1" spcCol="1270" anchor="ctr" anchorCtr="0">
            <a:noAutofit/>
          </a:bodyPr>
          <a:lstStyle/>
          <a:p>
            <a:pPr lvl="0" algn="ctr" defTabSz="10223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000" b="1" kern="1200" dirty="0" smtClean="0"/>
              <a:t>שפת ההשוואה</a:t>
            </a:r>
            <a:endParaRPr lang="he-IL" sz="1000" b="1" kern="1200" dirty="0"/>
          </a:p>
        </p:txBody>
      </p:sp>
      <p:sp>
        <p:nvSpPr>
          <p:cNvPr id="15" name="משושה 14"/>
          <p:cNvSpPr/>
          <p:nvPr/>
        </p:nvSpPr>
        <p:spPr>
          <a:xfrm>
            <a:off x="3222943" y="3577038"/>
            <a:ext cx="533361" cy="456756"/>
          </a:xfrm>
          <a:prstGeom prst="hexagon">
            <a:avLst>
              <a:gd name="adj" fmla="val 28900"/>
              <a:gd name="vf" fmla="val 115470"/>
            </a:avLst>
          </a:prstGeom>
          <a:ln>
            <a:solidFill>
              <a:srgbClr val="AF2105"/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צורה חופשית 15"/>
          <p:cNvSpPr/>
          <p:nvPr/>
        </p:nvSpPr>
        <p:spPr>
          <a:xfrm>
            <a:off x="2915816" y="3806616"/>
            <a:ext cx="1158466" cy="996094"/>
          </a:xfrm>
          <a:custGeom>
            <a:avLst/>
            <a:gdLst>
              <a:gd name="connsiteX0" fmla="*/ 0 w 1669551"/>
              <a:gd name="connsiteY0" fmla="*/ 722179 h 1444358"/>
              <a:gd name="connsiteX1" fmla="*/ 412653 w 1669551"/>
              <a:gd name="connsiteY1" fmla="*/ 0 h 1444358"/>
              <a:gd name="connsiteX2" fmla="*/ 1256898 w 1669551"/>
              <a:gd name="connsiteY2" fmla="*/ 0 h 1444358"/>
              <a:gd name="connsiteX3" fmla="*/ 1669551 w 1669551"/>
              <a:gd name="connsiteY3" fmla="*/ 722179 h 1444358"/>
              <a:gd name="connsiteX4" fmla="*/ 1256898 w 1669551"/>
              <a:gd name="connsiteY4" fmla="*/ 1444358 h 1444358"/>
              <a:gd name="connsiteX5" fmla="*/ 412653 w 1669551"/>
              <a:gd name="connsiteY5" fmla="*/ 1444358 h 1444358"/>
              <a:gd name="connsiteX6" fmla="*/ 0 w 1669551"/>
              <a:gd name="connsiteY6" fmla="*/ 722179 h 144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9551" h="1444358">
                <a:moveTo>
                  <a:pt x="0" y="722179"/>
                </a:moveTo>
                <a:lnTo>
                  <a:pt x="412653" y="0"/>
                </a:lnTo>
                <a:lnTo>
                  <a:pt x="1256898" y="0"/>
                </a:lnTo>
                <a:lnTo>
                  <a:pt x="1669551" y="722179"/>
                </a:lnTo>
                <a:lnTo>
                  <a:pt x="1256898" y="1444358"/>
                </a:lnTo>
                <a:lnTo>
                  <a:pt x="412653" y="1444358"/>
                </a:lnTo>
                <a:lnTo>
                  <a:pt x="0" y="722179"/>
                </a:lnTo>
                <a:close/>
              </a:path>
            </a:pathLst>
          </a:custGeom>
          <a:ln>
            <a:solidFill>
              <a:srgbClr val="AF2105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5890" tIns="268571" rIns="305890" bIns="268571" numCol="1" spcCol="1270" anchor="ctr" anchorCtr="0">
            <a:noAutofit/>
          </a:bodyPr>
          <a:lstStyle/>
          <a:p>
            <a:pPr lvl="0" algn="ctr" defTabSz="10223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000" b="1" kern="1200" dirty="0" smtClean="0"/>
              <a:t>הנושאים המושווים</a:t>
            </a:r>
            <a:endParaRPr lang="he-IL" sz="1000" b="1" kern="1200" dirty="0"/>
          </a:p>
        </p:txBody>
      </p:sp>
      <p:sp>
        <p:nvSpPr>
          <p:cNvPr id="17" name="צורה חופשית 16"/>
          <p:cNvSpPr/>
          <p:nvPr/>
        </p:nvSpPr>
        <p:spPr>
          <a:xfrm>
            <a:off x="2915816" y="2600133"/>
            <a:ext cx="1158466" cy="996094"/>
          </a:xfrm>
          <a:custGeom>
            <a:avLst/>
            <a:gdLst>
              <a:gd name="connsiteX0" fmla="*/ 0 w 1669551"/>
              <a:gd name="connsiteY0" fmla="*/ 722179 h 1444358"/>
              <a:gd name="connsiteX1" fmla="*/ 412653 w 1669551"/>
              <a:gd name="connsiteY1" fmla="*/ 0 h 1444358"/>
              <a:gd name="connsiteX2" fmla="*/ 1256898 w 1669551"/>
              <a:gd name="connsiteY2" fmla="*/ 0 h 1444358"/>
              <a:gd name="connsiteX3" fmla="*/ 1669551 w 1669551"/>
              <a:gd name="connsiteY3" fmla="*/ 722179 h 1444358"/>
              <a:gd name="connsiteX4" fmla="*/ 1256898 w 1669551"/>
              <a:gd name="connsiteY4" fmla="*/ 1444358 h 1444358"/>
              <a:gd name="connsiteX5" fmla="*/ 412653 w 1669551"/>
              <a:gd name="connsiteY5" fmla="*/ 1444358 h 1444358"/>
              <a:gd name="connsiteX6" fmla="*/ 0 w 1669551"/>
              <a:gd name="connsiteY6" fmla="*/ 722179 h 144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9551" h="1444358">
                <a:moveTo>
                  <a:pt x="0" y="722179"/>
                </a:moveTo>
                <a:lnTo>
                  <a:pt x="412653" y="0"/>
                </a:lnTo>
                <a:lnTo>
                  <a:pt x="1256898" y="0"/>
                </a:lnTo>
                <a:lnTo>
                  <a:pt x="1669551" y="722179"/>
                </a:lnTo>
                <a:lnTo>
                  <a:pt x="1256898" y="1444358"/>
                </a:lnTo>
                <a:lnTo>
                  <a:pt x="412653" y="1444358"/>
                </a:lnTo>
                <a:lnTo>
                  <a:pt x="0" y="722179"/>
                </a:lnTo>
                <a:close/>
              </a:path>
            </a:pathLst>
          </a:custGeom>
          <a:ln>
            <a:solidFill>
              <a:srgbClr val="AF2105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5890" tIns="268571" rIns="305890" bIns="268571" numCol="1" spcCol="1270" anchor="ctr" anchorCtr="0">
            <a:noAutofit/>
          </a:bodyPr>
          <a:lstStyle/>
          <a:p>
            <a:pPr lvl="0" algn="ctr" defTabSz="10223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000" b="1" kern="1200" dirty="0" smtClean="0"/>
              <a:t>הדומה והשונה</a:t>
            </a:r>
          </a:p>
          <a:p>
            <a:pPr lvl="0" algn="ctr" defTabSz="10223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000" b="1" dirty="0" smtClean="0"/>
              <a:t>בהשוואה</a:t>
            </a:r>
            <a:endParaRPr lang="he-IL" sz="1000" b="1" kern="1200" dirty="0"/>
          </a:p>
        </p:txBody>
      </p:sp>
      <p:pic>
        <p:nvPicPr>
          <p:cNvPr id="18" name="Picture 17" descr="אייקון.png"/>
          <p:cNvPicPr>
            <a:picLocks noChangeAspect="1"/>
          </p:cNvPicPr>
          <p:nvPr/>
        </p:nvPicPr>
        <p:blipFill>
          <a:blip r:embed="rId2" cstate="print"/>
          <a:srcRect l="14643" t="49838"/>
          <a:stretch>
            <a:fillRect/>
          </a:stretch>
        </p:blipFill>
        <p:spPr>
          <a:xfrm>
            <a:off x="18336" y="32821"/>
            <a:ext cx="2731440" cy="1114718"/>
          </a:xfrm>
          <a:prstGeom prst="rect">
            <a:avLst/>
          </a:prstGeom>
        </p:spPr>
      </p:pic>
      <p:pic>
        <p:nvPicPr>
          <p:cNvPr id="3074" name="Picture 2" descr="דימויים,השוואות,מאזנים,מטאפורות,ספרים,סרגלים,שקילת ההבדלים,שקילת ההפרשים,תוכנה,תקליטורים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8" b="9815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852067"/>
            <a:ext cx="820369" cy="49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9" descr="דף ראשי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1600" y="72008"/>
            <a:ext cx="620688" cy="6206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87458" y="251937"/>
            <a:ext cx="309305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 smtClean="0">
                <a:solidFill>
                  <a:schemeClr val="bg1"/>
                </a:solidFill>
              </a:rPr>
              <a:t>הכול על  השוואה</a:t>
            </a:r>
            <a:endParaRPr lang="he-IL" sz="3200" b="1" dirty="0">
              <a:solidFill>
                <a:schemeClr val="bg1"/>
              </a:solidFill>
            </a:endParaRPr>
          </a:p>
        </p:txBody>
      </p:sp>
      <p:pic>
        <p:nvPicPr>
          <p:cNvPr id="20" name="Picture 12" descr="חזרה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9208" y="44624"/>
            <a:ext cx="620688" cy="620688"/>
          </a:xfrm>
          <a:prstGeom prst="rect">
            <a:avLst/>
          </a:prstGeom>
        </p:spPr>
      </p:pic>
      <p:sp>
        <p:nvSpPr>
          <p:cNvPr id="21" name="מציין מיקום תוכן 2"/>
          <p:cNvSpPr txBox="1">
            <a:spLocks/>
          </p:cNvSpPr>
          <p:nvPr/>
        </p:nvSpPr>
        <p:spPr>
          <a:xfrm>
            <a:off x="3099005" y="838518"/>
            <a:ext cx="2952328" cy="1259036"/>
          </a:xfrm>
          <a:prstGeom prst="rect">
            <a:avLst/>
          </a:prstGeom>
          <a:solidFill>
            <a:srgbClr val="FFC000">
              <a:alpha val="25882"/>
            </a:srgbClr>
          </a:solidFill>
          <a:ln w="57150">
            <a:solidFill>
              <a:srgbClr val="AF2105"/>
            </a:solidFill>
            <a:prstDash val="solid"/>
          </a:ln>
        </p:spPr>
        <p:txBody>
          <a:bodyPr vert="horz" lIns="91440" tIns="45720" rIns="91440" bIns="45720" rtlCol="1">
            <a:noAutofit/>
          </a:bodyPr>
          <a:lstStyle>
            <a:defPPr>
              <a:defRPr lang="he-IL"/>
            </a:defPPr>
            <a:lvl1pPr>
              <a:lnSpc>
                <a:spcPct val="90000"/>
              </a:lnSpc>
              <a:spcBef>
                <a:spcPct val="20000"/>
              </a:spcBef>
              <a:defRPr sz="1000"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he-IL" sz="1200" dirty="0">
                <a:solidFill>
                  <a:schemeClr val="accent2">
                    <a:lumMod val="50000"/>
                  </a:schemeClr>
                </a:solidFill>
              </a:rPr>
              <a:t>מהי השוואה?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2">
                    <a:lumMod val="50000"/>
                  </a:schemeClr>
                </a:solidFill>
              </a:rPr>
            </a:br>
            <a:endParaRPr lang="he-IL" sz="12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he-IL" sz="1050" dirty="0"/>
              <a:t>השוואה פירושה ניסיון לעמוד על הדומה והשונה  בין שני נושאים </a:t>
            </a:r>
            <a:r>
              <a:rPr lang="he-IL" sz="1050" dirty="0" smtClean="0"/>
              <a:t>או יותר. </a:t>
            </a:r>
            <a:endParaRPr lang="en-US" sz="1050" dirty="0"/>
          </a:p>
          <a:p>
            <a:r>
              <a:rPr lang="he-IL" sz="1050" dirty="0"/>
              <a:t>ביסוד ההשוואה מצויה ההנחה שיש מכנה משותף לנושאים, למשל אי אפשר להשוות אקלים </a:t>
            </a:r>
            <a:r>
              <a:rPr lang="he-IL" sz="1050" dirty="0" smtClean="0"/>
              <a:t>לעט.</a:t>
            </a:r>
            <a:endParaRPr lang="he-IL" sz="1050" dirty="0"/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6206128" y="3933056"/>
            <a:ext cx="2614344" cy="1296144"/>
          </a:xfrm>
          <a:prstGeom prst="rect">
            <a:avLst/>
          </a:prstGeom>
          <a:solidFill>
            <a:srgbClr val="FFC000">
              <a:alpha val="25882"/>
            </a:srgbClr>
          </a:solidFill>
          <a:ln w="57150">
            <a:solidFill>
              <a:srgbClr val="AF2105"/>
            </a:solidFill>
            <a:prstDash val="solid"/>
          </a:ln>
        </p:spPr>
        <p:txBody>
          <a:bodyPr vert="horz" lIns="91440" tIns="45720" rIns="91440" bIns="45720" rtlCol="1">
            <a:noAutofit/>
          </a:bodyPr>
          <a:lstStyle>
            <a:defPPr>
              <a:defRPr lang="he-IL"/>
            </a:defPPr>
            <a:lvl1pPr>
              <a:lnSpc>
                <a:spcPct val="90000"/>
              </a:lnSpc>
              <a:spcBef>
                <a:spcPct val="20000"/>
              </a:spcBef>
              <a:defRPr sz="2400"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he-IL" sz="1200" dirty="0" smtClean="0"/>
              <a:t> </a:t>
            </a:r>
            <a:r>
              <a:rPr lang="he-IL" sz="1200" dirty="0">
                <a:solidFill>
                  <a:schemeClr val="accent2">
                    <a:lumMod val="50000"/>
                  </a:schemeClr>
                </a:solidFill>
              </a:rPr>
              <a:t>מהם תבחינים בהשוואה</a:t>
            </a:r>
            <a:r>
              <a:rPr lang="he-IL" sz="1200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12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he-IL" sz="12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he-IL" sz="1200" dirty="0" smtClean="0"/>
              <a:t>קביעה </a:t>
            </a:r>
            <a:r>
              <a:rPr lang="he-IL" sz="1200" dirty="0"/>
              <a:t>של אמות מידה </a:t>
            </a:r>
            <a:r>
              <a:rPr lang="he-IL" sz="1200" dirty="0" smtClean="0"/>
              <a:t>(</a:t>
            </a:r>
            <a:r>
              <a:rPr lang="he-IL" sz="1200" dirty="0"/>
              <a:t>קריטריונים</a:t>
            </a:r>
            <a:r>
              <a:rPr lang="he-IL" sz="1200" dirty="0" smtClean="0"/>
              <a:t>),</a:t>
            </a:r>
          </a:p>
          <a:p>
            <a:r>
              <a:rPr lang="he-IL" sz="1200" dirty="0" smtClean="0"/>
              <a:t>למשל אם רוצים להשוות בין שני עטים אפשר להתייחס לכמה תבחינים: א. צבע הדיו ב. עיצוב העט ג. מחיר העט ועוד. </a:t>
            </a:r>
            <a:r>
              <a:rPr lang="en-US" sz="1200" dirty="0" smtClean="0"/>
              <a:t> </a:t>
            </a:r>
            <a:r>
              <a:rPr lang="he-IL" sz="1200" dirty="0" smtClean="0"/>
              <a:t> 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/>
          </a:p>
        </p:txBody>
      </p:sp>
      <p:sp>
        <p:nvSpPr>
          <p:cNvPr id="23" name="Rectangle 3"/>
          <p:cNvSpPr>
            <a:spLocks noGrp="1" noChangeArrowheads="1"/>
          </p:cNvSpPr>
          <p:nvPr/>
        </p:nvSpPr>
        <p:spPr bwMode="auto">
          <a:xfrm>
            <a:off x="6228184" y="2132856"/>
            <a:ext cx="2614344" cy="1393434"/>
          </a:xfrm>
          <a:prstGeom prst="rect">
            <a:avLst/>
          </a:prstGeom>
          <a:solidFill>
            <a:srgbClr val="FFC000">
              <a:alpha val="25882"/>
            </a:srgbClr>
          </a:solidFill>
          <a:ln w="57150">
            <a:solidFill>
              <a:srgbClr val="AF2105"/>
            </a:solidFill>
            <a:prstDash val="solid"/>
          </a:ln>
          <a:extLst/>
        </p:spPr>
        <p:txBody>
          <a:bodyPr vert="horz" lIns="91440" tIns="45720" rIns="91440" bIns="45720" rtlCol="1"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he-IL" sz="1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לשם מה משווים?</a:t>
            </a:r>
          </a:p>
          <a:p>
            <a:pPr marL="171450" indent="-1714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כדי להחליט (למשל איזה עט לקנות).</a:t>
            </a:r>
            <a:r>
              <a:rPr lang="en-US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he-IL" sz="1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71450" indent="-1714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כדי להבין היטב את המייחד כל אחד מהנושאים המושווים, או לפחות </a:t>
            </a:r>
            <a:r>
              <a:rPr lang="en-US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he-IL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אחד מהם לאור הנושא השני.</a:t>
            </a:r>
          </a:p>
          <a:p>
            <a:pPr marL="171450" indent="-1714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כדי לבסס טענה.</a:t>
            </a:r>
            <a:r>
              <a:rPr lang="en-US" sz="11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11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11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547288" y="2132856"/>
            <a:ext cx="2350333" cy="1372174"/>
          </a:xfrm>
          <a:prstGeom prst="rect">
            <a:avLst/>
          </a:prstGeom>
          <a:solidFill>
            <a:srgbClr val="FFC000">
              <a:alpha val="25882"/>
            </a:srgbClr>
          </a:solidFill>
          <a:ln w="57150">
            <a:solidFill>
              <a:srgbClr val="AF2105"/>
            </a:solidFill>
            <a:prstDash val="solid"/>
          </a:ln>
        </p:spPr>
        <p:txBody>
          <a:bodyPr vert="horz" lIns="91440" tIns="45720" rIns="91440" bIns="45720" rtlCol="1">
            <a:noAutofit/>
          </a:bodyPr>
          <a:lstStyle>
            <a:defPPr>
              <a:defRPr lang="he-IL"/>
            </a:defPPr>
            <a:lvl1pPr>
              <a:lnSpc>
                <a:spcPct val="90000"/>
              </a:lnSpc>
              <a:spcBef>
                <a:spcPct val="20000"/>
              </a:spcBef>
              <a:defRPr sz="2400"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he-IL" sz="1100" dirty="0">
                <a:solidFill>
                  <a:schemeClr val="accent2">
                    <a:lumMod val="50000"/>
                  </a:schemeClr>
                </a:solidFill>
              </a:rPr>
              <a:t>מה כוללת פעולת ההשוואה?	</a:t>
            </a:r>
            <a:endParaRPr lang="en-US" sz="11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he-IL" sz="1200" dirty="0" smtClean="0"/>
              <a:t>פעולת ההשוואה כוללת את היכולת להבחין בדמיון ובשוני בהתבסס על תבחינים. למשל אם משווים בין עטים יכול להיות שצבע הדיו דומה אבל עיצוב העט שונה לחלוטין.</a:t>
            </a:r>
            <a:endParaRPr lang="en-US" sz="1200" dirty="0"/>
          </a:p>
        </p:txBody>
      </p:sp>
      <p:sp>
        <p:nvSpPr>
          <p:cNvPr id="25" name="מציין מיקום תוכן 2"/>
          <p:cNvSpPr>
            <a:spLocks noGrp="1"/>
          </p:cNvSpPr>
          <p:nvPr>
            <p:ph idx="1"/>
          </p:nvPr>
        </p:nvSpPr>
        <p:spPr>
          <a:xfrm>
            <a:off x="3100489" y="5301208"/>
            <a:ext cx="2911671" cy="1360450"/>
          </a:xfrm>
          <a:solidFill>
            <a:srgbClr val="FFC000">
              <a:alpha val="25882"/>
            </a:srgbClr>
          </a:solidFill>
          <a:ln w="57150">
            <a:solidFill>
              <a:srgbClr val="AF2105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numCol="2">
            <a:noAutofit/>
          </a:bodyPr>
          <a:lstStyle/>
          <a:p>
            <a:pPr>
              <a:buClr>
                <a:schemeClr val="accent6">
                  <a:lumMod val="50000"/>
                </a:schemeClr>
              </a:buClr>
              <a:buSzPct val="154000"/>
            </a:pPr>
            <a:r>
              <a:rPr lang="he-IL" sz="1050" b="1" dirty="0" smtClean="0">
                <a:effectLst/>
              </a:rPr>
              <a:t>בהשוואה </a:t>
            </a:r>
            <a:r>
              <a:rPr lang="he-IL" sz="1050" b="1" dirty="0">
                <a:effectLst/>
              </a:rPr>
              <a:t>ל...</a:t>
            </a:r>
            <a:endParaRPr lang="en-US" sz="1050" b="1" dirty="0">
              <a:effectLst/>
            </a:endParaRPr>
          </a:p>
          <a:p>
            <a:pPr>
              <a:buClr>
                <a:schemeClr val="accent6">
                  <a:lumMod val="50000"/>
                </a:schemeClr>
              </a:buClr>
              <a:buSzPct val="154000"/>
            </a:pPr>
            <a:r>
              <a:rPr lang="he-IL" sz="1050" b="1" dirty="0">
                <a:effectLst/>
              </a:rPr>
              <a:t>כשמשווים ל...</a:t>
            </a:r>
            <a:endParaRPr lang="en-US" sz="1050" b="1" dirty="0">
              <a:effectLst/>
            </a:endParaRPr>
          </a:p>
          <a:p>
            <a:pPr>
              <a:buClr>
                <a:schemeClr val="accent6">
                  <a:lumMod val="50000"/>
                </a:schemeClr>
              </a:buClr>
              <a:buSzPct val="154000"/>
            </a:pPr>
            <a:r>
              <a:rPr lang="he-IL" sz="1050" b="1" dirty="0">
                <a:effectLst/>
              </a:rPr>
              <a:t>בהשוואה ביניהם נמצא...</a:t>
            </a:r>
            <a:endParaRPr lang="en-US" sz="1050" b="1" dirty="0">
              <a:effectLst/>
            </a:endParaRPr>
          </a:p>
          <a:p>
            <a:pPr>
              <a:buClr>
                <a:schemeClr val="accent6">
                  <a:lumMod val="50000"/>
                </a:schemeClr>
              </a:buClr>
              <a:buSzPct val="154000"/>
            </a:pPr>
            <a:r>
              <a:rPr lang="he-IL" sz="1050" b="1" dirty="0">
                <a:effectLst/>
              </a:rPr>
              <a:t>כמו (כ</a:t>
            </a:r>
            <a:r>
              <a:rPr lang="he-IL" sz="1050" b="1" dirty="0" smtClean="0">
                <a:effectLst/>
              </a:rPr>
              <a:t>)...</a:t>
            </a:r>
            <a:endParaRPr lang="en-US" sz="1050" b="1" dirty="0">
              <a:effectLst/>
            </a:endParaRPr>
          </a:p>
          <a:p>
            <a:pPr>
              <a:buClr>
                <a:schemeClr val="accent6">
                  <a:lumMod val="50000"/>
                </a:schemeClr>
              </a:buClr>
              <a:buSzPct val="154000"/>
            </a:pPr>
            <a:r>
              <a:rPr lang="he-IL" sz="1050" b="1" dirty="0">
                <a:effectLst/>
              </a:rPr>
              <a:t>בדומה ל</a:t>
            </a:r>
            <a:r>
              <a:rPr lang="he-IL" sz="1050" b="1" dirty="0" smtClean="0">
                <a:effectLst/>
              </a:rPr>
              <a:t>...</a:t>
            </a:r>
          </a:p>
          <a:p>
            <a:pPr marL="0" indent="0">
              <a:buClr>
                <a:schemeClr val="accent6">
                  <a:lumMod val="50000"/>
                </a:schemeClr>
              </a:buClr>
              <a:buSzPct val="154000"/>
              <a:buNone/>
            </a:pPr>
            <a:endParaRPr lang="he-IL" sz="1050" b="1" dirty="0" smtClean="0">
              <a:effectLst/>
            </a:endParaRPr>
          </a:p>
          <a:p>
            <a:pPr>
              <a:buClr>
                <a:schemeClr val="accent6">
                  <a:lumMod val="50000"/>
                </a:schemeClr>
              </a:buClr>
              <a:buSzPct val="154000"/>
            </a:pPr>
            <a:r>
              <a:rPr lang="he-IL" sz="1050" b="1" dirty="0" smtClean="0">
                <a:effectLst/>
              </a:rPr>
              <a:t>בניגוד </a:t>
            </a:r>
            <a:r>
              <a:rPr lang="he-IL" sz="1050" b="1" dirty="0">
                <a:effectLst/>
              </a:rPr>
              <a:t>ל...</a:t>
            </a:r>
            <a:endParaRPr lang="en-US" sz="1050" b="1" dirty="0">
              <a:effectLst/>
            </a:endParaRPr>
          </a:p>
          <a:p>
            <a:pPr>
              <a:buClr>
                <a:schemeClr val="accent6">
                  <a:lumMod val="50000"/>
                </a:schemeClr>
              </a:buClr>
              <a:buSzPct val="154000"/>
            </a:pPr>
            <a:r>
              <a:rPr lang="he-IL" sz="1050" b="1" dirty="0">
                <a:effectLst/>
              </a:rPr>
              <a:t>...לעומת זאת...</a:t>
            </a:r>
            <a:endParaRPr lang="en-US" sz="1050" b="1" dirty="0">
              <a:effectLst/>
            </a:endParaRPr>
          </a:p>
          <a:p>
            <a:pPr>
              <a:buClr>
                <a:schemeClr val="accent6">
                  <a:lumMod val="50000"/>
                </a:schemeClr>
              </a:buClr>
              <a:buSzPct val="154000"/>
            </a:pPr>
            <a:r>
              <a:rPr lang="he-IL" sz="1050" b="1" dirty="0">
                <a:effectLst/>
              </a:rPr>
              <a:t>...ואילו...</a:t>
            </a:r>
            <a:endParaRPr lang="en-US" sz="1050" b="1" dirty="0">
              <a:effectLst/>
            </a:endParaRPr>
          </a:p>
          <a:p>
            <a:pPr>
              <a:buClr>
                <a:schemeClr val="accent6">
                  <a:lumMod val="50000"/>
                </a:schemeClr>
              </a:buClr>
              <a:buSzPct val="154000"/>
            </a:pPr>
            <a:r>
              <a:rPr lang="he-IL" sz="1050" b="1" dirty="0">
                <a:effectLst/>
              </a:rPr>
              <a:t>כשם ש... כך גם...</a:t>
            </a:r>
            <a:endParaRPr lang="en-US" sz="1050" b="1" dirty="0">
              <a:effectLst/>
            </a:endParaRPr>
          </a:p>
          <a:p>
            <a:pPr>
              <a:buClr>
                <a:schemeClr val="accent6">
                  <a:lumMod val="50000"/>
                </a:schemeClr>
              </a:buClr>
              <a:buSzPct val="154000"/>
            </a:pPr>
            <a:r>
              <a:rPr lang="he-IL" sz="1050" b="1" dirty="0">
                <a:effectLst/>
              </a:rPr>
              <a:t>כפי ש...כך גם...</a:t>
            </a:r>
            <a:endParaRPr lang="en-US" sz="1050" b="1" dirty="0">
              <a:effectLst/>
            </a:endParaRPr>
          </a:p>
          <a:p>
            <a:pPr>
              <a:buClr>
                <a:schemeClr val="accent6">
                  <a:lumMod val="50000"/>
                </a:schemeClr>
              </a:buClr>
              <a:buSzPct val="154000"/>
            </a:pPr>
            <a:endParaRPr lang="en-US" sz="1050" b="1" dirty="0">
              <a:effectLst/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539552" y="3933056"/>
            <a:ext cx="2358069" cy="1296144"/>
          </a:xfrm>
          <a:prstGeom prst="rect">
            <a:avLst/>
          </a:prstGeom>
          <a:solidFill>
            <a:srgbClr val="FFC000">
              <a:alpha val="25882"/>
            </a:srgbClr>
          </a:solidFill>
          <a:ln w="57150">
            <a:solidFill>
              <a:srgbClr val="AF2105"/>
            </a:solidFill>
            <a:prstDash val="solid"/>
          </a:ln>
        </p:spPr>
        <p:txBody>
          <a:bodyPr vert="horz" lIns="91440" tIns="45720" rIns="91440" bIns="45720" rtlCol="1">
            <a:normAutofit/>
          </a:bodyPr>
          <a:lstStyle>
            <a:defPPr>
              <a:defRPr lang="he-IL"/>
            </a:defPPr>
            <a:lvl1pPr>
              <a:lnSpc>
                <a:spcPct val="90000"/>
              </a:lnSpc>
              <a:spcBef>
                <a:spcPct val="20000"/>
              </a:spcBef>
              <a:defRPr sz="2400"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he-IL" sz="1200" dirty="0">
                <a:solidFill>
                  <a:schemeClr val="accent2">
                    <a:lumMod val="50000"/>
                  </a:schemeClr>
                </a:solidFill>
              </a:rPr>
              <a:t>בין מה למה משווים?</a:t>
            </a:r>
            <a:endParaRPr lang="en-US" sz="1200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he-IL" sz="1200" dirty="0"/>
              <a:t>בכל השוואה יש לפחות שני נושאים להשוואה.</a:t>
            </a:r>
            <a:endParaRPr lang="en-US" sz="1200" dirty="0"/>
          </a:p>
          <a:p>
            <a:pPr marL="342900" indent="-342900">
              <a:buFont typeface="Arial" pitchFamily="34" charset="0"/>
              <a:buChar char="•"/>
            </a:pPr>
            <a:r>
              <a:rPr lang="he-IL" sz="1200" dirty="0"/>
              <a:t>נושאי ההשוואה  יכולים </a:t>
            </a:r>
            <a:r>
              <a:rPr lang="he-IL" sz="1200" dirty="0" smtClean="0"/>
              <a:t>להיות </a:t>
            </a:r>
            <a:r>
              <a:rPr lang="he-IL" sz="1200" dirty="0"/>
              <a:t>עצמים, אנשים, יצורים חיים, רעיונות, מידע... כל דבר</a:t>
            </a:r>
            <a:r>
              <a:rPr lang="he-IL" sz="1200" dirty="0" smtClean="0"/>
              <a:t>.</a:t>
            </a:r>
            <a:endParaRPr lang="en-US" sz="1200" dirty="0"/>
          </a:p>
        </p:txBody>
      </p:sp>
      <p:sp>
        <p:nvSpPr>
          <p:cNvPr id="27" name="צורה חופשית 26"/>
          <p:cNvSpPr/>
          <p:nvPr/>
        </p:nvSpPr>
        <p:spPr>
          <a:xfrm>
            <a:off x="3995936" y="1988840"/>
            <a:ext cx="1158466" cy="996094"/>
          </a:xfrm>
          <a:custGeom>
            <a:avLst/>
            <a:gdLst>
              <a:gd name="connsiteX0" fmla="*/ 0 w 1669551"/>
              <a:gd name="connsiteY0" fmla="*/ 722179 h 1444358"/>
              <a:gd name="connsiteX1" fmla="*/ 412653 w 1669551"/>
              <a:gd name="connsiteY1" fmla="*/ 0 h 1444358"/>
              <a:gd name="connsiteX2" fmla="*/ 1256898 w 1669551"/>
              <a:gd name="connsiteY2" fmla="*/ 0 h 1444358"/>
              <a:gd name="connsiteX3" fmla="*/ 1669551 w 1669551"/>
              <a:gd name="connsiteY3" fmla="*/ 722179 h 1444358"/>
              <a:gd name="connsiteX4" fmla="*/ 1256898 w 1669551"/>
              <a:gd name="connsiteY4" fmla="*/ 1444358 h 1444358"/>
              <a:gd name="connsiteX5" fmla="*/ 412653 w 1669551"/>
              <a:gd name="connsiteY5" fmla="*/ 1444358 h 1444358"/>
              <a:gd name="connsiteX6" fmla="*/ 0 w 1669551"/>
              <a:gd name="connsiteY6" fmla="*/ 722179 h 144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9551" h="1444358">
                <a:moveTo>
                  <a:pt x="0" y="722179"/>
                </a:moveTo>
                <a:lnTo>
                  <a:pt x="412653" y="0"/>
                </a:lnTo>
                <a:lnTo>
                  <a:pt x="1256898" y="0"/>
                </a:lnTo>
                <a:lnTo>
                  <a:pt x="1669551" y="722179"/>
                </a:lnTo>
                <a:lnTo>
                  <a:pt x="1256898" y="1444358"/>
                </a:lnTo>
                <a:lnTo>
                  <a:pt x="412653" y="1444358"/>
                </a:lnTo>
                <a:lnTo>
                  <a:pt x="0" y="722179"/>
                </a:lnTo>
                <a:close/>
              </a:path>
            </a:pathLst>
          </a:custGeom>
          <a:ln>
            <a:solidFill>
              <a:srgbClr val="AF2105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5890" tIns="268571" rIns="305890" bIns="268571" numCol="1" spcCol="1270" anchor="ctr" anchorCtr="0">
            <a:noAutofit/>
          </a:bodyPr>
          <a:lstStyle/>
          <a:p>
            <a:pPr lvl="0" algn="ctr" defTabSz="10223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000" b="1" kern="1200" dirty="0" smtClean="0"/>
              <a:t>הגדרה</a:t>
            </a:r>
          </a:p>
          <a:p>
            <a:pPr lvl="0" algn="ctr" defTabSz="10223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000" b="1" dirty="0" smtClean="0"/>
              <a:t>להשוואה</a:t>
            </a:r>
            <a:endParaRPr lang="he-IL" sz="1000" b="1" kern="1200" dirty="0"/>
          </a:p>
        </p:txBody>
      </p:sp>
      <p:sp>
        <p:nvSpPr>
          <p:cNvPr id="29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6356920" y="6520259"/>
            <a:ext cx="2895600" cy="365125"/>
          </a:xfrm>
        </p:spPr>
        <p:txBody>
          <a:bodyPr/>
          <a:lstStyle/>
          <a:p>
            <a:r>
              <a:rPr lang="he-IL" sz="1100" b="1" dirty="0" smtClean="0">
                <a:solidFill>
                  <a:schemeClr val="tx1"/>
                </a:solidFill>
              </a:rPr>
              <a:t>פיתוח: שלומית בן עטר ייעוץ: ד"ר ריקי תמיר</a:t>
            </a:r>
            <a:endParaRPr lang="he-IL" sz="1100" b="1" dirty="0">
              <a:solidFill>
                <a:schemeClr val="tx1"/>
              </a:solidFill>
            </a:endParaRPr>
          </a:p>
        </p:txBody>
      </p:sp>
      <p:sp>
        <p:nvSpPr>
          <p:cNvPr id="30" name="מלבן 29"/>
          <p:cNvSpPr/>
          <p:nvPr/>
        </p:nvSpPr>
        <p:spPr>
          <a:xfrm>
            <a:off x="2123728" y="118373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200" b="1" dirty="0"/>
              <a:t>משרד החינוך </a:t>
            </a:r>
          </a:p>
          <a:p>
            <a:pPr algn="ctr"/>
            <a:r>
              <a:rPr lang="he-IL" sz="1200" b="1" dirty="0"/>
              <a:t>אגף שפות </a:t>
            </a:r>
          </a:p>
          <a:p>
            <a:pPr algn="ctr"/>
            <a:r>
              <a:rPr lang="he-IL" sz="1200" b="1" dirty="0"/>
              <a:t>הפיקוח על הוראת העברית</a:t>
            </a:r>
            <a:endParaRPr lang="he-IL" sz="1200" dirty="0"/>
          </a:p>
        </p:txBody>
      </p:sp>
    </p:spTree>
    <p:extLst>
      <p:ext uri="{BB962C8B-B14F-4D97-AF65-F5344CB8AC3E}">
        <p14:creationId xmlns:p14="http://schemas.microsoft.com/office/powerpoint/2010/main" val="75985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משושה 27"/>
          <p:cNvSpPr/>
          <p:nvPr/>
        </p:nvSpPr>
        <p:spPr>
          <a:xfrm>
            <a:off x="3678599" y="2612204"/>
            <a:ext cx="533361" cy="456756"/>
          </a:xfrm>
          <a:prstGeom prst="hexagon">
            <a:avLst>
              <a:gd name="adj" fmla="val 28900"/>
              <a:gd name="vf" fmla="val 115470"/>
            </a:avLst>
          </a:prstGeom>
          <a:ln>
            <a:solidFill>
              <a:srgbClr val="AF2105"/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צורה חופשית 5"/>
          <p:cNvSpPr/>
          <p:nvPr/>
        </p:nvSpPr>
        <p:spPr>
          <a:xfrm>
            <a:off x="3852980" y="3094239"/>
            <a:ext cx="1413638" cy="1215392"/>
          </a:xfrm>
          <a:custGeom>
            <a:avLst/>
            <a:gdLst>
              <a:gd name="connsiteX0" fmla="*/ 0 w 2037298"/>
              <a:gd name="connsiteY0" fmla="*/ 881173 h 1762345"/>
              <a:gd name="connsiteX1" fmla="*/ 503502 w 2037298"/>
              <a:gd name="connsiteY1" fmla="*/ 0 h 1762345"/>
              <a:gd name="connsiteX2" fmla="*/ 1533796 w 2037298"/>
              <a:gd name="connsiteY2" fmla="*/ 0 h 1762345"/>
              <a:gd name="connsiteX3" fmla="*/ 2037298 w 2037298"/>
              <a:gd name="connsiteY3" fmla="*/ 881173 h 1762345"/>
              <a:gd name="connsiteX4" fmla="*/ 1533796 w 2037298"/>
              <a:gd name="connsiteY4" fmla="*/ 1762345 h 1762345"/>
              <a:gd name="connsiteX5" fmla="*/ 503502 w 2037298"/>
              <a:gd name="connsiteY5" fmla="*/ 1762345 h 1762345"/>
              <a:gd name="connsiteX6" fmla="*/ 0 w 2037298"/>
              <a:gd name="connsiteY6" fmla="*/ 881173 h 1762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7298" h="1762345">
                <a:moveTo>
                  <a:pt x="0" y="881173"/>
                </a:moveTo>
                <a:lnTo>
                  <a:pt x="503502" y="0"/>
                </a:lnTo>
                <a:lnTo>
                  <a:pt x="1533796" y="0"/>
                </a:lnTo>
                <a:lnTo>
                  <a:pt x="2037298" y="881173"/>
                </a:lnTo>
                <a:lnTo>
                  <a:pt x="1533796" y="1762345"/>
                </a:lnTo>
                <a:lnTo>
                  <a:pt x="503502" y="1762345"/>
                </a:lnTo>
                <a:lnTo>
                  <a:pt x="0" y="881173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AF2105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6819" tIns="321255" rIns="366819" bIns="321255" numCol="1" spcCol="1270" anchor="ctr" anchorCtr="0">
            <a:noAutofit/>
          </a:bodyPr>
          <a:lstStyle/>
          <a:p>
            <a:pPr lvl="0" algn="ctr" defTabSz="10223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000" b="1" kern="1200" dirty="0" smtClean="0">
                <a:solidFill>
                  <a:srgbClr val="C00000"/>
                </a:solidFill>
              </a:rPr>
              <a:t>פעולה של השוואה</a:t>
            </a:r>
            <a:endParaRPr lang="he-IL" sz="1000" b="1" kern="1200" dirty="0">
              <a:solidFill>
                <a:srgbClr val="C00000"/>
              </a:solidFill>
            </a:endParaRPr>
          </a:p>
        </p:txBody>
      </p:sp>
      <p:sp>
        <p:nvSpPr>
          <p:cNvPr id="7" name="משושה 6"/>
          <p:cNvSpPr/>
          <p:nvPr/>
        </p:nvSpPr>
        <p:spPr>
          <a:xfrm>
            <a:off x="4738190" y="2512757"/>
            <a:ext cx="533361" cy="456756"/>
          </a:xfrm>
          <a:prstGeom prst="hexagon">
            <a:avLst>
              <a:gd name="adj" fmla="val 28900"/>
              <a:gd name="vf" fmla="val 115470"/>
            </a:avLst>
          </a:prstGeom>
          <a:ln>
            <a:solidFill>
              <a:srgbClr val="AF2105"/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משושה 8"/>
          <p:cNvSpPr/>
          <p:nvPr/>
        </p:nvSpPr>
        <p:spPr>
          <a:xfrm>
            <a:off x="5360664" y="3366649"/>
            <a:ext cx="533361" cy="456756"/>
          </a:xfrm>
          <a:prstGeom prst="hexagon">
            <a:avLst>
              <a:gd name="adj" fmla="val 28900"/>
              <a:gd name="vf" fmla="val 115470"/>
            </a:avLst>
          </a:prstGeom>
          <a:ln>
            <a:solidFill>
              <a:srgbClr val="AF2105"/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צורה חופשית 9"/>
          <p:cNvSpPr/>
          <p:nvPr/>
        </p:nvSpPr>
        <p:spPr>
          <a:xfrm>
            <a:off x="5045646" y="2601504"/>
            <a:ext cx="1158466" cy="996094"/>
          </a:xfrm>
          <a:custGeom>
            <a:avLst/>
            <a:gdLst>
              <a:gd name="connsiteX0" fmla="*/ 0 w 1669551"/>
              <a:gd name="connsiteY0" fmla="*/ 722179 h 1444358"/>
              <a:gd name="connsiteX1" fmla="*/ 412653 w 1669551"/>
              <a:gd name="connsiteY1" fmla="*/ 0 h 1444358"/>
              <a:gd name="connsiteX2" fmla="*/ 1256898 w 1669551"/>
              <a:gd name="connsiteY2" fmla="*/ 0 h 1444358"/>
              <a:gd name="connsiteX3" fmla="*/ 1669551 w 1669551"/>
              <a:gd name="connsiteY3" fmla="*/ 722179 h 1444358"/>
              <a:gd name="connsiteX4" fmla="*/ 1256898 w 1669551"/>
              <a:gd name="connsiteY4" fmla="*/ 1444358 h 1444358"/>
              <a:gd name="connsiteX5" fmla="*/ 412653 w 1669551"/>
              <a:gd name="connsiteY5" fmla="*/ 1444358 h 1444358"/>
              <a:gd name="connsiteX6" fmla="*/ 0 w 1669551"/>
              <a:gd name="connsiteY6" fmla="*/ 722179 h 144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9551" h="1444358">
                <a:moveTo>
                  <a:pt x="0" y="722179"/>
                </a:moveTo>
                <a:lnTo>
                  <a:pt x="412653" y="0"/>
                </a:lnTo>
                <a:lnTo>
                  <a:pt x="1256898" y="0"/>
                </a:lnTo>
                <a:lnTo>
                  <a:pt x="1669551" y="722179"/>
                </a:lnTo>
                <a:lnTo>
                  <a:pt x="1256898" y="1444358"/>
                </a:lnTo>
                <a:lnTo>
                  <a:pt x="412653" y="1444358"/>
                </a:lnTo>
                <a:lnTo>
                  <a:pt x="0" y="722179"/>
                </a:lnTo>
                <a:close/>
              </a:path>
            </a:pathLst>
          </a:custGeom>
          <a:ln>
            <a:solidFill>
              <a:srgbClr val="AF2105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5890" tIns="268571" rIns="305890" bIns="268571" numCol="1" spcCol="1270" anchor="ctr" anchorCtr="0">
            <a:noAutofit/>
          </a:bodyPr>
          <a:lstStyle/>
          <a:p>
            <a:pPr lvl="0" algn="ctr" defTabSz="10223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000" b="1" kern="1200" dirty="0" smtClean="0"/>
              <a:t>מטרות ההשוואה</a:t>
            </a:r>
            <a:endParaRPr lang="he-IL" sz="1000" b="1" kern="1200" dirty="0"/>
          </a:p>
        </p:txBody>
      </p:sp>
      <p:sp>
        <p:nvSpPr>
          <p:cNvPr id="11" name="משושה 10"/>
          <p:cNvSpPr/>
          <p:nvPr/>
        </p:nvSpPr>
        <p:spPr>
          <a:xfrm>
            <a:off x="4928253" y="4330534"/>
            <a:ext cx="533361" cy="456756"/>
          </a:xfrm>
          <a:prstGeom prst="hexagon">
            <a:avLst>
              <a:gd name="adj" fmla="val 28900"/>
              <a:gd name="vf" fmla="val 115470"/>
            </a:avLst>
          </a:prstGeom>
          <a:ln>
            <a:solidFill>
              <a:srgbClr val="AF2105"/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צורה חופשית 11"/>
          <p:cNvSpPr/>
          <p:nvPr/>
        </p:nvSpPr>
        <p:spPr>
          <a:xfrm>
            <a:off x="5069718" y="3811584"/>
            <a:ext cx="1158466" cy="996094"/>
          </a:xfrm>
          <a:custGeom>
            <a:avLst/>
            <a:gdLst>
              <a:gd name="connsiteX0" fmla="*/ 0 w 1669551"/>
              <a:gd name="connsiteY0" fmla="*/ 722179 h 1444358"/>
              <a:gd name="connsiteX1" fmla="*/ 412653 w 1669551"/>
              <a:gd name="connsiteY1" fmla="*/ 0 h 1444358"/>
              <a:gd name="connsiteX2" fmla="*/ 1256898 w 1669551"/>
              <a:gd name="connsiteY2" fmla="*/ 0 h 1444358"/>
              <a:gd name="connsiteX3" fmla="*/ 1669551 w 1669551"/>
              <a:gd name="connsiteY3" fmla="*/ 722179 h 1444358"/>
              <a:gd name="connsiteX4" fmla="*/ 1256898 w 1669551"/>
              <a:gd name="connsiteY4" fmla="*/ 1444358 h 1444358"/>
              <a:gd name="connsiteX5" fmla="*/ 412653 w 1669551"/>
              <a:gd name="connsiteY5" fmla="*/ 1444358 h 1444358"/>
              <a:gd name="connsiteX6" fmla="*/ 0 w 1669551"/>
              <a:gd name="connsiteY6" fmla="*/ 722179 h 144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9551" h="1444358">
                <a:moveTo>
                  <a:pt x="0" y="722179"/>
                </a:moveTo>
                <a:lnTo>
                  <a:pt x="412653" y="0"/>
                </a:lnTo>
                <a:lnTo>
                  <a:pt x="1256898" y="0"/>
                </a:lnTo>
                <a:lnTo>
                  <a:pt x="1669551" y="722179"/>
                </a:lnTo>
                <a:lnTo>
                  <a:pt x="1256898" y="1444358"/>
                </a:lnTo>
                <a:lnTo>
                  <a:pt x="412653" y="1444358"/>
                </a:lnTo>
                <a:lnTo>
                  <a:pt x="0" y="722179"/>
                </a:lnTo>
                <a:close/>
              </a:path>
            </a:pathLst>
          </a:custGeom>
          <a:ln>
            <a:solidFill>
              <a:srgbClr val="AF2105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5890" tIns="268571" rIns="305890" bIns="268571" numCol="1" spcCol="1270" anchor="ctr" anchorCtr="0">
            <a:noAutofit/>
          </a:bodyPr>
          <a:lstStyle/>
          <a:p>
            <a:pPr lvl="0" algn="ctr" defTabSz="10223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000" b="1" kern="1200" dirty="0" smtClean="0"/>
              <a:t>תבחינים</a:t>
            </a:r>
          </a:p>
          <a:p>
            <a:pPr lvl="0" algn="ctr" defTabSz="10223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000" b="1" dirty="0" smtClean="0"/>
              <a:t>בהשוואה</a:t>
            </a:r>
            <a:endParaRPr lang="he-IL" sz="1000" b="1" kern="1200" dirty="0"/>
          </a:p>
        </p:txBody>
      </p:sp>
      <p:sp>
        <p:nvSpPr>
          <p:cNvPr id="13" name="משושה 12"/>
          <p:cNvSpPr/>
          <p:nvPr/>
        </p:nvSpPr>
        <p:spPr>
          <a:xfrm>
            <a:off x="3855611" y="4430589"/>
            <a:ext cx="533361" cy="456756"/>
          </a:xfrm>
          <a:prstGeom prst="hexagon">
            <a:avLst>
              <a:gd name="adj" fmla="val 28900"/>
              <a:gd name="vf" fmla="val 115470"/>
            </a:avLst>
          </a:prstGeom>
          <a:ln>
            <a:solidFill>
              <a:srgbClr val="AF2105"/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צורה חופשית 13"/>
          <p:cNvSpPr/>
          <p:nvPr/>
        </p:nvSpPr>
        <p:spPr>
          <a:xfrm>
            <a:off x="3983197" y="4419280"/>
            <a:ext cx="1158466" cy="996094"/>
          </a:xfrm>
          <a:custGeom>
            <a:avLst/>
            <a:gdLst>
              <a:gd name="connsiteX0" fmla="*/ 0 w 1669551"/>
              <a:gd name="connsiteY0" fmla="*/ 722179 h 1444358"/>
              <a:gd name="connsiteX1" fmla="*/ 412653 w 1669551"/>
              <a:gd name="connsiteY1" fmla="*/ 0 h 1444358"/>
              <a:gd name="connsiteX2" fmla="*/ 1256898 w 1669551"/>
              <a:gd name="connsiteY2" fmla="*/ 0 h 1444358"/>
              <a:gd name="connsiteX3" fmla="*/ 1669551 w 1669551"/>
              <a:gd name="connsiteY3" fmla="*/ 722179 h 1444358"/>
              <a:gd name="connsiteX4" fmla="*/ 1256898 w 1669551"/>
              <a:gd name="connsiteY4" fmla="*/ 1444358 h 1444358"/>
              <a:gd name="connsiteX5" fmla="*/ 412653 w 1669551"/>
              <a:gd name="connsiteY5" fmla="*/ 1444358 h 1444358"/>
              <a:gd name="connsiteX6" fmla="*/ 0 w 1669551"/>
              <a:gd name="connsiteY6" fmla="*/ 722179 h 144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9551" h="1444358">
                <a:moveTo>
                  <a:pt x="0" y="722179"/>
                </a:moveTo>
                <a:lnTo>
                  <a:pt x="412653" y="0"/>
                </a:lnTo>
                <a:lnTo>
                  <a:pt x="1256898" y="0"/>
                </a:lnTo>
                <a:lnTo>
                  <a:pt x="1669551" y="722179"/>
                </a:lnTo>
                <a:lnTo>
                  <a:pt x="1256898" y="1444358"/>
                </a:lnTo>
                <a:lnTo>
                  <a:pt x="412653" y="1444358"/>
                </a:lnTo>
                <a:lnTo>
                  <a:pt x="0" y="722179"/>
                </a:lnTo>
                <a:close/>
              </a:path>
            </a:pathLst>
          </a:custGeom>
          <a:ln>
            <a:solidFill>
              <a:srgbClr val="AF2105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5890" tIns="268571" rIns="305890" bIns="268571" numCol="1" spcCol="1270" anchor="ctr" anchorCtr="0">
            <a:noAutofit/>
          </a:bodyPr>
          <a:lstStyle/>
          <a:p>
            <a:pPr lvl="0" algn="ctr" defTabSz="10223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000" b="1" kern="1200" dirty="0" smtClean="0"/>
              <a:t>שפת ההשוואה</a:t>
            </a:r>
            <a:endParaRPr lang="he-IL" sz="1000" b="1" kern="1200" dirty="0"/>
          </a:p>
        </p:txBody>
      </p:sp>
      <p:sp>
        <p:nvSpPr>
          <p:cNvPr id="15" name="משושה 14"/>
          <p:cNvSpPr/>
          <p:nvPr/>
        </p:nvSpPr>
        <p:spPr>
          <a:xfrm>
            <a:off x="3222943" y="3577038"/>
            <a:ext cx="533361" cy="456756"/>
          </a:xfrm>
          <a:prstGeom prst="hexagon">
            <a:avLst>
              <a:gd name="adj" fmla="val 28900"/>
              <a:gd name="vf" fmla="val 115470"/>
            </a:avLst>
          </a:prstGeom>
          <a:ln>
            <a:solidFill>
              <a:srgbClr val="AF2105"/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צורה חופשית 15"/>
          <p:cNvSpPr/>
          <p:nvPr/>
        </p:nvSpPr>
        <p:spPr>
          <a:xfrm>
            <a:off x="2915816" y="3806616"/>
            <a:ext cx="1158466" cy="996094"/>
          </a:xfrm>
          <a:custGeom>
            <a:avLst/>
            <a:gdLst>
              <a:gd name="connsiteX0" fmla="*/ 0 w 1669551"/>
              <a:gd name="connsiteY0" fmla="*/ 722179 h 1444358"/>
              <a:gd name="connsiteX1" fmla="*/ 412653 w 1669551"/>
              <a:gd name="connsiteY1" fmla="*/ 0 h 1444358"/>
              <a:gd name="connsiteX2" fmla="*/ 1256898 w 1669551"/>
              <a:gd name="connsiteY2" fmla="*/ 0 h 1444358"/>
              <a:gd name="connsiteX3" fmla="*/ 1669551 w 1669551"/>
              <a:gd name="connsiteY3" fmla="*/ 722179 h 1444358"/>
              <a:gd name="connsiteX4" fmla="*/ 1256898 w 1669551"/>
              <a:gd name="connsiteY4" fmla="*/ 1444358 h 1444358"/>
              <a:gd name="connsiteX5" fmla="*/ 412653 w 1669551"/>
              <a:gd name="connsiteY5" fmla="*/ 1444358 h 1444358"/>
              <a:gd name="connsiteX6" fmla="*/ 0 w 1669551"/>
              <a:gd name="connsiteY6" fmla="*/ 722179 h 144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9551" h="1444358">
                <a:moveTo>
                  <a:pt x="0" y="722179"/>
                </a:moveTo>
                <a:lnTo>
                  <a:pt x="412653" y="0"/>
                </a:lnTo>
                <a:lnTo>
                  <a:pt x="1256898" y="0"/>
                </a:lnTo>
                <a:lnTo>
                  <a:pt x="1669551" y="722179"/>
                </a:lnTo>
                <a:lnTo>
                  <a:pt x="1256898" y="1444358"/>
                </a:lnTo>
                <a:lnTo>
                  <a:pt x="412653" y="1444358"/>
                </a:lnTo>
                <a:lnTo>
                  <a:pt x="0" y="722179"/>
                </a:lnTo>
                <a:close/>
              </a:path>
            </a:pathLst>
          </a:custGeom>
          <a:ln>
            <a:solidFill>
              <a:srgbClr val="AF2105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5890" tIns="268571" rIns="305890" bIns="268571" numCol="1" spcCol="1270" anchor="ctr" anchorCtr="0">
            <a:noAutofit/>
          </a:bodyPr>
          <a:lstStyle/>
          <a:p>
            <a:pPr lvl="0" algn="ctr" defTabSz="10223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000" b="1" kern="1200" dirty="0" smtClean="0"/>
              <a:t>הנושאים המושווים</a:t>
            </a:r>
            <a:endParaRPr lang="he-IL" sz="1000" b="1" kern="1200" dirty="0"/>
          </a:p>
        </p:txBody>
      </p:sp>
      <p:sp>
        <p:nvSpPr>
          <p:cNvPr id="17" name="צורה חופשית 16"/>
          <p:cNvSpPr/>
          <p:nvPr/>
        </p:nvSpPr>
        <p:spPr>
          <a:xfrm>
            <a:off x="2915816" y="2600133"/>
            <a:ext cx="1158466" cy="996094"/>
          </a:xfrm>
          <a:custGeom>
            <a:avLst/>
            <a:gdLst>
              <a:gd name="connsiteX0" fmla="*/ 0 w 1669551"/>
              <a:gd name="connsiteY0" fmla="*/ 722179 h 1444358"/>
              <a:gd name="connsiteX1" fmla="*/ 412653 w 1669551"/>
              <a:gd name="connsiteY1" fmla="*/ 0 h 1444358"/>
              <a:gd name="connsiteX2" fmla="*/ 1256898 w 1669551"/>
              <a:gd name="connsiteY2" fmla="*/ 0 h 1444358"/>
              <a:gd name="connsiteX3" fmla="*/ 1669551 w 1669551"/>
              <a:gd name="connsiteY3" fmla="*/ 722179 h 1444358"/>
              <a:gd name="connsiteX4" fmla="*/ 1256898 w 1669551"/>
              <a:gd name="connsiteY4" fmla="*/ 1444358 h 1444358"/>
              <a:gd name="connsiteX5" fmla="*/ 412653 w 1669551"/>
              <a:gd name="connsiteY5" fmla="*/ 1444358 h 1444358"/>
              <a:gd name="connsiteX6" fmla="*/ 0 w 1669551"/>
              <a:gd name="connsiteY6" fmla="*/ 722179 h 144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9551" h="1444358">
                <a:moveTo>
                  <a:pt x="0" y="722179"/>
                </a:moveTo>
                <a:lnTo>
                  <a:pt x="412653" y="0"/>
                </a:lnTo>
                <a:lnTo>
                  <a:pt x="1256898" y="0"/>
                </a:lnTo>
                <a:lnTo>
                  <a:pt x="1669551" y="722179"/>
                </a:lnTo>
                <a:lnTo>
                  <a:pt x="1256898" y="1444358"/>
                </a:lnTo>
                <a:lnTo>
                  <a:pt x="412653" y="1444358"/>
                </a:lnTo>
                <a:lnTo>
                  <a:pt x="0" y="722179"/>
                </a:lnTo>
                <a:close/>
              </a:path>
            </a:pathLst>
          </a:custGeom>
          <a:ln>
            <a:solidFill>
              <a:srgbClr val="AF2105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5890" tIns="268571" rIns="305890" bIns="268571" numCol="1" spcCol="1270" anchor="ctr" anchorCtr="0">
            <a:noAutofit/>
          </a:bodyPr>
          <a:lstStyle/>
          <a:p>
            <a:pPr lvl="0" algn="ctr" defTabSz="10223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000" b="1" kern="1200" dirty="0" smtClean="0"/>
              <a:t>הדומה והשונה</a:t>
            </a:r>
          </a:p>
          <a:p>
            <a:pPr lvl="0" algn="ctr" defTabSz="10223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000" b="1" dirty="0" smtClean="0"/>
              <a:t>בהשוואה</a:t>
            </a:r>
            <a:endParaRPr lang="he-IL" sz="1000" b="1" kern="1200" dirty="0"/>
          </a:p>
        </p:txBody>
      </p:sp>
      <p:pic>
        <p:nvPicPr>
          <p:cNvPr id="18" name="Picture 17" descr="אייקון.png"/>
          <p:cNvPicPr>
            <a:picLocks noChangeAspect="1"/>
          </p:cNvPicPr>
          <p:nvPr/>
        </p:nvPicPr>
        <p:blipFill>
          <a:blip r:embed="rId2" cstate="print"/>
          <a:srcRect l="14643" t="49838"/>
          <a:stretch>
            <a:fillRect/>
          </a:stretch>
        </p:blipFill>
        <p:spPr>
          <a:xfrm>
            <a:off x="18336" y="32821"/>
            <a:ext cx="2731440" cy="1114718"/>
          </a:xfrm>
          <a:prstGeom prst="rect">
            <a:avLst/>
          </a:prstGeom>
        </p:spPr>
      </p:pic>
      <p:pic>
        <p:nvPicPr>
          <p:cNvPr id="3074" name="Picture 2" descr="דימויים,השוואות,מאזנים,מטאפורות,ספרים,סרגלים,שקילת ההבדלים,שקילת ההפרשים,תוכנה,תקליטורים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8" b="9815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852067"/>
            <a:ext cx="820369" cy="49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9" descr="דף ראשי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1600" y="72008"/>
            <a:ext cx="620688" cy="6206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87458" y="251937"/>
            <a:ext cx="309305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 smtClean="0">
                <a:solidFill>
                  <a:schemeClr val="bg1"/>
                </a:solidFill>
              </a:rPr>
              <a:t>הכול על  השוואה</a:t>
            </a:r>
            <a:endParaRPr lang="he-IL" sz="3200" b="1" dirty="0">
              <a:solidFill>
                <a:schemeClr val="bg1"/>
              </a:solidFill>
            </a:endParaRPr>
          </a:p>
        </p:txBody>
      </p:sp>
      <p:pic>
        <p:nvPicPr>
          <p:cNvPr id="20" name="Picture 12" descr="חזרה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9208" y="44624"/>
            <a:ext cx="620688" cy="620688"/>
          </a:xfrm>
          <a:prstGeom prst="rect">
            <a:avLst/>
          </a:prstGeom>
        </p:spPr>
      </p:pic>
      <p:sp>
        <p:nvSpPr>
          <p:cNvPr id="21" name="מציין מיקום תוכן 2"/>
          <p:cNvSpPr txBox="1">
            <a:spLocks/>
          </p:cNvSpPr>
          <p:nvPr/>
        </p:nvSpPr>
        <p:spPr>
          <a:xfrm>
            <a:off x="3099005" y="838518"/>
            <a:ext cx="2952328" cy="1259036"/>
          </a:xfrm>
          <a:prstGeom prst="rect">
            <a:avLst/>
          </a:prstGeom>
          <a:solidFill>
            <a:srgbClr val="FFC000">
              <a:alpha val="25882"/>
            </a:srgbClr>
          </a:solidFill>
          <a:ln w="57150">
            <a:solidFill>
              <a:srgbClr val="AF2105"/>
            </a:solidFill>
            <a:prstDash val="solid"/>
          </a:ln>
        </p:spPr>
        <p:txBody>
          <a:bodyPr vert="horz" lIns="91440" tIns="45720" rIns="91440" bIns="45720" rtlCol="1">
            <a:noAutofit/>
          </a:bodyPr>
          <a:lstStyle>
            <a:defPPr>
              <a:defRPr lang="he-IL"/>
            </a:defPPr>
            <a:lvl1pPr>
              <a:lnSpc>
                <a:spcPct val="90000"/>
              </a:lnSpc>
              <a:spcBef>
                <a:spcPct val="20000"/>
              </a:spcBef>
              <a:defRPr sz="1000"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he-IL" sz="1200" dirty="0">
                <a:solidFill>
                  <a:schemeClr val="accent2">
                    <a:lumMod val="50000"/>
                  </a:schemeClr>
                </a:solidFill>
              </a:rPr>
              <a:t>מהי השוואה?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2">
                    <a:lumMod val="50000"/>
                  </a:schemeClr>
                </a:solidFill>
              </a:rPr>
            </a:br>
            <a:endParaRPr lang="he-IL" sz="12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he-IL" sz="1050" dirty="0"/>
              <a:t>השוואה פירושה ניסיון לעמוד על הדומה והשונה  בין שני נושאים </a:t>
            </a:r>
            <a:r>
              <a:rPr lang="he-IL" sz="1050" dirty="0" smtClean="0"/>
              <a:t>או יותר. </a:t>
            </a:r>
            <a:endParaRPr lang="en-US" sz="1050" dirty="0"/>
          </a:p>
          <a:p>
            <a:r>
              <a:rPr lang="he-IL" sz="1050" dirty="0"/>
              <a:t>ביסוד ההשוואה מצויה ההנחה שיש מכנה משותף לנושאים, למשל אי אפשר להשוות אקלים </a:t>
            </a:r>
            <a:r>
              <a:rPr lang="he-IL" sz="1050" dirty="0" smtClean="0"/>
              <a:t>לעט.</a:t>
            </a:r>
            <a:endParaRPr lang="he-IL" sz="1050" dirty="0"/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6206128" y="3933056"/>
            <a:ext cx="2614344" cy="1296144"/>
          </a:xfrm>
          <a:prstGeom prst="rect">
            <a:avLst/>
          </a:prstGeom>
          <a:solidFill>
            <a:srgbClr val="FFC000">
              <a:alpha val="25882"/>
            </a:srgbClr>
          </a:solidFill>
          <a:ln w="57150">
            <a:solidFill>
              <a:srgbClr val="AF2105"/>
            </a:solidFill>
            <a:prstDash val="solid"/>
          </a:ln>
        </p:spPr>
        <p:txBody>
          <a:bodyPr vert="horz" lIns="91440" tIns="45720" rIns="91440" bIns="45720" rtlCol="1">
            <a:noAutofit/>
          </a:bodyPr>
          <a:lstStyle>
            <a:defPPr>
              <a:defRPr lang="he-IL"/>
            </a:defPPr>
            <a:lvl1pPr>
              <a:lnSpc>
                <a:spcPct val="90000"/>
              </a:lnSpc>
              <a:spcBef>
                <a:spcPct val="20000"/>
              </a:spcBef>
              <a:defRPr sz="2400"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he-IL" sz="1200" dirty="0" smtClean="0"/>
              <a:t> </a:t>
            </a:r>
            <a:r>
              <a:rPr lang="he-IL" sz="1200" dirty="0">
                <a:solidFill>
                  <a:schemeClr val="accent2">
                    <a:lumMod val="50000"/>
                  </a:schemeClr>
                </a:solidFill>
              </a:rPr>
              <a:t>מהם תבחינים בהשוואה</a:t>
            </a:r>
            <a:r>
              <a:rPr lang="he-IL" sz="1200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12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he-IL" sz="12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he-IL" sz="1200" dirty="0" smtClean="0"/>
              <a:t>קביעה </a:t>
            </a:r>
            <a:r>
              <a:rPr lang="he-IL" sz="1200" dirty="0"/>
              <a:t>של אמות מידה </a:t>
            </a:r>
            <a:r>
              <a:rPr lang="he-IL" sz="1200" dirty="0" smtClean="0"/>
              <a:t>(</a:t>
            </a:r>
            <a:r>
              <a:rPr lang="he-IL" sz="1200" dirty="0"/>
              <a:t>קריטריונים</a:t>
            </a:r>
            <a:r>
              <a:rPr lang="he-IL" sz="1200" dirty="0" smtClean="0"/>
              <a:t>).</a:t>
            </a:r>
          </a:p>
          <a:p>
            <a:r>
              <a:rPr lang="he-IL" sz="1200" dirty="0" smtClean="0"/>
              <a:t>למשל אם רוצים להשוות בין שני עטים אפשר להתייחס לכמה תבחינים: א. צבע הדיו ב. עיצוב העט ג. מחיר העט ועוד </a:t>
            </a:r>
            <a:r>
              <a:rPr lang="en-US" sz="1200" dirty="0" smtClean="0"/>
              <a:t> </a:t>
            </a:r>
            <a:r>
              <a:rPr lang="he-IL" sz="1200" dirty="0" smtClean="0"/>
              <a:t> 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/>
          </a:p>
        </p:txBody>
      </p:sp>
      <p:sp>
        <p:nvSpPr>
          <p:cNvPr id="23" name="Rectangle 3"/>
          <p:cNvSpPr>
            <a:spLocks noGrp="1" noChangeArrowheads="1"/>
          </p:cNvSpPr>
          <p:nvPr/>
        </p:nvSpPr>
        <p:spPr bwMode="auto">
          <a:xfrm>
            <a:off x="6228184" y="2132856"/>
            <a:ext cx="2614344" cy="1393434"/>
          </a:xfrm>
          <a:prstGeom prst="rect">
            <a:avLst/>
          </a:prstGeom>
          <a:solidFill>
            <a:srgbClr val="FFC000">
              <a:alpha val="25882"/>
            </a:srgbClr>
          </a:solidFill>
          <a:ln w="57150">
            <a:solidFill>
              <a:srgbClr val="AF2105"/>
            </a:solidFill>
            <a:prstDash val="solid"/>
          </a:ln>
          <a:extLst/>
        </p:spPr>
        <p:txBody>
          <a:bodyPr vert="horz" lIns="91440" tIns="45720" rIns="91440" bIns="45720" rtlCol="1"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he-IL" sz="1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לשם מה משווים?</a:t>
            </a:r>
          </a:p>
          <a:p>
            <a:pPr marL="171450" indent="-1714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כדי להחליט (למשל איזה עט לקנות).</a:t>
            </a:r>
            <a:r>
              <a:rPr lang="en-US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he-IL" sz="1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71450" indent="-1714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כדי להבין היטב את המייחד כל אחד מהנושאים המושווים, או לפחות </a:t>
            </a:r>
            <a:r>
              <a:rPr lang="en-US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he-IL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אחד מהם לאור השני.</a:t>
            </a:r>
          </a:p>
          <a:p>
            <a:pPr marL="171450" indent="-1714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כדי לבסס טענה.</a:t>
            </a:r>
            <a:r>
              <a:rPr lang="en-US" sz="11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11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11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547288" y="2132856"/>
            <a:ext cx="2350333" cy="1372174"/>
          </a:xfrm>
          <a:prstGeom prst="rect">
            <a:avLst/>
          </a:prstGeom>
          <a:solidFill>
            <a:srgbClr val="FFC000">
              <a:alpha val="25882"/>
            </a:srgbClr>
          </a:solidFill>
          <a:ln w="57150">
            <a:solidFill>
              <a:srgbClr val="AF2105"/>
            </a:solidFill>
            <a:prstDash val="solid"/>
          </a:ln>
        </p:spPr>
        <p:txBody>
          <a:bodyPr vert="horz" lIns="91440" tIns="45720" rIns="91440" bIns="45720" rtlCol="1">
            <a:noAutofit/>
          </a:bodyPr>
          <a:lstStyle>
            <a:defPPr>
              <a:defRPr lang="he-IL"/>
            </a:defPPr>
            <a:lvl1pPr>
              <a:lnSpc>
                <a:spcPct val="90000"/>
              </a:lnSpc>
              <a:spcBef>
                <a:spcPct val="20000"/>
              </a:spcBef>
              <a:defRPr sz="2400"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he-IL" sz="1100" dirty="0">
                <a:solidFill>
                  <a:schemeClr val="accent2">
                    <a:lumMod val="50000"/>
                  </a:schemeClr>
                </a:solidFill>
              </a:rPr>
              <a:t>מה כוללת פעולת ההשוואה?	</a:t>
            </a:r>
            <a:endParaRPr lang="en-US" sz="11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he-IL" sz="1200" dirty="0" smtClean="0"/>
              <a:t>פעולת ההשוואה כוללת את היכולת להבחין בדמיון ובשוני בהתבסס על תבחינים. למשל אם משווים בין עטים יכול להיות שצבע הדיו דומה אבל עיצוב העט שונה לחלוטין.</a:t>
            </a:r>
            <a:endParaRPr lang="en-US" sz="1200" dirty="0"/>
          </a:p>
        </p:txBody>
      </p:sp>
      <p:sp>
        <p:nvSpPr>
          <p:cNvPr id="25" name="מציין מיקום תוכן 2"/>
          <p:cNvSpPr>
            <a:spLocks noGrp="1"/>
          </p:cNvSpPr>
          <p:nvPr>
            <p:ph idx="1"/>
          </p:nvPr>
        </p:nvSpPr>
        <p:spPr>
          <a:xfrm>
            <a:off x="3100489" y="5301208"/>
            <a:ext cx="2911671" cy="1360450"/>
          </a:xfrm>
          <a:solidFill>
            <a:srgbClr val="FFC000">
              <a:alpha val="25882"/>
            </a:srgbClr>
          </a:solidFill>
          <a:ln w="57150">
            <a:solidFill>
              <a:srgbClr val="AF2105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numCol="2">
            <a:noAutofit/>
          </a:bodyPr>
          <a:lstStyle/>
          <a:p>
            <a:pPr>
              <a:buClr>
                <a:schemeClr val="accent6">
                  <a:lumMod val="50000"/>
                </a:schemeClr>
              </a:buClr>
              <a:buSzPct val="154000"/>
            </a:pPr>
            <a:r>
              <a:rPr lang="he-IL" sz="1050" b="1" dirty="0" smtClean="0">
                <a:effectLst/>
              </a:rPr>
              <a:t>בהשוואה </a:t>
            </a:r>
            <a:r>
              <a:rPr lang="he-IL" sz="1050" b="1" dirty="0">
                <a:effectLst/>
              </a:rPr>
              <a:t>ל...</a:t>
            </a:r>
            <a:endParaRPr lang="en-US" sz="1050" b="1" dirty="0">
              <a:effectLst/>
            </a:endParaRPr>
          </a:p>
          <a:p>
            <a:pPr>
              <a:buClr>
                <a:schemeClr val="accent6">
                  <a:lumMod val="50000"/>
                </a:schemeClr>
              </a:buClr>
              <a:buSzPct val="154000"/>
            </a:pPr>
            <a:r>
              <a:rPr lang="he-IL" sz="1050" b="1" dirty="0">
                <a:effectLst/>
              </a:rPr>
              <a:t>כשמשווים ל...</a:t>
            </a:r>
            <a:endParaRPr lang="en-US" sz="1050" b="1" dirty="0">
              <a:effectLst/>
            </a:endParaRPr>
          </a:p>
          <a:p>
            <a:pPr>
              <a:buClr>
                <a:schemeClr val="accent6">
                  <a:lumMod val="50000"/>
                </a:schemeClr>
              </a:buClr>
              <a:buSzPct val="154000"/>
            </a:pPr>
            <a:r>
              <a:rPr lang="he-IL" sz="1050" b="1" dirty="0">
                <a:effectLst/>
              </a:rPr>
              <a:t>בהשוואה ביניהם נמצא...</a:t>
            </a:r>
            <a:endParaRPr lang="en-US" sz="1050" b="1" dirty="0">
              <a:effectLst/>
            </a:endParaRPr>
          </a:p>
          <a:p>
            <a:pPr>
              <a:buClr>
                <a:schemeClr val="accent6">
                  <a:lumMod val="50000"/>
                </a:schemeClr>
              </a:buClr>
              <a:buSzPct val="154000"/>
            </a:pPr>
            <a:r>
              <a:rPr lang="he-IL" sz="1050" b="1" dirty="0">
                <a:effectLst/>
              </a:rPr>
              <a:t>כמו (כ</a:t>
            </a:r>
            <a:r>
              <a:rPr lang="he-IL" sz="1050" b="1" dirty="0" smtClean="0">
                <a:effectLst/>
              </a:rPr>
              <a:t>)...</a:t>
            </a:r>
            <a:endParaRPr lang="en-US" sz="1050" b="1" dirty="0">
              <a:effectLst/>
            </a:endParaRPr>
          </a:p>
          <a:p>
            <a:pPr>
              <a:buClr>
                <a:schemeClr val="accent6">
                  <a:lumMod val="50000"/>
                </a:schemeClr>
              </a:buClr>
              <a:buSzPct val="154000"/>
            </a:pPr>
            <a:r>
              <a:rPr lang="he-IL" sz="1050" b="1" dirty="0">
                <a:effectLst/>
              </a:rPr>
              <a:t>בדומה ל</a:t>
            </a:r>
            <a:r>
              <a:rPr lang="he-IL" sz="1050" b="1" dirty="0" smtClean="0">
                <a:effectLst/>
              </a:rPr>
              <a:t>...</a:t>
            </a:r>
          </a:p>
          <a:p>
            <a:pPr marL="0" indent="0">
              <a:buClr>
                <a:schemeClr val="accent6">
                  <a:lumMod val="50000"/>
                </a:schemeClr>
              </a:buClr>
              <a:buSzPct val="154000"/>
              <a:buNone/>
            </a:pPr>
            <a:endParaRPr lang="he-IL" sz="1050" b="1" dirty="0" smtClean="0">
              <a:effectLst/>
            </a:endParaRPr>
          </a:p>
          <a:p>
            <a:pPr>
              <a:buClr>
                <a:schemeClr val="accent6">
                  <a:lumMod val="50000"/>
                </a:schemeClr>
              </a:buClr>
              <a:buSzPct val="154000"/>
            </a:pPr>
            <a:r>
              <a:rPr lang="he-IL" sz="1050" b="1" dirty="0" smtClean="0">
                <a:effectLst/>
              </a:rPr>
              <a:t>בניגוד </a:t>
            </a:r>
            <a:r>
              <a:rPr lang="he-IL" sz="1050" b="1" dirty="0">
                <a:effectLst/>
              </a:rPr>
              <a:t>ל...</a:t>
            </a:r>
            <a:endParaRPr lang="en-US" sz="1050" b="1" dirty="0">
              <a:effectLst/>
            </a:endParaRPr>
          </a:p>
          <a:p>
            <a:pPr>
              <a:buClr>
                <a:schemeClr val="accent6">
                  <a:lumMod val="50000"/>
                </a:schemeClr>
              </a:buClr>
              <a:buSzPct val="154000"/>
            </a:pPr>
            <a:r>
              <a:rPr lang="he-IL" sz="1050" b="1" dirty="0">
                <a:effectLst/>
              </a:rPr>
              <a:t>...לעומת זאת...</a:t>
            </a:r>
            <a:endParaRPr lang="en-US" sz="1050" b="1" dirty="0">
              <a:effectLst/>
            </a:endParaRPr>
          </a:p>
          <a:p>
            <a:pPr>
              <a:buClr>
                <a:schemeClr val="accent6">
                  <a:lumMod val="50000"/>
                </a:schemeClr>
              </a:buClr>
              <a:buSzPct val="154000"/>
            </a:pPr>
            <a:r>
              <a:rPr lang="he-IL" sz="1050" b="1" dirty="0">
                <a:effectLst/>
              </a:rPr>
              <a:t>...ואילו...</a:t>
            </a:r>
            <a:endParaRPr lang="en-US" sz="1050" b="1" dirty="0">
              <a:effectLst/>
            </a:endParaRPr>
          </a:p>
          <a:p>
            <a:pPr>
              <a:buClr>
                <a:schemeClr val="accent6">
                  <a:lumMod val="50000"/>
                </a:schemeClr>
              </a:buClr>
              <a:buSzPct val="154000"/>
            </a:pPr>
            <a:r>
              <a:rPr lang="he-IL" sz="1050" b="1" dirty="0">
                <a:effectLst/>
              </a:rPr>
              <a:t>כשם ש... כך גם...</a:t>
            </a:r>
            <a:endParaRPr lang="en-US" sz="1050" b="1" dirty="0">
              <a:effectLst/>
            </a:endParaRPr>
          </a:p>
          <a:p>
            <a:pPr>
              <a:buClr>
                <a:schemeClr val="accent6">
                  <a:lumMod val="50000"/>
                </a:schemeClr>
              </a:buClr>
              <a:buSzPct val="154000"/>
            </a:pPr>
            <a:r>
              <a:rPr lang="he-IL" sz="1050" b="1" dirty="0">
                <a:effectLst/>
              </a:rPr>
              <a:t>כפי ש...כך גם...</a:t>
            </a:r>
            <a:endParaRPr lang="en-US" sz="1050" b="1" dirty="0">
              <a:effectLst/>
            </a:endParaRPr>
          </a:p>
          <a:p>
            <a:pPr>
              <a:buClr>
                <a:schemeClr val="accent6">
                  <a:lumMod val="50000"/>
                </a:schemeClr>
              </a:buClr>
              <a:buSzPct val="154000"/>
            </a:pPr>
            <a:endParaRPr lang="en-US" sz="1050" b="1" dirty="0">
              <a:effectLst/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539552" y="3933056"/>
            <a:ext cx="2358069" cy="1296144"/>
          </a:xfrm>
          <a:prstGeom prst="rect">
            <a:avLst/>
          </a:prstGeom>
          <a:solidFill>
            <a:srgbClr val="FFC000">
              <a:alpha val="25882"/>
            </a:srgbClr>
          </a:solidFill>
          <a:ln w="57150">
            <a:solidFill>
              <a:srgbClr val="AF2105"/>
            </a:solidFill>
            <a:prstDash val="solid"/>
          </a:ln>
        </p:spPr>
        <p:txBody>
          <a:bodyPr vert="horz" lIns="91440" tIns="45720" rIns="91440" bIns="45720" rtlCol="1">
            <a:normAutofit/>
          </a:bodyPr>
          <a:lstStyle>
            <a:defPPr>
              <a:defRPr lang="he-IL"/>
            </a:defPPr>
            <a:lvl1pPr>
              <a:lnSpc>
                <a:spcPct val="90000"/>
              </a:lnSpc>
              <a:spcBef>
                <a:spcPct val="20000"/>
              </a:spcBef>
              <a:defRPr sz="2400"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he-IL" sz="1200" dirty="0">
                <a:solidFill>
                  <a:schemeClr val="accent2">
                    <a:lumMod val="50000"/>
                  </a:schemeClr>
                </a:solidFill>
              </a:rPr>
              <a:t>בין מה למה משווים?</a:t>
            </a:r>
            <a:endParaRPr lang="en-US" sz="1200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he-IL" sz="1200" dirty="0"/>
              <a:t>בכל השוואה יש לפחות שני נושאים להשוואה.</a:t>
            </a:r>
            <a:endParaRPr lang="en-US" sz="1200" dirty="0"/>
          </a:p>
          <a:p>
            <a:pPr marL="342900" indent="-342900">
              <a:buFont typeface="Arial" pitchFamily="34" charset="0"/>
              <a:buChar char="•"/>
            </a:pPr>
            <a:r>
              <a:rPr lang="he-IL" sz="1200" dirty="0"/>
              <a:t>נושאי ההשוואה  יכולים </a:t>
            </a:r>
            <a:r>
              <a:rPr lang="he-IL" sz="1200" dirty="0" smtClean="0"/>
              <a:t>להיות </a:t>
            </a:r>
            <a:r>
              <a:rPr lang="he-IL" sz="1200" dirty="0"/>
              <a:t>עצמים, אנשים, יצורים חיים, רעיונות, מידע... כל דבר</a:t>
            </a:r>
            <a:r>
              <a:rPr lang="he-IL" sz="1200" dirty="0" smtClean="0"/>
              <a:t>.</a:t>
            </a:r>
            <a:endParaRPr lang="en-US" sz="1200" dirty="0"/>
          </a:p>
        </p:txBody>
      </p:sp>
      <p:sp>
        <p:nvSpPr>
          <p:cNvPr id="27" name="צורה חופשית 26"/>
          <p:cNvSpPr/>
          <p:nvPr/>
        </p:nvSpPr>
        <p:spPr>
          <a:xfrm>
            <a:off x="3995936" y="1988840"/>
            <a:ext cx="1158466" cy="996094"/>
          </a:xfrm>
          <a:custGeom>
            <a:avLst/>
            <a:gdLst>
              <a:gd name="connsiteX0" fmla="*/ 0 w 1669551"/>
              <a:gd name="connsiteY0" fmla="*/ 722179 h 1444358"/>
              <a:gd name="connsiteX1" fmla="*/ 412653 w 1669551"/>
              <a:gd name="connsiteY1" fmla="*/ 0 h 1444358"/>
              <a:gd name="connsiteX2" fmla="*/ 1256898 w 1669551"/>
              <a:gd name="connsiteY2" fmla="*/ 0 h 1444358"/>
              <a:gd name="connsiteX3" fmla="*/ 1669551 w 1669551"/>
              <a:gd name="connsiteY3" fmla="*/ 722179 h 1444358"/>
              <a:gd name="connsiteX4" fmla="*/ 1256898 w 1669551"/>
              <a:gd name="connsiteY4" fmla="*/ 1444358 h 1444358"/>
              <a:gd name="connsiteX5" fmla="*/ 412653 w 1669551"/>
              <a:gd name="connsiteY5" fmla="*/ 1444358 h 1444358"/>
              <a:gd name="connsiteX6" fmla="*/ 0 w 1669551"/>
              <a:gd name="connsiteY6" fmla="*/ 722179 h 144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9551" h="1444358">
                <a:moveTo>
                  <a:pt x="0" y="722179"/>
                </a:moveTo>
                <a:lnTo>
                  <a:pt x="412653" y="0"/>
                </a:lnTo>
                <a:lnTo>
                  <a:pt x="1256898" y="0"/>
                </a:lnTo>
                <a:lnTo>
                  <a:pt x="1669551" y="722179"/>
                </a:lnTo>
                <a:lnTo>
                  <a:pt x="1256898" y="1444358"/>
                </a:lnTo>
                <a:lnTo>
                  <a:pt x="412653" y="1444358"/>
                </a:lnTo>
                <a:lnTo>
                  <a:pt x="0" y="722179"/>
                </a:lnTo>
                <a:close/>
              </a:path>
            </a:pathLst>
          </a:custGeom>
          <a:ln>
            <a:solidFill>
              <a:srgbClr val="AF2105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5890" tIns="268571" rIns="305890" bIns="268571" numCol="1" spcCol="1270" anchor="ctr" anchorCtr="0">
            <a:noAutofit/>
          </a:bodyPr>
          <a:lstStyle/>
          <a:p>
            <a:pPr lvl="0" algn="ctr" defTabSz="10223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000" b="1" kern="1200" dirty="0" smtClean="0"/>
              <a:t>הגדרה</a:t>
            </a:r>
          </a:p>
          <a:p>
            <a:pPr lvl="0" algn="ctr" defTabSz="10223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000" b="1" dirty="0" smtClean="0"/>
              <a:t>להשוואה</a:t>
            </a:r>
            <a:endParaRPr lang="he-IL" sz="1000" b="1" kern="1200" dirty="0"/>
          </a:p>
        </p:txBody>
      </p:sp>
      <p:sp>
        <p:nvSpPr>
          <p:cNvPr id="29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6356920" y="6520259"/>
            <a:ext cx="2895600" cy="365125"/>
          </a:xfrm>
        </p:spPr>
        <p:txBody>
          <a:bodyPr/>
          <a:lstStyle/>
          <a:p>
            <a:r>
              <a:rPr lang="he-IL" sz="1100" b="1" dirty="0" smtClean="0">
                <a:solidFill>
                  <a:schemeClr val="tx1"/>
                </a:solidFill>
              </a:rPr>
              <a:t>פיתוח: שלומית בן עטר</a:t>
            </a:r>
            <a:r>
              <a:rPr lang="en-US" sz="1100" b="1" dirty="0" smtClean="0">
                <a:solidFill>
                  <a:schemeClr val="tx1"/>
                </a:solidFill>
              </a:rPr>
              <a:t>;</a:t>
            </a:r>
            <a:r>
              <a:rPr lang="he-IL" sz="1100" b="1" dirty="0" smtClean="0">
                <a:solidFill>
                  <a:schemeClr val="tx1"/>
                </a:solidFill>
              </a:rPr>
              <a:t> ייעוץ: ד"ר ריקי תמיר</a:t>
            </a:r>
            <a:endParaRPr lang="he-IL" sz="1100" b="1" dirty="0">
              <a:solidFill>
                <a:schemeClr val="tx1"/>
              </a:solidFill>
            </a:endParaRPr>
          </a:p>
        </p:txBody>
      </p:sp>
      <p:sp>
        <p:nvSpPr>
          <p:cNvPr id="30" name="מלבן 29"/>
          <p:cNvSpPr/>
          <p:nvPr/>
        </p:nvSpPr>
        <p:spPr>
          <a:xfrm>
            <a:off x="2123728" y="118373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200" b="1" dirty="0"/>
              <a:t>משרד החינוך </a:t>
            </a:r>
          </a:p>
          <a:p>
            <a:pPr algn="ctr"/>
            <a:r>
              <a:rPr lang="he-IL" sz="1200" b="1" dirty="0"/>
              <a:t>אגף שפות </a:t>
            </a:r>
          </a:p>
          <a:p>
            <a:pPr algn="ctr"/>
            <a:r>
              <a:rPr lang="he-IL" sz="1200" b="1" dirty="0"/>
              <a:t>הפיקוח על הוראת העברית</a:t>
            </a:r>
            <a:endParaRPr lang="he-IL" sz="1200" dirty="0"/>
          </a:p>
        </p:txBody>
      </p:sp>
    </p:spTree>
    <p:extLst>
      <p:ext uri="{BB962C8B-B14F-4D97-AF65-F5344CB8AC3E}">
        <p14:creationId xmlns:p14="http://schemas.microsoft.com/office/powerpoint/2010/main" val="48908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175448" y="177484"/>
            <a:ext cx="4968552" cy="553752"/>
          </a:xfrm>
        </p:spPr>
        <p:txBody>
          <a:bodyPr vert="horz" lIns="91440" tIns="45720" rIns="91440" bIns="45720" rtlCol="1" anchor="ctr">
            <a:normAutofit fontScale="90000"/>
          </a:bodyPr>
          <a:lstStyle/>
          <a:p>
            <a:pPr algn="r"/>
            <a:r>
              <a:rPr lang="he-IL" b="1" dirty="0" smtClean="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השוואה - הגדרה</a:t>
            </a:r>
            <a:endParaRPr lang="he-IL" b="1" dirty="0">
              <a:solidFill>
                <a:schemeClr val="bg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1907704" y="26040"/>
            <a:ext cx="3096344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400" b="1" dirty="0">
                <a:solidFill>
                  <a:prstClr val="black"/>
                </a:solidFill>
              </a:rPr>
              <a:t>משרד החינוך </a:t>
            </a:r>
          </a:p>
          <a:p>
            <a:pPr algn="ctr"/>
            <a:r>
              <a:rPr lang="he-IL" sz="1400" b="1" dirty="0">
                <a:solidFill>
                  <a:prstClr val="black"/>
                </a:solidFill>
              </a:rPr>
              <a:t>אגף שפות </a:t>
            </a:r>
          </a:p>
          <a:p>
            <a:pPr algn="ctr"/>
            <a:r>
              <a:rPr lang="he-IL" sz="1400" b="1" dirty="0">
                <a:solidFill>
                  <a:prstClr val="black"/>
                </a:solidFill>
              </a:rPr>
              <a:t>הפיקוח על הוראת העברית</a:t>
            </a:r>
            <a:endParaRPr lang="he-IL" sz="1400" dirty="0">
              <a:solidFill>
                <a:prstClr val="black"/>
              </a:solidFill>
            </a:endParaRPr>
          </a:p>
        </p:txBody>
      </p:sp>
      <p:sp>
        <p:nvSpPr>
          <p:cNvPr id="6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6356920" y="6520259"/>
            <a:ext cx="2895600" cy="365125"/>
          </a:xfrm>
        </p:spPr>
        <p:txBody>
          <a:bodyPr/>
          <a:lstStyle/>
          <a:p>
            <a:r>
              <a:rPr lang="he-IL" sz="1100" b="1" dirty="0" smtClean="0">
                <a:solidFill>
                  <a:prstClr val="black"/>
                </a:solidFill>
              </a:rPr>
              <a:t>פיתוח: שלומית בן עטר</a:t>
            </a:r>
            <a:r>
              <a:rPr lang="en-US" sz="1100" b="1" dirty="0" smtClean="0">
                <a:solidFill>
                  <a:prstClr val="black"/>
                </a:solidFill>
              </a:rPr>
              <a:t>;</a:t>
            </a:r>
            <a:r>
              <a:rPr lang="he-IL" sz="1100" b="1" dirty="0" smtClean="0">
                <a:solidFill>
                  <a:prstClr val="black"/>
                </a:solidFill>
              </a:rPr>
              <a:t>  ייעוץ: ד"ר ריקי תמיר</a:t>
            </a:r>
            <a:endParaRPr lang="he-IL" sz="1100" b="1" dirty="0">
              <a:solidFill>
                <a:prstClr val="black"/>
              </a:solidFill>
            </a:endParaRPr>
          </a:p>
        </p:txBody>
      </p:sp>
      <p:pic>
        <p:nvPicPr>
          <p:cNvPr id="7" name="Picture 17" descr="אייקון.png"/>
          <p:cNvPicPr>
            <a:picLocks noChangeAspect="1"/>
          </p:cNvPicPr>
          <p:nvPr/>
        </p:nvPicPr>
        <p:blipFill>
          <a:blip r:embed="rId3" cstate="print"/>
          <a:srcRect l="14643" t="49838"/>
          <a:stretch>
            <a:fillRect/>
          </a:stretch>
        </p:blipFill>
        <p:spPr>
          <a:xfrm>
            <a:off x="-8899" y="0"/>
            <a:ext cx="2731440" cy="1114718"/>
          </a:xfrm>
          <a:prstGeom prst="rect">
            <a:avLst/>
          </a:prstGeom>
        </p:spPr>
      </p:pic>
      <p:pic>
        <p:nvPicPr>
          <p:cNvPr id="4" name="Picture 12" descr="חזרה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904" y="144016"/>
            <a:ext cx="620688" cy="620688"/>
          </a:xfrm>
          <a:prstGeom prst="rect">
            <a:avLst/>
          </a:prstGeom>
        </p:spPr>
      </p:pic>
      <p:pic>
        <p:nvPicPr>
          <p:cNvPr id="6146" name="Picture 2" descr="Appels met peren vergelijken,אגסים,אוכל,איורים,אירופה,אמרות,בחירות,ביטויים,הולנד,החלטות,השוואות,לבחור,להחליט,להשוות,להשוות בין תפוחים לאגסים,לשקול,מזון,פתגמים,פתגמים הולנדיים,קריקטורות,תפוחים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231" b="8923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01008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Appels met peren vergelijken,אגסים,אוכל,איורים,אירופה,אמרות,בחירות,ביטויים,הולנד,החלטות,השוואות,לבחור,להחליט,להשוות,להשוות בין תפוחים לאגסים,לשקול,מזון,פתגמים,פתגמים הולנדיים,קריקטורות,תפוחים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231" b="8923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628800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מציין מיקום תוכן 2"/>
          <p:cNvSpPr txBox="1">
            <a:spLocks/>
          </p:cNvSpPr>
          <p:nvPr/>
        </p:nvSpPr>
        <p:spPr>
          <a:xfrm>
            <a:off x="280724" y="2420888"/>
            <a:ext cx="8568952" cy="1872208"/>
          </a:xfrm>
          <a:prstGeom prst="rect">
            <a:avLst/>
          </a:prstGeom>
          <a:solidFill>
            <a:srgbClr val="FFC000">
              <a:alpha val="25882"/>
            </a:srgbClr>
          </a:solidFill>
          <a:ln w="57150">
            <a:solidFill>
              <a:srgbClr val="AF2105"/>
            </a:solidFill>
            <a:prstDash val="solid"/>
          </a:ln>
          <a:scene3d>
            <a:camera prst="perspectiveBelow"/>
            <a:lightRig rig="threePt" dir="t"/>
          </a:scene3d>
          <a:sp3d>
            <a:bevelT w="139700" h="139700" prst="divot"/>
          </a:sp3d>
        </p:spPr>
        <p:txBody>
          <a:bodyPr vert="horz" lIns="91440" tIns="45720" rIns="91440" bIns="45720" rtlCol="1">
            <a:noAutofit/>
          </a:bodyPr>
          <a:lstStyle>
            <a:defPPr>
              <a:defRPr lang="he-IL"/>
            </a:defPPr>
            <a:lvl1pPr>
              <a:lnSpc>
                <a:spcPct val="90000"/>
              </a:lnSpc>
              <a:spcBef>
                <a:spcPct val="20000"/>
              </a:spcBef>
              <a:defRPr sz="1000"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he-IL" sz="2800" dirty="0">
                <a:solidFill>
                  <a:schemeClr val="accent2">
                    <a:lumMod val="50000"/>
                  </a:schemeClr>
                </a:solidFill>
              </a:rPr>
              <a:t>מהי השוואה?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2">
                    <a:lumMod val="50000"/>
                  </a:schemeClr>
                </a:solidFill>
              </a:rPr>
            </a:br>
            <a:endParaRPr lang="he-IL" sz="28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he-IL" sz="2000" dirty="0"/>
              <a:t>השוואה פירושה ניסיון לעמוד על הדומה והשונה  בין שני נושאים </a:t>
            </a:r>
            <a:r>
              <a:rPr lang="he-IL" sz="2000" dirty="0" smtClean="0"/>
              <a:t>או יותר. </a:t>
            </a:r>
            <a:endParaRPr lang="en-US" sz="2000" dirty="0"/>
          </a:p>
          <a:p>
            <a:r>
              <a:rPr lang="he-IL" sz="2000" dirty="0"/>
              <a:t>ביסוד ההשוואה מצויה ההנחה שיש מכנה משותף לנושאים, למשל אי אפשר להשוות אקלים </a:t>
            </a:r>
            <a:r>
              <a:rPr lang="he-IL" sz="2000" dirty="0" smtClean="0"/>
              <a:t>לעט.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5840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51937"/>
            <a:ext cx="914790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נושא היחידה ואוכלוסיית היעד</a:t>
            </a:r>
            <a:endParaRPr lang="he-IL" sz="32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4226" y="1908147"/>
            <a:ext cx="7239185" cy="3416320"/>
          </a:xfrm>
          <a:prstGeom prst="rect">
            <a:avLst/>
          </a:prstGeom>
          <a:solidFill>
            <a:srgbClr val="FF9933"/>
          </a:solidFill>
          <a:ln w="76200">
            <a:solidFill>
              <a:srgbClr val="0066CC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40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</a:rPr>
              <a:t>נושא היחידה </a:t>
            </a:r>
          </a:p>
          <a:p>
            <a:pPr>
              <a:lnSpc>
                <a:spcPct val="150000"/>
              </a:lnSpc>
            </a:pPr>
            <a:r>
              <a:rPr lang="he-IL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</a:rPr>
              <a:t>לומדים השוואה</a:t>
            </a:r>
          </a:p>
          <a:p>
            <a:pPr>
              <a:lnSpc>
                <a:spcPct val="150000"/>
              </a:lnSpc>
            </a:pPr>
            <a:r>
              <a:rPr lang="he-IL" sz="40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</a:rPr>
              <a:t>אוכלוסיית היעד</a:t>
            </a:r>
          </a:p>
          <a:p>
            <a:pPr>
              <a:lnSpc>
                <a:spcPct val="150000"/>
              </a:lnSpc>
            </a:pPr>
            <a:r>
              <a:rPr lang="he-IL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</a:rPr>
              <a:t>כיתות ז-ח</a:t>
            </a:r>
          </a:p>
        </p:txBody>
      </p:sp>
      <p:pic>
        <p:nvPicPr>
          <p:cNvPr id="12" name="Picture 11" descr="אייקון.png"/>
          <p:cNvPicPr>
            <a:picLocks noChangeAspect="1"/>
          </p:cNvPicPr>
          <p:nvPr/>
        </p:nvPicPr>
        <p:blipFill>
          <a:blip r:embed="rId3" cstate="print"/>
          <a:srcRect l="14643" t="49838"/>
          <a:stretch>
            <a:fillRect/>
          </a:stretch>
        </p:blipFill>
        <p:spPr>
          <a:xfrm>
            <a:off x="0" y="0"/>
            <a:ext cx="2731440" cy="1114718"/>
          </a:xfrm>
          <a:prstGeom prst="rect">
            <a:avLst/>
          </a:prstGeom>
        </p:spPr>
      </p:pic>
      <p:pic>
        <p:nvPicPr>
          <p:cNvPr id="13" name="Picture 12" descr="חזרה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904" y="72008"/>
            <a:ext cx="620688" cy="620688"/>
          </a:xfrm>
          <a:prstGeom prst="rect">
            <a:avLst/>
          </a:prstGeom>
        </p:spPr>
      </p:pic>
      <p:pic>
        <p:nvPicPr>
          <p:cNvPr id="14" name="Picture 13" descr="דף ראשי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1600" y="72008"/>
            <a:ext cx="620688" cy="620688"/>
          </a:xfrm>
          <a:prstGeom prst="rect">
            <a:avLst/>
          </a:prstGeom>
        </p:spPr>
      </p:pic>
      <p:pic>
        <p:nvPicPr>
          <p:cNvPr id="6146" name="Picture 2" descr="חייכן,כוסות,לימודים,מחייך,סמיילים,סמלי הבעה,ספרים,פני סמיילי,פנים מחייכות,פרצוף סמיילי,תלמידים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85" b="9415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22" y="4653136"/>
            <a:ext cx="927803" cy="92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חייכן,כוסות,לימודים,מחייך,סמיילים,סמלי הבעה,ספרים,פני סמיילי,פנים מחייכות,פרצוף סמיילי,תלמידים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85" b="9415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340768"/>
            <a:ext cx="927803" cy="92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6356920" y="6520259"/>
            <a:ext cx="2895600" cy="365125"/>
          </a:xfrm>
        </p:spPr>
        <p:txBody>
          <a:bodyPr/>
          <a:lstStyle/>
          <a:p>
            <a:r>
              <a:rPr lang="he-IL" sz="1100" b="1" dirty="0" smtClean="0">
                <a:solidFill>
                  <a:schemeClr val="tx1"/>
                </a:solidFill>
              </a:rPr>
              <a:t>פיתוח: שלומית בן עטר</a:t>
            </a:r>
            <a:r>
              <a:rPr lang="en-US" sz="1100" b="1" dirty="0" smtClean="0">
                <a:solidFill>
                  <a:schemeClr val="tx1"/>
                </a:solidFill>
              </a:rPr>
              <a:t>;</a:t>
            </a:r>
            <a:r>
              <a:rPr lang="he-IL" sz="1100" b="1" dirty="0" smtClean="0">
                <a:solidFill>
                  <a:schemeClr val="tx1"/>
                </a:solidFill>
              </a:rPr>
              <a:t> ייעוץ: ד"ר ריקי תמיר</a:t>
            </a:r>
            <a:endParaRPr lang="he-IL" sz="1100" b="1" dirty="0">
              <a:solidFill>
                <a:schemeClr val="tx1"/>
              </a:solidFill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1403648" y="118373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200" b="1" dirty="0"/>
              <a:t>משרד החינוך </a:t>
            </a:r>
          </a:p>
          <a:p>
            <a:pPr algn="ctr"/>
            <a:r>
              <a:rPr lang="he-IL" sz="1200" b="1" dirty="0"/>
              <a:t>אגף שפות </a:t>
            </a:r>
          </a:p>
          <a:p>
            <a:pPr algn="ctr"/>
            <a:r>
              <a:rPr lang="he-IL" sz="1200" b="1" dirty="0"/>
              <a:t>הפיקוח על הוראת העברית</a:t>
            </a:r>
            <a:endParaRPr lang="he-IL" sz="1200" dirty="0"/>
          </a:p>
        </p:txBody>
      </p:sp>
    </p:spTree>
    <p:extLst>
      <p:ext uri="{BB962C8B-B14F-4D97-AF65-F5344CB8AC3E}">
        <p14:creationId xmlns:p14="http://schemas.microsoft.com/office/powerpoint/2010/main" val="288163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44008" y="-171400"/>
            <a:ext cx="4968552" cy="1143000"/>
          </a:xfrm>
        </p:spPr>
        <p:txBody>
          <a:bodyPr/>
          <a:lstStyle/>
          <a:p>
            <a:r>
              <a:rPr lang="he-IL" b="1" dirty="0" smtClean="0">
                <a:solidFill>
                  <a:schemeClr val="bg1"/>
                </a:solidFill>
              </a:rPr>
              <a:t>מבנה היחידה</a:t>
            </a:r>
            <a:endParaRPr lang="he-IL" b="1" dirty="0">
              <a:solidFill>
                <a:schemeClr val="bg1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2492990"/>
          </a:xfrm>
          <a:solidFill>
            <a:srgbClr val="FF9933"/>
          </a:solidFill>
          <a:ln w="76200">
            <a:solidFill>
              <a:srgbClr val="0066CC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1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e-IL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</a:rPr>
              <a:t>ביחידה שלושה פרקים:</a:t>
            </a:r>
            <a:endParaRPr lang="he-IL" b="1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</a:endParaRPr>
          </a:p>
          <a:p>
            <a:pPr marL="457200" lvl="1"/>
            <a:r>
              <a:rPr lang="he-IL" sz="1800" b="1" dirty="0"/>
              <a:t>פרק </a:t>
            </a:r>
            <a:r>
              <a:rPr lang="he-IL" sz="1800" b="1" dirty="0" smtClean="0"/>
              <a:t>א: מבינים </a:t>
            </a:r>
            <a:r>
              <a:rPr lang="he-IL" sz="1800" b="1" dirty="0"/>
              <a:t>השוואה</a:t>
            </a:r>
          </a:p>
          <a:p>
            <a:pPr marL="457200" lvl="1"/>
            <a:r>
              <a:rPr lang="he-IL" sz="1800" b="1" dirty="0" smtClean="0"/>
              <a:t>פרק ב: מארגנים </a:t>
            </a:r>
            <a:r>
              <a:rPr lang="he-IL" sz="1800" b="1" dirty="0"/>
              <a:t>השוואה</a:t>
            </a:r>
          </a:p>
          <a:p>
            <a:pPr marL="457200" lvl="1"/>
            <a:r>
              <a:rPr lang="he-IL" sz="1800" b="1" dirty="0"/>
              <a:t>פרק </a:t>
            </a:r>
            <a:r>
              <a:rPr lang="he-IL" sz="1800" b="1" dirty="0" smtClean="0"/>
              <a:t>ג: שואלים </a:t>
            </a:r>
            <a:r>
              <a:rPr lang="he-IL" sz="1800" b="1" dirty="0"/>
              <a:t>וכותבים </a:t>
            </a:r>
            <a:r>
              <a:rPr lang="he-IL" sz="1800" b="1" dirty="0" smtClean="0"/>
              <a:t>השוואה</a:t>
            </a:r>
          </a:p>
          <a:p>
            <a:pPr marL="457200" lvl="1"/>
            <a:endParaRPr lang="he-IL" sz="1800" b="1" dirty="0"/>
          </a:p>
          <a:p>
            <a:pPr marL="171450" lvl="1" indent="0">
              <a:buNone/>
            </a:pPr>
            <a:r>
              <a:rPr lang="he-IL" sz="1800" b="1" dirty="0" smtClean="0"/>
              <a:t>בכל פרק מבחר פעילויות בנושא ההשוואה.</a:t>
            </a:r>
            <a:endParaRPr lang="he-IL" sz="1800" b="1" dirty="0"/>
          </a:p>
        </p:txBody>
      </p:sp>
      <p:pic>
        <p:nvPicPr>
          <p:cNvPr id="4" name="Picture 12" descr="חזרה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904" y="72008"/>
            <a:ext cx="620688" cy="620688"/>
          </a:xfrm>
          <a:prstGeom prst="rect">
            <a:avLst/>
          </a:prstGeom>
        </p:spPr>
      </p:pic>
      <p:pic>
        <p:nvPicPr>
          <p:cNvPr id="5" name="Picture 21" descr="דף ראשי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600" y="72008"/>
            <a:ext cx="620688" cy="620688"/>
          </a:xfrm>
          <a:prstGeom prst="rect">
            <a:avLst/>
          </a:prstGeom>
        </p:spPr>
      </p:pic>
      <p:sp>
        <p:nvSpPr>
          <p:cNvPr id="16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6356920" y="6520259"/>
            <a:ext cx="2895600" cy="365125"/>
          </a:xfrm>
        </p:spPr>
        <p:txBody>
          <a:bodyPr/>
          <a:lstStyle/>
          <a:p>
            <a:r>
              <a:rPr lang="he-IL" sz="1100" b="1" dirty="0" smtClean="0">
                <a:solidFill>
                  <a:schemeClr val="tx1"/>
                </a:solidFill>
              </a:rPr>
              <a:t>פיתוח: שלומית בן עטר</a:t>
            </a:r>
            <a:r>
              <a:rPr lang="en-US" sz="1100" b="1" dirty="0" smtClean="0">
                <a:solidFill>
                  <a:schemeClr val="tx1"/>
                </a:solidFill>
              </a:rPr>
              <a:t>;</a:t>
            </a:r>
            <a:r>
              <a:rPr lang="he-IL" sz="1100" b="1" dirty="0" smtClean="0">
                <a:solidFill>
                  <a:schemeClr val="tx1"/>
                </a:solidFill>
              </a:rPr>
              <a:t> ייעוץ: ד"ר ריקי תמיר</a:t>
            </a:r>
            <a:endParaRPr lang="he-IL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58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508104" y="-27384"/>
            <a:ext cx="3635896" cy="936104"/>
          </a:xfrm>
        </p:spPr>
        <p:txBody>
          <a:bodyPr/>
          <a:lstStyle/>
          <a:p>
            <a:pPr algn="r"/>
            <a:r>
              <a:rPr lang="he-IL" b="1" dirty="0" smtClean="0">
                <a:solidFill>
                  <a:schemeClr val="bg1"/>
                </a:solidFill>
              </a:rPr>
              <a:t>מטרות היחידה</a:t>
            </a:r>
            <a:endParaRPr lang="he-IL" b="1" dirty="0">
              <a:solidFill>
                <a:schemeClr val="bg1"/>
              </a:solidFill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395536" y="1700808"/>
            <a:ext cx="8424936" cy="2677656"/>
          </a:xfrm>
          <a:prstGeom prst="rect">
            <a:avLst/>
          </a:prstGeom>
          <a:solidFill>
            <a:srgbClr val="FF9933"/>
          </a:solidFill>
          <a:ln w="76200">
            <a:solidFill>
              <a:srgbClr val="0066CC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he-IL" sz="2800" b="1" dirty="0">
                <a:solidFill>
                  <a:srgbClr val="0066CC"/>
                </a:solidFill>
                <a:latin typeface="Tahoma" pitchFamily="34" charset="0"/>
                <a:ea typeface="Tahoma" pitchFamily="34" charset="0"/>
              </a:rPr>
              <a:t>להבין את  מיומנות ההשוואה על היבטיה </a:t>
            </a:r>
            <a:r>
              <a:rPr lang="he-IL" sz="2800" b="1" dirty="0" smtClean="0">
                <a:solidFill>
                  <a:srgbClr val="0066CC"/>
                </a:solidFill>
                <a:latin typeface="Tahoma" pitchFamily="34" charset="0"/>
                <a:ea typeface="Tahoma" pitchFamily="34" charset="0"/>
              </a:rPr>
              <a:t>השונים.</a:t>
            </a:r>
            <a:endParaRPr lang="en-US" sz="2800" b="1" dirty="0">
              <a:solidFill>
                <a:srgbClr val="0066CC"/>
              </a:solidFill>
              <a:latin typeface="Tahoma" pitchFamily="34" charset="0"/>
              <a:ea typeface="Tahoma" pitchFamily="34" charset="0"/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he-IL" sz="2800" b="1" dirty="0">
                <a:solidFill>
                  <a:srgbClr val="0066CC"/>
                </a:solidFill>
                <a:latin typeface="Tahoma" pitchFamily="34" charset="0"/>
                <a:ea typeface="Tahoma" pitchFamily="34" charset="0"/>
              </a:rPr>
              <a:t>לארגן מידע בדרך </a:t>
            </a:r>
            <a:r>
              <a:rPr lang="he-IL" sz="2800" b="1" dirty="0" smtClean="0">
                <a:solidFill>
                  <a:srgbClr val="0066CC"/>
                </a:solidFill>
                <a:latin typeface="Tahoma" pitchFamily="34" charset="0"/>
                <a:ea typeface="Tahoma" pitchFamily="34" charset="0"/>
              </a:rPr>
              <a:t>השוואתית. </a:t>
            </a:r>
            <a:endParaRPr lang="en-US" sz="2800" b="1" dirty="0">
              <a:solidFill>
                <a:srgbClr val="0066CC"/>
              </a:solidFill>
              <a:latin typeface="Tahoma" pitchFamily="34" charset="0"/>
              <a:ea typeface="Tahoma" pitchFamily="34" charset="0"/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he-IL" sz="2800" b="1" dirty="0">
                <a:solidFill>
                  <a:srgbClr val="0066CC"/>
                </a:solidFill>
                <a:latin typeface="Tahoma" pitchFamily="34" charset="0"/>
                <a:ea typeface="Tahoma" pitchFamily="34" charset="0"/>
              </a:rPr>
              <a:t>לכתוב משפטי השוואה בזיקה להיצג </a:t>
            </a:r>
            <a:r>
              <a:rPr lang="he-IL" sz="2800" b="1" dirty="0" smtClean="0">
                <a:solidFill>
                  <a:srgbClr val="0066CC"/>
                </a:solidFill>
                <a:latin typeface="Tahoma" pitchFamily="34" charset="0"/>
                <a:ea typeface="Tahoma" pitchFamily="34" charset="0"/>
              </a:rPr>
              <a:t>גרפי.  </a:t>
            </a:r>
            <a:endParaRPr lang="en-US" sz="2800" b="1" dirty="0">
              <a:solidFill>
                <a:srgbClr val="0066CC"/>
              </a:solidFill>
              <a:latin typeface="Tahoma" pitchFamily="34" charset="0"/>
              <a:ea typeface="Tahoma" pitchFamily="34" charset="0"/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he-IL" sz="2800" b="1" dirty="0">
                <a:solidFill>
                  <a:srgbClr val="0066CC"/>
                </a:solidFill>
                <a:latin typeface="Tahoma" pitchFamily="34" charset="0"/>
                <a:ea typeface="Tahoma" pitchFamily="34" charset="0"/>
              </a:rPr>
              <a:t>לכתוב טקסט במבנה רטורי של </a:t>
            </a:r>
            <a:r>
              <a:rPr lang="he-IL" sz="2800" b="1" dirty="0" smtClean="0">
                <a:solidFill>
                  <a:srgbClr val="0066CC"/>
                </a:solidFill>
                <a:latin typeface="Tahoma" pitchFamily="34" charset="0"/>
                <a:ea typeface="Tahoma" pitchFamily="34" charset="0"/>
              </a:rPr>
              <a:t>השוואה. </a:t>
            </a:r>
            <a:endParaRPr lang="en-US" sz="2800" b="1" dirty="0">
              <a:solidFill>
                <a:srgbClr val="0066CC"/>
              </a:solidFill>
              <a:latin typeface="Tahoma" pitchFamily="34" charset="0"/>
              <a:ea typeface="Tahoma" pitchFamily="34" charset="0"/>
            </a:endParaRPr>
          </a:p>
        </p:txBody>
      </p:sp>
      <p:pic>
        <p:nvPicPr>
          <p:cNvPr id="5" name="Picture 12" descr="חזרה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904" y="72008"/>
            <a:ext cx="620688" cy="620688"/>
          </a:xfrm>
          <a:prstGeom prst="rect">
            <a:avLst/>
          </a:prstGeom>
        </p:spPr>
      </p:pic>
      <p:sp>
        <p:nvSpPr>
          <p:cNvPr id="6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6356920" y="6520259"/>
            <a:ext cx="2895600" cy="365125"/>
          </a:xfrm>
        </p:spPr>
        <p:txBody>
          <a:bodyPr/>
          <a:lstStyle/>
          <a:p>
            <a:r>
              <a:rPr lang="he-IL" sz="1100" b="1" dirty="0" smtClean="0">
                <a:solidFill>
                  <a:schemeClr val="tx1"/>
                </a:solidFill>
              </a:rPr>
              <a:t>פיתוח: שלומית בן עטר</a:t>
            </a:r>
            <a:r>
              <a:rPr lang="en-US" sz="1100" b="1" dirty="0" smtClean="0">
                <a:solidFill>
                  <a:schemeClr val="tx1"/>
                </a:solidFill>
              </a:rPr>
              <a:t>;</a:t>
            </a:r>
            <a:r>
              <a:rPr lang="he-IL" sz="1100" b="1" dirty="0" smtClean="0">
                <a:solidFill>
                  <a:schemeClr val="tx1"/>
                </a:solidFill>
              </a:rPr>
              <a:t> ייעוץ: ד"ר ריקי תמיר</a:t>
            </a:r>
            <a:endParaRPr lang="he-IL" sz="1100" b="1" dirty="0">
              <a:solidFill>
                <a:schemeClr val="tx1"/>
              </a:solidFill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2123728" y="118373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200" b="1" dirty="0"/>
              <a:t>משרד החינוך </a:t>
            </a:r>
          </a:p>
          <a:p>
            <a:pPr algn="ctr"/>
            <a:r>
              <a:rPr lang="he-IL" sz="1200" b="1" dirty="0"/>
              <a:t>אגף שפות </a:t>
            </a:r>
          </a:p>
          <a:p>
            <a:pPr algn="ctr"/>
            <a:r>
              <a:rPr lang="he-IL" sz="1200" b="1" dirty="0"/>
              <a:t>הפיקוח על הוראת העברית</a:t>
            </a:r>
            <a:endParaRPr lang="he-IL" sz="1200" dirty="0"/>
          </a:p>
        </p:txBody>
      </p:sp>
    </p:spTree>
    <p:extLst>
      <p:ext uri="{BB962C8B-B14F-4D97-AF65-F5344CB8AC3E}">
        <p14:creationId xmlns:p14="http://schemas.microsoft.com/office/powerpoint/2010/main" val="315466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27584" y="836712"/>
            <a:ext cx="8229600" cy="191227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120"/>
              </a:spcBef>
              <a:buClr>
                <a:schemeClr val="accent6">
                  <a:lumMod val="75000"/>
                </a:schemeClr>
              </a:buClr>
            </a:pPr>
            <a:r>
              <a:rPr lang="he-IL" sz="2400" b="1" dirty="0" smtClean="0">
                <a:solidFill>
                  <a:srgbClr val="0070C0"/>
                </a:solidFill>
              </a:rPr>
              <a:t>ביחידה מוצע מגוון רחב של שיעורים בשלושה פרקים.</a:t>
            </a:r>
          </a:p>
          <a:p>
            <a:pPr>
              <a:lnSpc>
                <a:spcPct val="150000"/>
              </a:lnSpc>
              <a:spcBef>
                <a:spcPts val="120"/>
              </a:spcBef>
              <a:buClr>
                <a:schemeClr val="accent6">
                  <a:lumMod val="75000"/>
                </a:schemeClr>
              </a:buClr>
            </a:pPr>
            <a:r>
              <a:rPr lang="he-IL" sz="2400" b="1" dirty="0" smtClean="0">
                <a:solidFill>
                  <a:srgbClr val="0070C0"/>
                </a:solidFill>
              </a:rPr>
              <a:t>המורים יבחרו מתוך המגוון הרחב את הפעילויות הרצויות  על פי שיקול דעתם.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79929"/>
            <a:ext cx="914790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דרכי העבודה</a:t>
            </a:r>
            <a:endParaRPr lang="he-IL" sz="32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3" name="Picture 12" descr="אייקון.png"/>
          <p:cNvPicPr>
            <a:picLocks noChangeAspect="1"/>
          </p:cNvPicPr>
          <p:nvPr/>
        </p:nvPicPr>
        <p:blipFill>
          <a:blip r:embed="rId3" cstate="print"/>
          <a:srcRect l="14643" t="49838"/>
          <a:stretch>
            <a:fillRect/>
          </a:stretch>
        </p:blipFill>
        <p:spPr>
          <a:xfrm>
            <a:off x="0" y="0"/>
            <a:ext cx="2731440" cy="1114718"/>
          </a:xfrm>
          <a:prstGeom prst="rect">
            <a:avLst/>
          </a:prstGeom>
        </p:spPr>
      </p:pic>
      <p:pic>
        <p:nvPicPr>
          <p:cNvPr id="14" name="Picture 13" descr="חזרה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904" y="72008"/>
            <a:ext cx="620688" cy="620688"/>
          </a:xfrm>
          <a:prstGeom prst="rect">
            <a:avLst/>
          </a:prstGeom>
        </p:spPr>
      </p:pic>
      <p:pic>
        <p:nvPicPr>
          <p:cNvPr id="15" name="Picture 14" descr="דף ראשי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1600" y="72008"/>
            <a:ext cx="620688" cy="620688"/>
          </a:xfrm>
          <a:prstGeom prst="rect">
            <a:avLst/>
          </a:prstGeom>
        </p:spPr>
      </p:pic>
      <p:sp>
        <p:nvSpPr>
          <p:cNvPr id="9" name="Rounded Rectangle 11"/>
          <p:cNvSpPr/>
          <p:nvPr/>
        </p:nvSpPr>
        <p:spPr>
          <a:xfrm>
            <a:off x="179512" y="2204864"/>
            <a:ext cx="5624909" cy="4536504"/>
          </a:xfrm>
          <a:prstGeom prst="roundRect">
            <a:avLst>
              <a:gd name="adj" fmla="val 1036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prstClr val="black"/>
                </a:solidFill>
              </a:rPr>
              <a:t>  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10" name="Rectangle 10"/>
          <p:cNvSpPr/>
          <p:nvPr/>
        </p:nvSpPr>
        <p:spPr>
          <a:xfrm>
            <a:off x="504056" y="2748984"/>
            <a:ext cx="51480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b="1" u="sng" dirty="0" smtClean="0">
                <a:solidFill>
                  <a:srgbClr val="0070C0"/>
                </a:solidFill>
              </a:rPr>
              <a:t>הנחיות כלליות:</a:t>
            </a:r>
          </a:p>
          <a:p>
            <a:pPr marL="285750" indent="-285750">
              <a:buClr>
                <a:srgbClr val="F79646">
                  <a:lumMod val="75000"/>
                </a:srgbClr>
              </a:buClr>
              <a:buFont typeface="Arial" pitchFamily="34" charset="0"/>
              <a:buChar char="•"/>
            </a:pPr>
            <a:r>
              <a:rPr lang="he-IL" b="1" dirty="0" smtClean="0">
                <a:solidFill>
                  <a:srgbClr val="0070C0"/>
                </a:solidFill>
              </a:rPr>
              <a:t>הכתיבה של התלמידים ביחידה יכולה להתבצע באמצעות מחברת דיגיטלית. פתיחת מחברת דיגיטלית נעשית על ידי התלמיד עצמו. </a:t>
            </a:r>
          </a:p>
          <a:p>
            <a:pPr marL="285750" indent="-285750">
              <a:buClr>
                <a:srgbClr val="F79646">
                  <a:lumMod val="75000"/>
                </a:srgbClr>
              </a:buClr>
              <a:buFont typeface="Arial" pitchFamily="34" charset="0"/>
              <a:buChar char="•"/>
            </a:pPr>
            <a:r>
              <a:rPr lang="he-IL" b="1" dirty="0" smtClean="0">
                <a:solidFill>
                  <a:srgbClr val="0070C0"/>
                </a:solidFill>
              </a:rPr>
              <a:t>להדרכה לחץ כאן.  </a:t>
            </a:r>
          </a:p>
          <a:p>
            <a:pPr marL="285750" indent="-285750">
              <a:buClr>
                <a:srgbClr val="F79646">
                  <a:lumMod val="75000"/>
                </a:srgbClr>
              </a:buClr>
              <a:buFont typeface="Arial" pitchFamily="34" charset="0"/>
              <a:buChar char="•"/>
            </a:pPr>
            <a:r>
              <a:rPr lang="he-IL" b="1" dirty="0" smtClean="0">
                <a:solidFill>
                  <a:srgbClr val="0070C0"/>
                </a:solidFill>
              </a:rPr>
              <a:t>לסרטון הדרכה לחץ כאן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  <a:endParaRPr lang="he-IL" b="1" dirty="0" smtClean="0">
              <a:solidFill>
                <a:srgbClr val="0070C0"/>
              </a:solidFill>
            </a:endParaRPr>
          </a:p>
          <a:p>
            <a:pPr marL="285750" indent="-285750">
              <a:buClr>
                <a:srgbClr val="F79646">
                  <a:lumMod val="75000"/>
                </a:srgbClr>
              </a:buClr>
              <a:buFont typeface="Arial" pitchFamily="34" charset="0"/>
              <a:buChar char="•"/>
            </a:pPr>
            <a:r>
              <a:rPr lang="he-IL" b="1" dirty="0" smtClean="0">
                <a:solidFill>
                  <a:srgbClr val="0070C0"/>
                </a:solidFill>
              </a:rPr>
              <a:t>קישורים מסומנים באמצעות קו מתחת לכיתוב.</a:t>
            </a:r>
          </a:p>
          <a:p>
            <a:pPr marL="285750" indent="-285750">
              <a:buClr>
                <a:srgbClr val="F79646">
                  <a:lumMod val="75000"/>
                </a:srgbClr>
              </a:buClr>
              <a:buFont typeface="Arial" pitchFamily="34" charset="0"/>
              <a:buChar char="•"/>
            </a:pPr>
            <a:r>
              <a:rPr lang="he-IL" b="1" dirty="0" smtClean="0">
                <a:solidFill>
                  <a:srgbClr val="0070C0"/>
                </a:solidFill>
              </a:rPr>
              <a:t>כדי לחזור למהלך הפעילות יש לסגור כל קישור שנפתח.</a:t>
            </a:r>
          </a:p>
          <a:p>
            <a:pPr marL="285750" indent="-285750">
              <a:buClr>
                <a:srgbClr val="F79646">
                  <a:lumMod val="75000"/>
                </a:srgbClr>
              </a:buClr>
              <a:buFont typeface="Arial" pitchFamily="34" charset="0"/>
              <a:buChar char="•"/>
            </a:pPr>
            <a:r>
              <a:rPr lang="he-IL" b="1" dirty="0" smtClean="0">
                <a:solidFill>
                  <a:srgbClr val="0070C0"/>
                </a:solidFill>
              </a:rPr>
              <a:t>ביחידה מצויים אייקונים (סמלים חזותיים, צלמיות) שבאמצעותם מתבצע הניווט ביחידה, לוחצים פעם אחת להופעתם ופעם נוספת להיעלמותם.</a:t>
            </a:r>
          </a:p>
          <a:p>
            <a:pPr marL="285750" indent="-285750">
              <a:buClr>
                <a:srgbClr val="F79646">
                  <a:lumMod val="75000"/>
                </a:srgbClr>
              </a:buClr>
              <a:buFont typeface="Arial" pitchFamily="34" charset="0"/>
              <a:buChar char="•"/>
            </a:pPr>
            <a:endParaRPr lang="he-IL" b="1" dirty="0">
              <a:solidFill>
                <a:srgbClr val="0070C0"/>
              </a:solidFill>
            </a:endParaRPr>
          </a:p>
        </p:txBody>
      </p:sp>
      <p:pic>
        <p:nvPicPr>
          <p:cNvPr id="6146" name="Picture 2" descr="https://encrypted-tbn1.gstatic.com/images?q=tbn:ANd9GcSla-VjOr6iYH_7pUtWYZZ9ym304bUJzVWlZ80MLiJNtGK47WR0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107" y="4124355"/>
            <a:ext cx="442981" cy="38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encrypted-tbn1.gstatic.com/images?q=tbn:ANd9GcSla-VjOr6iYH_7pUtWYZZ9ym304bUJzVWlZ80MLiJNtGK47WR0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861048"/>
            <a:ext cx="508198" cy="40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6356920" y="6520259"/>
            <a:ext cx="2895600" cy="365125"/>
          </a:xfrm>
        </p:spPr>
        <p:txBody>
          <a:bodyPr/>
          <a:lstStyle/>
          <a:p>
            <a:r>
              <a:rPr lang="he-IL" sz="1100" b="1" dirty="0" smtClean="0">
                <a:solidFill>
                  <a:schemeClr val="tx1"/>
                </a:solidFill>
              </a:rPr>
              <a:t>פיתוח: שלומית בן עטר ייעוץ: ד"ר ריקי תמיר</a:t>
            </a:r>
            <a:endParaRPr lang="he-IL" sz="1100" b="1" dirty="0">
              <a:solidFill>
                <a:schemeClr val="tx1"/>
              </a:solidFill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2123728" y="118373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200" b="1" dirty="0"/>
              <a:t>משרד החינוך </a:t>
            </a:r>
          </a:p>
          <a:p>
            <a:pPr algn="ctr"/>
            <a:r>
              <a:rPr lang="he-IL" sz="1200" b="1" dirty="0"/>
              <a:t>אגף שפות </a:t>
            </a:r>
          </a:p>
          <a:p>
            <a:pPr algn="ctr"/>
            <a:r>
              <a:rPr lang="he-IL" sz="1200" b="1" dirty="0"/>
              <a:t>הפיקוח על הוראת העברית</a:t>
            </a:r>
            <a:endParaRPr lang="he-IL" sz="1200" dirty="0"/>
          </a:p>
        </p:txBody>
      </p:sp>
      <p:sp>
        <p:nvSpPr>
          <p:cNvPr id="2" name="מגילה אנכית 1"/>
          <p:cNvSpPr/>
          <p:nvPr/>
        </p:nvSpPr>
        <p:spPr>
          <a:xfrm>
            <a:off x="6516216" y="3327200"/>
            <a:ext cx="1656184" cy="2118023"/>
          </a:xfrm>
          <a:prstGeom prst="verticalScroll">
            <a:avLst/>
          </a:prstGeom>
          <a:solidFill>
            <a:srgbClr val="3399FF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200" b="1" dirty="0" smtClean="0">
                <a:solidFill>
                  <a:srgbClr val="000000"/>
                </a:solidFill>
              </a:rPr>
              <a:t>מומלץ לערוך את כל פעולות הכתיבה של התלמידים באופן עצמאי באמצעות  </a:t>
            </a:r>
          </a:p>
          <a:p>
            <a:pPr algn="ctr"/>
            <a:r>
              <a:rPr lang="he-IL" sz="1200" b="1" dirty="0" smtClean="0">
                <a:solidFill>
                  <a:srgbClr val="000000"/>
                </a:solidFill>
              </a:rPr>
              <a:t>גוגל דרייב.</a:t>
            </a:r>
            <a:endParaRPr lang="he-IL" sz="1200" b="1" dirty="0">
              <a:solidFill>
                <a:srgbClr val="000000"/>
              </a:solidFill>
            </a:endParaRPr>
          </a:p>
        </p:txBody>
      </p:sp>
      <p:sp>
        <p:nvSpPr>
          <p:cNvPr id="4" name="פיצוץ 1 3"/>
          <p:cNvSpPr/>
          <p:nvPr/>
        </p:nvSpPr>
        <p:spPr>
          <a:xfrm>
            <a:off x="7668344" y="3140968"/>
            <a:ext cx="504056" cy="64807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8391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0" y="764704"/>
            <a:ext cx="9144000" cy="58326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4" name="דיאגרמה 3"/>
          <p:cNvGraphicFramePr/>
          <p:nvPr>
            <p:extLst>
              <p:ext uri="{D42A27DB-BD31-4B8C-83A1-F6EECF244321}">
                <p14:modId xmlns:p14="http://schemas.microsoft.com/office/powerpoint/2010/main" val="275914962"/>
              </p:ext>
            </p:extLst>
          </p:nvPr>
        </p:nvGraphicFramePr>
        <p:xfrm>
          <a:off x="35496" y="1052736"/>
          <a:ext cx="900100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לחצן פעולה: מסמך 1">
            <a:hlinkClick r:id="rId8" action="ppaction://hlinksldjump" highlightClick="1"/>
          </p:cNvPr>
          <p:cNvSpPr/>
          <p:nvPr/>
        </p:nvSpPr>
        <p:spPr>
          <a:xfrm>
            <a:off x="2134032" y="925998"/>
            <a:ext cx="864096" cy="361488"/>
          </a:xfrm>
          <a:prstGeom prst="actionButtonDocumen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800" b="1" dirty="0">
                <a:solidFill>
                  <a:schemeClr val="tx1"/>
                </a:solidFill>
              </a:rPr>
              <a:t>כרטיסיות מידע</a:t>
            </a:r>
          </a:p>
          <a:p>
            <a:pPr algn="ctr"/>
            <a:r>
              <a:rPr lang="he-IL" sz="800" b="1" dirty="0">
                <a:solidFill>
                  <a:schemeClr val="tx1"/>
                </a:solidFill>
              </a:rPr>
              <a:t>על </a:t>
            </a:r>
            <a:r>
              <a:rPr lang="he-IL" sz="800" b="1" dirty="0" smtClean="0">
                <a:solidFill>
                  <a:schemeClr val="tx1"/>
                </a:solidFill>
              </a:rPr>
              <a:t>השוואה</a:t>
            </a:r>
            <a:endParaRPr lang="he-IL" sz="800" b="1" dirty="0">
              <a:solidFill>
                <a:schemeClr val="tx1"/>
              </a:solidFill>
            </a:endParaRPr>
          </a:p>
        </p:txBody>
      </p:sp>
      <p:pic>
        <p:nvPicPr>
          <p:cNvPr id="7" name="Picture 13" descr="דף ראשי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51520" y="72008"/>
            <a:ext cx="620688" cy="620688"/>
          </a:xfrm>
          <a:prstGeom prst="rect">
            <a:avLst/>
          </a:prstGeom>
        </p:spPr>
      </p:pic>
      <p:sp>
        <p:nvSpPr>
          <p:cNvPr id="8" name="הסבר חץ למטה 7"/>
          <p:cNvSpPr/>
          <p:nvPr/>
        </p:nvSpPr>
        <p:spPr>
          <a:xfrm>
            <a:off x="6997831" y="1844824"/>
            <a:ext cx="1966657" cy="592565"/>
          </a:xfrm>
          <a:prstGeom prst="downArrowCallou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200" b="1" dirty="0">
                <a:solidFill>
                  <a:schemeClr val="tx1"/>
                </a:solidFill>
              </a:rPr>
              <a:t>אתם כאן</a:t>
            </a:r>
          </a:p>
        </p:txBody>
      </p:sp>
      <p:sp>
        <p:nvSpPr>
          <p:cNvPr id="9" name="לחצן פעולה: מסמך 8">
            <a:hlinkClick r:id="rId11" action="ppaction://hlinksldjump" highlightClick="1"/>
          </p:cNvPr>
          <p:cNvSpPr/>
          <p:nvPr/>
        </p:nvSpPr>
        <p:spPr>
          <a:xfrm>
            <a:off x="6003803" y="980728"/>
            <a:ext cx="1008112" cy="306758"/>
          </a:xfrm>
          <a:prstGeom prst="actionButtonDocumen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000" b="1" dirty="0" smtClean="0">
                <a:solidFill>
                  <a:schemeClr val="tx1"/>
                </a:solidFill>
              </a:rPr>
              <a:t>מידע על </a:t>
            </a:r>
          </a:p>
          <a:p>
            <a:pPr algn="ctr"/>
            <a:r>
              <a:rPr lang="he-IL" sz="1000" b="1" dirty="0" smtClean="0">
                <a:solidFill>
                  <a:schemeClr val="tx1"/>
                </a:solidFill>
              </a:rPr>
              <a:t>היחידה</a:t>
            </a:r>
            <a:endParaRPr lang="he-IL" sz="1000" b="1" dirty="0">
              <a:solidFill>
                <a:schemeClr val="tx1"/>
              </a:solidFill>
            </a:endParaRPr>
          </a:p>
        </p:txBody>
      </p:sp>
      <p:sp>
        <p:nvSpPr>
          <p:cNvPr id="11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6356920" y="6520259"/>
            <a:ext cx="2895600" cy="365125"/>
          </a:xfrm>
        </p:spPr>
        <p:txBody>
          <a:bodyPr/>
          <a:lstStyle/>
          <a:p>
            <a:r>
              <a:rPr lang="he-IL" sz="1100" b="1" dirty="0" smtClean="0">
                <a:solidFill>
                  <a:schemeClr val="tx1"/>
                </a:solidFill>
              </a:rPr>
              <a:t>פיתוח: שלומית בן עטר</a:t>
            </a:r>
            <a:r>
              <a:rPr lang="en-US" sz="1100" b="1" dirty="0" smtClean="0">
                <a:solidFill>
                  <a:schemeClr val="tx1"/>
                </a:solidFill>
              </a:rPr>
              <a:t>;</a:t>
            </a:r>
            <a:r>
              <a:rPr lang="he-IL" sz="1100" b="1" dirty="0" smtClean="0">
                <a:solidFill>
                  <a:schemeClr val="tx1"/>
                </a:solidFill>
              </a:rPr>
              <a:t>  ייעוץ: ד"ר ריקי תמיר</a:t>
            </a:r>
            <a:endParaRPr lang="he-IL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42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2695">
            <a:off x="250329" y="465549"/>
            <a:ext cx="3808769" cy="6208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מלבן 3"/>
          <p:cNvSpPr/>
          <p:nvPr/>
        </p:nvSpPr>
        <p:spPr>
          <a:xfrm>
            <a:off x="5724128" y="2204864"/>
            <a:ext cx="3275856" cy="1720471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1200" b="1" dirty="0">
                <a:solidFill>
                  <a:srgbClr val="000000"/>
                </a:solidFill>
                <a:ea typeface="Calibri"/>
              </a:rPr>
              <a:t/>
            </a:r>
            <a:br>
              <a:rPr lang="he-IL" sz="1200" b="1" dirty="0">
                <a:solidFill>
                  <a:srgbClr val="000000"/>
                </a:solidFill>
                <a:ea typeface="Calibri"/>
              </a:rPr>
            </a:br>
            <a:r>
              <a:rPr lang="he-IL" sz="1600" dirty="0" smtClean="0">
                <a:solidFill>
                  <a:srgbClr val="000000"/>
                </a:solidFill>
                <a:ea typeface="Calibri"/>
              </a:rPr>
              <a:t>הראש </a:t>
            </a:r>
            <a:r>
              <a:rPr lang="he-IL" sz="1600" dirty="0">
                <a:solidFill>
                  <a:srgbClr val="000000"/>
                </a:solidFill>
                <a:ea typeface="Calibri"/>
              </a:rPr>
              <a:t>ממש כמו הכדור, עלול </a:t>
            </a:r>
            <a:br>
              <a:rPr lang="he-IL" sz="1600" dirty="0">
                <a:solidFill>
                  <a:srgbClr val="000000"/>
                </a:solidFill>
                <a:ea typeface="Calibri"/>
              </a:rPr>
            </a:br>
            <a:r>
              <a:rPr lang="he-IL" sz="1600" dirty="0">
                <a:solidFill>
                  <a:srgbClr val="000000"/>
                </a:solidFill>
                <a:ea typeface="Calibri"/>
              </a:rPr>
              <a:t>להיות נפוח </a:t>
            </a:r>
            <a:r>
              <a:rPr lang="he-IL" sz="1600" b="1" dirty="0">
                <a:solidFill>
                  <a:srgbClr val="000000"/>
                </a:solidFill>
                <a:ea typeface="Calibri"/>
              </a:rPr>
              <a:t>ו</a:t>
            </a:r>
            <a:r>
              <a:rPr lang="he-IL" sz="1600" dirty="0">
                <a:solidFill>
                  <a:srgbClr val="000000"/>
                </a:solidFill>
                <a:ea typeface="Calibri"/>
              </a:rPr>
              <a:t>גדול, אבל חלול </a:t>
            </a:r>
            <a:br>
              <a:rPr lang="he-IL" sz="1600" dirty="0">
                <a:solidFill>
                  <a:srgbClr val="000000"/>
                </a:solidFill>
                <a:ea typeface="Calibri"/>
              </a:rPr>
            </a:br>
            <a:r>
              <a:rPr lang="he-IL" sz="1600" dirty="0">
                <a:solidFill>
                  <a:srgbClr val="000000"/>
                </a:solidFill>
                <a:ea typeface="Calibri"/>
              </a:rPr>
              <a:t>אבל הראש, יכול להיות </a:t>
            </a:r>
            <a:br>
              <a:rPr lang="he-IL" sz="1600" dirty="0">
                <a:solidFill>
                  <a:srgbClr val="000000"/>
                </a:solidFill>
                <a:ea typeface="Calibri"/>
              </a:rPr>
            </a:br>
            <a:r>
              <a:rPr lang="he-IL" sz="1600" dirty="0">
                <a:solidFill>
                  <a:srgbClr val="000000"/>
                </a:solidFill>
                <a:ea typeface="Calibri"/>
              </a:rPr>
              <a:t>שהוא יחביא בפנים אידיוט </a:t>
            </a:r>
            <a:br>
              <a:rPr lang="he-IL" sz="1600" dirty="0">
                <a:solidFill>
                  <a:srgbClr val="000000"/>
                </a:solidFill>
                <a:ea typeface="Calibri"/>
              </a:rPr>
            </a:br>
            <a:r>
              <a:rPr lang="he-IL" sz="1600" dirty="0" smtClean="0">
                <a:solidFill>
                  <a:srgbClr val="000000"/>
                </a:solidFill>
                <a:ea typeface="Calibri"/>
              </a:rPr>
              <a:t>מה </a:t>
            </a:r>
            <a:r>
              <a:rPr lang="he-IL" sz="1600" dirty="0">
                <a:solidFill>
                  <a:srgbClr val="000000"/>
                </a:solidFill>
                <a:ea typeface="Calibri"/>
              </a:rPr>
              <a:t>ההבדל ... </a:t>
            </a:r>
            <a:endParaRPr lang="en-US" dirty="0">
              <a:ea typeface="Calibri"/>
              <a:cs typeface="Arial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3159714" y="2420888"/>
            <a:ext cx="3068470" cy="150810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1600" dirty="0" smtClean="0">
                <a:solidFill>
                  <a:srgbClr val="000000"/>
                </a:solidFill>
                <a:ea typeface="Calibri"/>
              </a:rPr>
              <a:t>לראש </a:t>
            </a:r>
            <a:r>
              <a:rPr lang="he-IL" sz="1600" dirty="0">
                <a:solidFill>
                  <a:srgbClr val="000000"/>
                </a:solidFill>
                <a:ea typeface="Calibri"/>
              </a:rPr>
              <a:t>יש אף המכונה חרטום </a:t>
            </a:r>
            <a:br>
              <a:rPr lang="he-IL" sz="1600" dirty="0">
                <a:solidFill>
                  <a:srgbClr val="000000"/>
                </a:solidFill>
                <a:ea typeface="Calibri"/>
              </a:rPr>
            </a:br>
            <a:r>
              <a:rPr lang="he-IL" sz="1600" b="1" dirty="0">
                <a:solidFill>
                  <a:srgbClr val="000000"/>
                </a:solidFill>
                <a:ea typeface="Calibri"/>
              </a:rPr>
              <a:t>ו</a:t>
            </a:r>
            <a:r>
              <a:rPr lang="he-IL" sz="1600" dirty="0">
                <a:solidFill>
                  <a:srgbClr val="000000"/>
                </a:solidFill>
                <a:ea typeface="Calibri"/>
              </a:rPr>
              <a:t>בכדור, האף הוא שסתום </a:t>
            </a:r>
            <a:br>
              <a:rPr lang="he-IL" sz="1600" dirty="0">
                <a:solidFill>
                  <a:srgbClr val="000000"/>
                </a:solidFill>
                <a:ea typeface="Calibri"/>
              </a:rPr>
            </a:br>
            <a:r>
              <a:rPr lang="he-IL" sz="1600" dirty="0">
                <a:solidFill>
                  <a:srgbClr val="000000"/>
                </a:solidFill>
                <a:ea typeface="Calibri"/>
              </a:rPr>
              <a:t>אך הכדור הוא בר מזל </a:t>
            </a:r>
            <a:br>
              <a:rPr lang="he-IL" sz="1600" dirty="0">
                <a:solidFill>
                  <a:srgbClr val="000000"/>
                </a:solidFill>
                <a:ea typeface="Calibri"/>
              </a:rPr>
            </a:br>
            <a:r>
              <a:rPr lang="he-IL" sz="1600" dirty="0">
                <a:solidFill>
                  <a:srgbClr val="000000"/>
                </a:solidFill>
                <a:ea typeface="Calibri"/>
              </a:rPr>
              <a:t>הוא לעולם לא </a:t>
            </a:r>
            <a:r>
              <a:rPr lang="he-IL" sz="1600" dirty="0" smtClean="0">
                <a:solidFill>
                  <a:srgbClr val="000000"/>
                </a:solidFill>
                <a:ea typeface="Calibri"/>
              </a:rPr>
              <a:t>מנוזל, </a:t>
            </a:r>
            <a:r>
              <a:rPr lang="he-IL" sz="1600" dirty="0">
                <a:solidFill>
                  <a:srgbClr val="000000"/>
                </a:solidFill>
                <a:ea typeface="Calibri"/>
              </a:rPr>
              <a:t>לא מנוזל </a:t>
            </a:r>
            <a:br>
              <a:rPr lang="he-IL" sz="1600" dirty="0">
                <a:solidFill>
                  <a:srgbClr val="000000"/>
                </a:solidFill>
                <a:ea typeface="Calibri"/>
              </a:rPr>
            </a:br>
            <a:r>
              <a:rPr lang="he-IL" sz="1600" dirty="0" smtClean="0">
                <a:solidFill>
                  <a:srgbClr val="000000"/>
                </a:solidFill>
                <a:ea typeface="Calibri"/>
              </a:rPr>
              <a:t>מה </a:t>
            </a:r>
            <a:r>
              <a:rPr lang="he-IL" sz="1600" dirty="0">
                <a:solidFill>
                  <a:srgbClr val="000000"/>
                </a:solidFill>
                <a:ea typeface="Calibri"/>
              </a:rPr>
              <a:t>ההבדל... </a:t>
            </a:r>
            <a:endParaRPr lang="en-US" sz="1600" dirty="0">
              <a:solidFill>
                <a:srgbClr val="000000"/>
              </a:solidFill>
              <a:ea typeface="Calibri"/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7262642" y="775694"/>
            <a:ext cx="15213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1100" b="1" dirty="0">
                <a:solidFill>
                  <a:srgbClr val="000000"/>
                </a:solidFill>
                <a:ea typeface="Calibri"/>
                <a:hlinkClick r:id="rId4"/>
              </a:rPr>
              <a:t>נורית גלרון</a:t>
            </a:r>
            <a:r>
              <a:rPr lang="he-IL" sz="700" b="1" dirty="0">
                <a:solidFill>
                  <a:srgbClr val="000000"/>
                </a:solidFill>
                <a:ea typeface="Calibri"/>
              </a:rPr>
              <a:t> </a:t>
            </a:r>
            <a:br>
              <a:rPr lang="he-IL" sz="700" b="1" dirty="0">
                <a:solidFill>
                  <a:srgbClr val="000000"/>
                </a:solidFill>
                <a:ea typeface="Calibri"/>
              </a:rPr>
            </a:br>
            <a:r>
              <a:rPr lang="he-IL" sz="700" b="1" dirty="0">
                <a:solidFill>
                  <a:srgbClr val="000000"/>
                </a:solidFill>
                <a:ea typeface="Calibri"/>
              </a:rPr>
              <a:t>מילים: </a:t>
            </a:r>
            <a:r>
              <a:rPr lang="he-IL" sz="700" b="1" dirty="0">
                <a:solidFill>
                  <a:srgbClr val="000000"/>
                </a:solidFill>
                <a:ea typeface="Calibri"/>
                <a:hlinkClick r:id="rId5"/>
              </a:rPr>
              <a:t>ירון לונדון</a:t>
            </a:r>
            <a:r>
              <a:rPr lang="he-IL" sz="700" b="1" dirty="0">
                <a:solidFill>
                  <a:srgbClr val="000000"/>
                </a:solidFill>
                <a:ea typeface="Calibri"/>
              </a:rPr>
              <a:t/>
            </a:r>
            <a:br>
              <a:rPr lang="he-IL" sz="700" b="1" dirty="0">
                <a:solidFill>
                  <a:srgbClr val="000000"/>
                </a:solidFill>
                <a:ea typeface="Calibri"/>
              </a:rPr>
            </a:br>
            <a:r>
              <a:rPr lang="he-IL" sz="700" b="1" dirty="0">
                <a:solidFill>
                  <a:srgbClr val="000000"/>
                </a:solidFill>
                <a:ea typeface="Calibri"/>
              </a:rPr>
              <a:t>לחן: </a:t>
            </a:r>
            <a:r>
              <a:rPr lang="he-IL" sz="700" b="1" dirty="0">
                <a:solidFill>
                  <a:srgbClr val="000000"/>
                </a:solidFill>
                <a:ea typeface="Calibri"/>
                <a:hlinkClick r:id="rId6"/>
              </a:rPr>
              <a:t>יואל לרנר</a:t>
            </a:r>
            <a:r>
              <a:rPr lang="he-IL" sz="700" b="1" dirty="0">
                <a:solidFill>
                  <a:srgbClr val="000000"/>
                </a:solidFill>
                <a:ea typeface="Calibri"/>
              </a:rPr>
              <a:t/>
            </a:r>
            <a:br>
              <a:rPr lang="he-IL" sz="700" b="1" dirty="0">
                <a:solidFill>
                  <a:srgbClr val="000000"/>
                </a:solidFill>
                <a:ea typeface="Calibri"/>
              </a:rPr>
            </a:br>
            <a:endParaRPr lang="he-IL" sz="700" b="1" dirty="0"/>
          </a:p>
        </p:txBody>
      </p:sp>
      <p:sp>
        <p:nvSpPr>
          <p:cNvPr id="5" name="מלבן 4"/>
          <p:cNvSpPr/>
          <p:nvPr/>
        </p:nvSpPr>
        <p:spPr>
          <a:xfrm>
            <a:off x="4449691" y="111315"/>
            <a:ext cx="4269117" cy="646331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2500"/>
          </a:bodyPr>
          <a:lstStyle/>
          <a:p>
            <a:pPr algn="ctr">
              <a:spcBef>
                <a:spcPct val="0"/>
              </a:spcBef>
            </a:pPr>
            <a:r>
              <a:rPr lang="he-IL" sz="3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מבינים השוואה </a:t>
            </a:r>
            <a:r>
              <a:rPr lang="he-IL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- בשירים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62087" y="1268760"/>
            <a:ext cx="232187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1" dirty="0">
                <a:solidFill>
                  <a:srgbClr val="000000"/>
                </a:solidFill>
                <a:ea typeface="Calibri"/>
              </a:rPr>
              <a:t>מה ההבדל בין כדור פורח </a:t>
            </a:r>
            <a:br>
              <a:rPr lang="he-IL" sz="1600" b="1" dirty="0">
                <a:solidFill>
                  <a:srgbClr val="000000"/>
                </a:solidFill>
                <a:ea typeface="Calibri"/>
              </a:rPr>
            </a:br>
            <a:r>
              <a:rPr lang="he-IL" sz="1600" b="1" dirty="0">
                <a:solidFill>
                  <a:srgbClr val="000000"/>
                </a:solidFill>
                <a:ea typeface="Calibri"/>
              </a:rPr>
              <a:t>לראש קרח </a:t>
            </a:r>
            <a:br>
              <a:rPr lang="he-IL" sz="1600" b="1" dirty="0">
                <a:solidFill>
                  <a:srgbClr val="000000"/>
                </a:solidFill>
                <a:ea typeface="Calibri"/>
              </a:rPr>
            </a:br>
            <a:endParaRPr lang="he-IL" sz="1600" b="1" dirty="0"/>
          </a:p>
        </p:txBody>
      </p:sp>
      <p:pic>
        <p:nvPicPr>
          <p:cNvPr id="9" name="Picture 17" descr="אייקון.png"/>
          <p:cNvPicPr>
            <a:picLocks noChangeAspect="1"/>
          </p:cNvPicPr>
          <p:nvPr/>
        </p:nvPicPr>
        <p:blipFill>
          <a:blip r:embed="rId7" cstate="print"/>
          <a:srcRect l="14643" t="49838"/>
          <a:stretch>
            <a:fillRect/>
          </a:stretch>
        </p:blipFill>
        <p:spPr>
          <a:xfrm>
            <a:off x="0" y="-27384"/>
            <a:ext cx="2731440" cy="11147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016" y="2424951"/>
            <a:ext cx="3131840" cy="1508105"/>
          </a:xfrm>
          <a:prstGeom prst="rect">
            <a:avLst/>
          </a:prstGeom>
        </p:spPr>
        <p:txBody>
          <a:bodyPr wrap="square" numCol="1">
            <a:spAutoFit/>
          </a:bodyPr>
          <a:lstStyle>
            <a:defPPr>
              <a:defRPr lang="he-IL"/>
            </a:defPPr>
            <a:lvl1pPr>
              <a:lnSpc>
                <a:spcPct val="115000"/>
              </a:lnSpc>
              <a:spcAft>
                <a:spcPts val="1000"/>
              </a:spcAft>
              <a:defRPr sz="1600" b="1">
                <a:solidFill>
                  <a:srgbClr val="000000"/>
                </a:solidFill>
                <a:ea typeface="Calibri"/>
              </a:defRPr>
            </a:lvl1pPr>
          </a:lstStyle>
          <a:p>
            <a:r>
              <a:rPr lang="he-IL" b="0" dirty="0"/>
              <a:t>בראש יש עין מכוסה עפעף </a:t>
            </a:r>
            <a:br>
              <a:rPr lang="he-IL" b="0" dirty="0"/>
            </a:br>
            <a:r>
              <a:rPr lang="he-IL" b="0" dirty="0"/>
              <a:t>אשר ממנה הדמעות זולגות </a:t>
            </a:r>
            <a:r>
              <a:rPr lang="he-IL" b="0" dirty="0" err="1"/>
              <a:t>טיף</a:t>
            </a:r>
            <a:r>
              <a:rPr lang="he-IL" b="0" dirty="0"/>
              <a:t> טף </a:t>
            </a:r>
            <a:br>
              <a:rPr lang="he-IL" b="0" dirty="0"/>
            </a:br>
            <a:r>
              <a:rPr lang="he-IL" dirty="0"/>
              <a:t>ו</a:t>
            </a:r>
            <a:r>
              <a:rPr lang="he-IL" b="0" dirty="0"/>
              <a:t>לכדור אין שום עפעף </a:t>
            </a:r>
            <a:br>
              <a:rPr lang="he-IL" b="0" dirty="0"/>
            </a:br>
            <a:r>
              <a:rPr lang="he-IL" b="0" dirty="0"/>
              <a:t>אך לשמים הוא עף </a:t>
            </a:r>
            <a:r>
              <a:rPr lang="he-IL" b="0" dirty="0" err="1"/>
              <a:t>עף</a:t>
            </a:r>
            <a:r>
              <a:rPr lang="he-IL" b="0" dirty="0"/>
              <a:t> </a:t>
            </a:r>
            <a:r>
              <a:rPr lang="he-IL" b="0" dirty="0" smtClean="0"/>
              <a:t/>
            </a:r>
            <a:br>
              <a:rPr lang="he-IL" b="0" dirty="0" smtClean="0"/>
            </a:br>
            <a:r>
              <a:rPr lang="he-IL" b="0" dirty="0" smtClean="0"/>
              <a:t>מה </a:t>
            </a:r>
            <a:r>
              <a:rPr lang="he-IL" b="0" dirty="0"/>
              <a:t>ההבדל...</a:t>
            </a:r>
            <a:endParaRPr lang="en-US" b="0" dirty="0"/>
          </a:p>
        </p:txBody>
      </p:sp>
      <p:sp>
        <p:nvSpPr>
          <p:cNvPr id="25" name="TextBox 24"/>
          <p:cNvSpPr txBox="1"/>
          <p:nvPr/>
        </p:nvSpPr>
        <p:spPr>
          <a:xfrm>
            <a:off x="467545" y="4486677"/>
            <a:ext cx="7920880" cy="584775"/>
          </a:xfrm>
          <a:prstGeom prst="rect">
            <a:avLst/>
          </a:prstGeom>
          <a:solidFill>
            <a:srgbClr val="FF9933">
              <a:alpha val="12941"/>
            </a:srgbClr>
          </a:solidFill>
          <a:ln w="76200" cmpd="dbl">
            <a:solidFill>
              <a:schemeClr val="bg2">
                <a:lumMod val="25000"/>
              </a:schemeClr>
            </a:solidFill>
            <a:prstDash val="solid"/>
          </a:ln>
          <a:effectLst>
            <a:glow rad="101600">
              <a:schemeClr val="accent6">
                <a:lumMod val="40000"/>
                <a:lumOff val="60000"/>
                <a:alpha val="60000"/>
              </a:schemeClr>
            </a:glow>
          </a:effectLst>
        </p:spPr>
        <p:txBody>
          <a:bodyPr wrap="square" rtlCol="1">
            <a:spAutoFit/>
          </a:bodyPr>
          <a:lstStyle>
            <a:defPPr>
              <a:defRPr lang="he-IL"/>
            </a:defPPr>
            <a:lvl1pPr marL="285750" indent="-285750">
              <a:buFont typeface="Arial" pitchFamily="34" charset="0"/>
              <a:buChar char="•"/>
              <a:defRPr sz="1400" b="1"/>
            </a:lvl1pPr>
          </a:lstStyle>
          <a:p>
            <a:pPr marL="342900" indent="-342900">
              <a:buFont typeface="+mj-lt"/>
              <a:buAutoNum type="arabicPeriod"/>
            </a:pPr>
            <a:r>
              <a:rPr lang="he-IL" sz="1600" dirty="0" smtClean="0"/>
              <a:t>קראו את השיר והסבירו </a:t>
            </a:r>
            <a:r>
              <a:rPr lang="he-IL" sz="1600" dirty="0"/>
              <a:t>מדוע </a:t>
            </a:r>
            <a:r>
              <a:rPr lang="he-IL" sz="1600" dirty="0" smtClean="0"/>
              <a:t>הוא נבחר להדגים השוואה?</a:t>
            </a:r>
            <a:endParaRPr lang="he-IL" sz="1600" dirty="0"/>
          </a:p>
          <a:p>
            <a:pPr marL="342900" indent="-342900">
              <a:buFont typeface="+mj-lt"/>
              <a:buAutoNum type="arabicPeriod"/>
            </a:pPr>
            <a:r>
              <a:rPr lang="he-IL" sz="1600" dirty="0" smtClean="0"/>
              <a:t>וי"ו החיבור מופיעה שלוש פעמים בשיר. לחצו רק על ה- וי"ו המציינת ניגוד בהשוואה.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854803"/>
            <a:ext cx="530402" cy="96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244" y="5706185"/>
            <a:ext cx="530402" cy="96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562169"/>
            <a:ext cx="530402" cy="96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490161"/>
            <a:ext cx="530402" cy="96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418153"/>
            <a:ext cx="530402" cy="96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5450465"/>
            <a:ext cx="530402" cy="96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12" descr="חזרה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78904" y="72008"/>
            <a:ext cx="620688" cy="620688"/>
          </a:xfrm>
          <a:prstGeom prst="rect">
            <a:avLst/>
          </a:prstGeom>
        </p:spPr>
      </p:pic>
      <p:sp>
        <p:nvSpPr>
          <p:cNvPr id="26" name="אליפסה 25">
            <a:hlinkClick r:id="rId11" action="ppaction://hlinksldjump"/>
          </p:cNvPr>
          <p:cNvSpPr/>
          <p:nvPr/>
        </p:nvSpPr>
        <p:spPr>
          <a:xfrm>
            <a:off x="7069449" y="2717304"/>
            <a:ext cx="386386" cy="28803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לחצן פעולה: התחלה 12">
            <a:hlinkClick r:id="rId11" action="ppaction://hlinksldjump" highlightClick="1"/>
          </p:cNvPr>
          <p:cNvSpPr/>
          <p:nvPr/>
        </p:nvSpPr>
        <p:spPr>
          <a:xfrm>
            <a:off x="2154713" y="6336390"/>
            <a:ext cx="1841223" cy="404978"/>
          </a:xfrm>
          <a:prstGeom prst="actionButtonBeginning">
            <a:avLst/>
          </a:prstGeom>
          <a:solidFill>
            <a:srgbClr val="FF9933">
              <a:alpha val="21176"/>
            </a:srgb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he-IL" sz="1400" b="1" dirty="0">
                <a:solidFill>
                  <a:srgbClr val="800000"/>
                </a:solidFill>
              </a:rPr>
              <a:t>לפעילות </a:t>
            </a:r>
            <a:endParaRPr lang="he-IL" sz="1400" b="1" dirty="0" smtClean="0">
              <a:solidFill>
                <a:srgbClr val="800000"/>
              </a:solidFill>
            </a:endParaRPr>
          </a:p>
          <a:p>
            <a:r>
              <a:rPr lang="he-IL" sz="1400" b="1" dirty="0" smtClean="0">
                <a:solidFill>
                  <a:srgbClr val="800000"/>
                </a:solidFill>
              </a:rPr>
              <a:t>הבאה</a:t>
            </a:r>
            <a:endParaRPr lang="he-IL" sz="1400" b="1" dirty="0">
              <a:solidFill>
                <a:srgbClr val="800000"/>
              </a:solidFill>
            </a:endParaRPr>
          </a:p>
        </p:txBody>
      </p:sp>
      <p:pic>
        <p:nvPicPr>
          <p:cNvPr id="33" name="Picture 24" descr="עזרה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89248" y="4535388"/>
            <a:ext cx="360040" cy="346308"/>
          </a:xfrm>
          <a:prstGeom prst="rect">
            <a:avLst/>
          </a:prstGeom>
          <a:ln w="12700">
            <a:noFill/>
          </a:ln>
        </p:spPr>
      </p:pic>
      <p:grpSp>
        <p:nvGrpSpPr>
          <p:cNvPr id="42" name="קבוצה 41"/>
          <p:cNvGrpSpPr/>
          <p:nvPr/>
        </p:nvGrpSpPr>
        <p:grpSpPr>
          <a:xfrm>
            <a:off x="3417696" y="72008"/>
            <a:ext cx="1226312" cy="836712"/>
            <a:chOff x="4353800" y="72008"/>
            <a:chExt cx="1226312" cy="836712"/>
          </a:xfrm>
        </p:grpSpPr>
        <p:pic>
          <p:nvPicPr>
            <p:cNvPr id="43" name="Picture 2" descr="C:\Users\David\AppData\Local\Microsoft\Windows\Temporary Internet Files\Low\Content.IE5\ZVJUQJGB\MC900441452[1]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462"/>
            <a:stretch/>
          </p:blipFill>
          <p:spPr bwMode="auto">
            <a:xfrm>
              <a:off x="4353800" y="72008"/>
              <a:ext cx="1226312" cy="808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TextBox 43"/>
            <p:cNvSpPr txBox="1"/>
            <p:nvPr/>
          </p:nvSpPr>
          <p:spPr>
            <a:xfrm>
              <a:off x="4740556" y="260648"/>
              <a:ext cx="665820" cy="338554"/>
            </a:xfrm>
            <a:prstGeom prst="rect">
              <a:avLst/>
            </a:prstGeom>
            <a:solidFill>
              <a:srgbClr val="FF9900">
                <a:alpha val="16078"/>
              </a:srgbClr>
            </a:solidFill>
          </p:spPr>
          <p:txBody>
            <a:bodyPr wrap="square" rtlCol="1">
              <a:spAutoFit/>
            </a:bodyPr>
            <a:lstStyle/>
            <a:p>
              <a:r>
                <a:rPr lang="he-IL" sz="800" b="1" dirty="0" smtClean="0">
                  <a:solidFill>
                    <a:schemeClr val="accent5">
                      <a:lumMod val="50000"/>
                    </a:schemeClr>
                  </a:solidFill>
                </a:rPr>
                <a:t>כותבים </a:t>
              </a:r>
            </a:p>
            <a:p>
              <a:r>
                <a:rPr lang="he-IL" sz="800" b="1" dirty="0" smtClean="0">
                  <a:solidFill>
                    <a:schemeClr val="accent5">
                      <a:lumMod val="50000"/>
                    </a:schemeClr>
                  </a:solidFill>
                </a:rPr>
                <a:t>ב-</a:t>
              </a:r>
              <a:r>
                <a:rPr lang="en-US" sz="800" b="1" dirty="0" smtClean="0">
                  <a:solidFill>
                    <a:schemeClr val="accent5">
                      <a:lumMod val="50000"/>
                    </a:schemeClr>
                  </a:solidFill>
                </a:rPr>
                <a:t>OneNote</a:t>
              </a:r>
              <a:endParaRPr lang="he-IL" sz="8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353800" y="693276"/>
              <a:ext cx="938280" cy="21544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800" b="1" dirty="0" smtClean="0"/>
                <a:t>מחברת דיגיטלית</a:t>
              </a:r>
              <a:endParaRPr lang="he-IL" sz="800" b="1" dirty="0"/>
            </a:p>
          </p:txBody>
        </p:sp>
      </p:grpSp>
      <p:pic>
        <p:nvPicPr>
          <p:cNvPr id="46" name="Picture 13" descr="דף ראשי.pn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012325" y="72008"/>
            <a:ext cx="620688" cy="620688"/>
          </a:xfrm>
          <a:prstGeom prst="rect">
            <a:avLst/>
          </a:prstGeom>
        </p:spPr>
      </p:pic>
      <p:sp>
        <p:nvSpPr>
          <p:cNvPr id="14" name="מלבן מעוגל 13">
            <a:hlinkClick r:id="rId17" action="ppaction://hlinksldjump"/>
          </p:cNvPr>
          <p:cNvSpPr/>
          <p:nvPr/>
        </p:nvSpPr>
        <p:spPr>
          <a:xfrm>
            <a:off x="7884368" y="2717304"/>
            <a:ext cx="72008" cy="2880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7" name="מלבן מעוגל 46">
            <a:hlinkClick r:id="rId15" action="ppaction://hlinksldjump"/>
          </p:cNvPr>
          <p:cNvSpPr/>
          <p:nvPr/>
        </p:nvSpPr>
        <p:spPr>
          <a:xfrm>
            <a:off x="6051878" y="2708920"/>
            <a:ext cx="72008" cy="2880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8" name="מלבן מעוגל 47">
            <a:hlinkClick r:id="rId15" action="ppaction://hlinksldjump"/>
          </p:cNvPr>
          <p:cNvSpPr/>
          <p:nvPr/>
        </p:nvSpPr>
        <p:spPr>
          <a:xfrm>
            <a:off x="3131840" y="2996952"/>
            <a:ext cx="72008" cy="2880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5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6356920" y="6520259"/>
            <a:ext cx="2895600" cy="365125"/>
          </a:xfrm>
        </p:spPr>
        <p:txBody>
          <a:bodyPr/>
          <a:lstStyle/>
          <a:p>
            <a:r>
              <a:rPr lang="he-IL" sz="1100" b="1" dirty="0" smtClean="0">
                <a:solidFill>
                  <a:schemeClr val="tx1"/>
                </a:solidFill>
              </a:rPr>
              <a:t>פיתוח: שלומית בן עטר ייעוץ: ד"ר ריקי תמיר</a:t>
            </a:r>
            <a:endParaRPr lang="he-IL" sz="1100" b="1" dirty="0">
              <a:solidFill>
                <a:schemeClr val="tx1"/>
              </a:solidFill>
            </a:endParaRPr>
          </a:p>
        </p:txBody>
      </p:sp>
      <p:sp>
        <p:nvSpPr>
          <p:cNvPr id="36" name="מלבן 35"/>
          <p:cNvSpPr/>
          <p:nvPr/>
        </p:nvSpPr>
        <p:spPr>
          <a:xfrm>
            <a:off x="1043608" y="118373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200" b="1" dirty="0"/>
              <a:t>משרד החינוך </a:t>
            </a:r>
          </a:p>
          <a:p>
            <a:pPr algn="ctr"/>
            <a:r>
              <a:rPr lang="he-IL" sz="1200" b="1" dirty="0"/>
              <a:t>אגף שפות </a:t>
            </a:r>
          </a:p>
          <a:p>
            <a:pPr algn="ctr"/>
            <a:r>
              <a:rPr lang="he-IL" sz="1200" b="1" dirty="0"/>
              <a:t>הפיקוח על הוראת העברית</a:t>
            </a:r>
            <a:endParaRPr lang="he-IL" sz="1200" dirty="0"/>
          </a:p>
        </p:txBody>
      </p:sp>
      <p:sp>
        <p:nvSpPr>
          <p:cNvPr id="10" name="חץ שמאלה 9"/>
          <p:cNvSpPr/>
          <p:nvPr/>
        </p:nvSpPr>
        <p:spPr>
          <a:xfrm>
            <a:off x="8023301" y="4221088"/>
            <a:ext cx="1157211" cy="1152128"/>
          </a:xfrm>
          <a:prstGeom prst="leftArrow">
            <a:avLst>
              <a:gd name="adj1" fmla="val 42945"/>
              <a:gd name="adj2" fmla="val 50000"/>
            </a:avLst>
          </a:prstGeom>
          <a:solidFill>
            <a:srgbClr val="FF9933">
              <a:alpha val="21176"/>
            </a:srgb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1400" b="1" dirty="0" smtClean="0">
                <a:solidFill>
                  <a:srgbClr val="800000"/>
                </a:solidFill>
              </a:rPr>
              <a:t>פעילות 1</a:t>
            </a:r>
            <a:endParaRPr lang="he-IL" sz="1400" b="1" dirty="0">
              <a:solidFill>
                <a:srgbClr val="8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5" y="4797152"/>
            <a:ext cx="504055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800" b="1" dirty="0" smtClean="0"/>
              <a:t>עזרה</a:t>
            </a:r>
            <a:endParaRPr lang="he-IL" sz="800" b="1" dirty="0"/>
          </a:p>
        </p:txBody>
      </p:sp>
    </p:spTree>
    <p:extLst>
      <p:ext uri="{BB962C8B-B14F-4D97-AF65-F5344CB8AC3E}">
        <p14:creationId xmlns:p14="http://schemas.microsoft.com/office/powerpoint/2010/main" val="33927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1653092" y="3569177"/>
            <a:ext cx="5782353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noFill/>
            <a:prstDash val="lgDashDot"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נכון, </a:t>
            </a:r>
            <a:r>
              <a:rPr lang="he-IL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הווי"ו </a:t>
            </a:r>
            <a:r>
              <a:rPr lang="he-IL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כאן מציינת </a:t>
            </a:r>
            <a:endParaRPr lang="he-IL" sz="4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he-IL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ניגוד בהשוואה.</a:t>
            </a:r>
            <a:endParaRPr lang="he-IL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Picture 12" descr="חזרה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904" y="72008"/>
            <a:ext cx="620688" cy="620688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84000"/>
            <a:ext cx="5220072" cy="2930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6356920" y="6520259"/>
            <a:ext cx="2895600" cy="365125"/>
          </a:xfrm>
        </p:spPr>
        <p:txBody>
          <a:bodyPr/>
          <a:lstStyle/>
          <a:p>
            <a:r>
              <a:rPr lang="he-IL" sz="1100" b="1" dirty="0" smtClean="0">
                <a:solidFill>
                  <a:schemeClr val="tx1"/>
                </a:solidFill>
              </a:rPr>
              <a:t>פיתוח: שלומית בן עטר</a:t>
            </a:r>
            <a:r>
              <a:rPr lang="en-US" sz="1100" b="1" dirty="0" smtClean="0">
                <a:solidFill>
                  <a:schemeClr val="tx1"/>
                </a:solidFill>
              </a:rPr>
              <a:t>;</a:t>
            </a:r>
            <a:r>
              <a:rPr lang="he-IL" sz="1100" b="1" dirty="0" smtClean="0">
                <a:solidFill>
                  <a:schemeClr val="tx1"/>
                </a:solidFill>
              </a:rPr>
              <a:t> ייעוץ: ד"ר ריקי תמיר</a:t>
            </a:r>
            <a:endParaRPr lang="he-IL" sz="1100" b="1" dirty="0">
              <a:solidFill>
                <a:schemeClr val="tx1"/>
              </a:solidFill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467544" y="118373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200" b="1" dirty="0"/>
              <a:t>משרד החינוך </a:t>
            </a:r>
          </a:p>
          <a:p>
            <a:pPr algn="ctr"/>
            <a:r>
              <a:rPr lang="he-IL" sz="1200" b="1" dirty="0"/>
              <a:t>אגף שפות </a:t>
            </a:r>
          </a:p>
          <a:p>
            <a:pPr algn="ctr"/>
            <a:r>
              <a:rPr lang="he-IL" sz="1200" b="1" dirty="0"/>
              <a:t>הפיקוח על הוראת העברית</a:t>
            </a:r>
            <a:endParaRPr lang="he-IL" sz="1200" dirty="0"/>
          </a:p>
        </p:txBody>
      </p:sp>
    </p:spTree>
    <p:extLst>
      <p:ext uri="{BB962C8B-B14F-4D97-AF65-F5344CB8AC3E}">
        <p14:creationId xmlns:p14="http://schemas.microsoft.com/office/powerpoint/2010/main" val="212128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550" fill="hold">
                                          <p:stCondLst>
                                            <p:cond delay="255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550" fill="hold">
                                          <p:stCondLst>
                                            <p:cond delay="51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550" fill="hold">
                                          <p:stCondLst>
                                            <p:cond delay="765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550" fill="hold">
                                          <p:stCondLst>
                                            <p:cond delay="102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20626</TotalTime>
  <Words>1861</Words>
  <Application>Microsoft Office PowerPoint</Application>
  <PresentationFormat>On-screen Show (4:3)</PresentationFormat>
  <Paragraphs>555</Paragraphs>
  <Slides>27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ערכת נושא של Office</vt:lpstr>
      <vt:lpstr>PowerPoint Presentation</vt:lpstr>
      <vt:lpstr>PowerPoint Presentation</vt:lpstr>
      <vt:lpstr>PowerPoint Presentation</vt:lpstr>
      <vt:lpstr>מבנה היחידה</vt:lpstr>
      <vt:lpstr>מטרות היחידה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מבינים השוואה בטקסט מידע</vt:lpstr>
      <vt:lpstr>מבינים השוואה בוחרים תמונות</vt:lpstr>
      <vt:lpstr>PowerPoint Presentation</vt:lpstr>
      <vt:lpstr>PowerPoint Presentation</vt:lpstr>
      <vt:lpstr>מבינים השוואה בוחרים ספר על פי הכותרת</vt:lpstr>
      <vt:lpstr>מבינים השוואה</vt:lpstr>
      <vt:lpstr>מבינים השוואה בוחרים טקסט</vt:lpstr>
      <vt:lpstr>מבינים השוואה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השוואה - הגדרה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יש לכך סיבה (על סיבתיות)</dc:title>
  <dc:creator>Moshe</dc:creator>
  <cp:lastModifiedBy>-----</cp:lastModifiedBy>
  <cp:revision>615</cp:revision>
  <dcterms:modified xsi:type="dcterms:W3CDTF">2014-01-25T16:03:15Z</dcterms:modified>
</cp:coreProperties>
</file>