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13"/>
    <p:restoredTop sz="90929"/>
  </p:normalViewPr>
  <p:slideViewPr>
    <p:cSldViewPr>
      <p:cViewPr varScale="1">
        <p:scale>
          <a:sx n="67" d="100"/>
          <a:sy n="67" d="100"/>
        </p:scale>
        <p:origin x="-2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  <a:endParaRPr lang="en-US" smtClean="0"/>
          </a:p>
          <a:p>
            <a:pPr lvl="1"/>
            <a:r>
              <a:rPr lang="he-IL" smtClean="0"/>
              <a:t>רמה שנייה</a:t>
            </a:r>
            <a:endParaRPr lang="en-US" smtClean="0"/>
          </a:p>
          <a:p>
            <a:pPr lvl="2"/>
            <a:r>
              <a:rPr lang="he-IL" smtClean="0"/>
              <a:t>רמה שלישית</a:t>
            </a:r>
            <a:endParaRPr lang="en-US" smtClean="0"/>
          </a:p>
          <a:p>
            <a:pPr lvl="3"/>
            <a:r>
              <a:rPr lang="he-IL" smtClean="0"/>
              <a:t>רמה רביעית</a:t>
            </a:r>
            <a:endParaRPr lang="en-US" smtClean="0"/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2DE2FA1-6FF4-4551-A765-4D8BC1BBECB9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4C68E-EDE5-4F97-A76B-E03351A715B7}" type="slidenum">
              <a:rPr lang="he-IL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55601-8D2A-47C1-9F6B-545275D127E7}" type="slidenum">
              <a:rPr lang="he-IL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6A07F-8E8A-41F2-BF35-23CE6A30AE6F}" type="slidenum">
              <a:rPr lang="he-IL"/>
              <a:pPr/>
              <a:t>11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F3606-BA4C-4B7C-9A3B-EF21482AC8B2}" type="slidenum">
              <a:rPr lang="he-IL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9AA4C-0EFA-4C22-8DFA-F1C8FD9B4C8F}" type="slidenum">
              <a:rPr lang="he-IL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FF3FC-E1A0-4C17-93D7-51FBDCEE1EC8}" type="slidenum">
              <a:rPr lang="he-IL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B45C9-81EF-4653-A961-31CF8212314A}" type="slidenum">
              <a:rPr lang="he-IL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A2969-7E38-4450-A64A-6DA6796A0A66}" type="slidenum">
              <a:rPr lang="he-IL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D8C11-6662-4A83-AA0B-318E584367A9}" type="slidenum">
              <a:rPr lang="he-IL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81391-69AE-424F-86BD-974EEFB1848F}" type="slidenum">
              <a:rPr lang="he-IL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C3AB6-A2EA-4C71-8410-5247A24A4710}" type="slidenum">
              <a:rPr lang="he-IL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1636C-F315-49D0-8534-007521E660A1}" type="slidenum">
              <a:rPr lang="he-IL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F3002-C316-427A-BC49-613177141788}" type="slidenum">
              <a:rPr lang="he-IL"/>
              <a:pPr/>
              <a:t>20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0D524-7524-4D51-AA1B-5BE901F2A4C3}" type="slidenum">
              <a:rPr lang="he-IL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8D624-524F-4E51-885B-61700DE15EC3}" type="slidenum">
              <a:rPr lang="he-IL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A17A2-4FDB-4FA0-B1F3-285FA453E34F}" type="slidenum">
              <a:rPr lang="he-IL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7FA9F-9258-4B76-858A-F617D93ED943}" type="slidenum">
              <a:rPr lang="he-IL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74C00-4C18-4C48-B4F0-B45D4AE3B483}" type="slidenum">
              <a:rPr lang="he-IL"/>
              <a:pPr/>
              <a:t>7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B02BE-CB3D-4677-A69A-4D5F13A0B0E2}" type="slidenum">
              <a:rPr lang="he-IL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2F4B4-4770-4817-BD4D-B8437ABCA254}" type="slidenum">
              <a:rPr lang="he-IL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F6B66-66DA-47C8-A59D-8DB6C3E6C54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84B15-FF33-453C-845E-4ECF1EDC60A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80A1E-4387-4C31-BAB4-2498990DA5E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BBC8B-33C9-4597-BC57-873217B7D15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A83FE-BFF2-4D2E-85F4-F6B88129695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B82B-C47B-40D7-9A00-DA89FB5F1AD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3F18E-FB84-4DD7-BC0E-041B9C774AA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47DDD-3BA8-45CF-AFC7-23C396A658B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B7B0-8A7F-4594-846C-355F6E24BD4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44761-CBE4-4889-860D-C65876033340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E1503-D7B0-4A83-A637-66B12554D7E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80261642-9B6B-4421-850F-3F35C8ABEC79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amera.wav"/>
      </p:stSnd>
    </p:sndAc>
  </p:transition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Times New Roman (Hebrew)" charset="0"/>
          <a:cs typeface="Times New Roman (Hebrew)" charset="0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Times New Roman (Hebrew)" charset="0"/>
          <a:cs typeface="Times New Roman (Hebrew)" charset="0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Times New Roman (Hebrew)" charset="0"/>
          <a:cs typeface="Times New Roman (Hebrew)" charset="0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 (Hebrew)" charset="0"/>
          <a:cs typeface="Times New Roman (Hebrew)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 (Hebrew)" charset="0"/>
          <a:cs typeface="Times New Roman (Hebrew)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 (Hebrew)" charset="0"/>
          <a:cs typeface="Times New Roman (Hebrew)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 (Hebrew)" charset="0"/>
          <a:cs typeface="Times New Roman (Hebrew)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 (Hebrew)" charset="0"/>
          <a:cs typeface="Times New Roman (Hebrew)" charset="0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9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219200" y="1600200"/>
            <a:ext cx="6629400" cy="212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דרך חיים</a:t>
            </a:r>
          </a:p>
        </p:txBody>
      </p:sp>
      <p:pic>
        <p:nvPicPr>
          <p:cNvPr id="2056" name="Picture 8" descr="מתפלל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816350"/>
            <a:ext cx="1371600" cy="2889250"/>
          </a:xfrm>
          <a:prstGeom prst="rect">
            <a:avLst/>
          </a:prstGeom>
          <a:noFill/>
        </p:spPr>
      </p:pic>
      <p:pic>
        <p:nvPicPr>
          <p:cNvPr id="2057" name="Picture 9" descr="טבח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468813"/>
            <a:ext cx="1028700" cy="1931987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683496"/>
          </a:xfrm>
        </p:spPr>
        <p:txBody>
          <a:bodyPr/>
          <a:lstStyle/>
          <a:p>
            <a:r>
              <a:rPr lang="he-IL" dirty="0" smtClean="0"/>
              <a:t>אמר </a:t>
            </a:r>
            <a:r>
              <a:rPr lang="he-IL" dirty="0"/>
              <a:t>הטבח </a:t>
            </a:r>
            <a:r>
              <a:rPr lang="he-IL" dirty="0" smtClean="0"/>
              <a:t>לביתו: </a:t>
            </a:r>
            <a:r>
              <a:rPr lang="he-IL" dirty="0"/>
              <a:t>"כך </a:t>
            </a:r>
            <a:r>
              <a:rPr lang="he-IL" dirty="0" smtClean="0"/>
              <a:t>הם בני </a:t>
            </a:r>
            <a:r>
              <a:rPr lang="he-IL" dirty="0"/>
              <a:t>אדם שונים המתמודדים עם קושי </a:t>
            </a:r>
            <a:r>
              <a:rPr lang="he-IL" dirty="0" smtClean="0"/>
              <a:t>זהה. </a:t>
            </a:r>
            <a:r>
              <a:rPr lang="he-IL" dirty="0"/>
              <a:t>המים הרותחים הם אותו מצב נתון עבור שלושת </a:t>
            </a:r>
            <a:r>
              <a:rPr lang="he-IL" dirty="0" smtClean="0"/>
              <a:t>החומרים.</a:t>
            </a:r>
            <a:endParaRPr lang="he-IL" dirty="0"/>
          </a:p>
        </p:txBody>
      </p:sp>
      <p:pic>
        <p:nvPicPr>
          <p:cNvPr id="11270" name="Picture 6" descr="מתפלל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816350"/>
            <a:ext cx="1371600" cy="2889250"/>
          </a:xfrm>
          <a:prstGeom prst="rect">
            <a:avLst/>
          </a:prstGeom>
          <a:noFill/>
        </p:spPr>
      </p:pic>
      <p:pic>
        <p:nvPicPr>
          <p:cNvPr id="11271" name="Picture 7" descr="טבח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468813"/>
            <a:ext cx="1028700" cy="1931987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531368"/>
          </a:xfrm>
        </p:spPr>
        <p:txBody>
          <a:bodyPr/>
          <a:lstStyle/>
          <a:p>
            <a:r>
              <a:rPr lang="he-IL" b="1" dirty="0" smtClean="0"/>
              <a:t>הגזר</a:t>
            </a:r>
            <a:r>
              <a:rPr lang="he-IL" dirty="0" smtClean="0"/>
              <a:t>, </a:t>
            </a:r>
            <a:r>
              <a:rPr lang="he-IL" dirty="0"/>
              <a:t>שהגיע למים </a:t>
            </a:r>
            <a:r>
              <a:rPr lang="he-IL" dirty="0" smtClean="0"/>
              <a:t>קשה</a:t>
            </a:r>
            <a:r>
              <a:rPr lang="he-IL" dirty="0"/>
              <a:t>, 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התרכך </a:t>
            </a:r>
            <a:r>
              <a:rPr lang="he-IL" dirty="0"/>
              <a:t>עד מאד וניתן עכשיו לפורר אותו </a:t>
            </a:r>
            <a:r>
              <a:rPr lang="he-IL" dirty="0" smtClean="0"/>
              <a:t>בקלות. </a:t>
            </a:r>
            <a:endParaRPr lang="he-IL" dirty="0"/>
          </a:p>
        </p:txBody>
      </p:sp>
      <p:pic>
        <p:nvPicPr>
          <p:cNvPr id="12294" name="Picture 6" descr="גזר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62450" y="4343400"/>
            <a:ext cx="1504950" cy="1981200"/>
          </a:xfrm>
          <a:prstGeom prst="rect">
            <a:avLst/>
          </a:prstGeom>
          <a:noFill/>
        </p:spPr>
      </p:pic>
      <p:pic>
        <p:nvPicPr>
          <p:cNvPr id="12295" name="Picture 7" descr="טבח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468813"/>
            <a:ext cx="1028700" cy="1931987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171328"/>
          </a:xfrm>
        </p:spPr>
        <p:txBody>
          <a:bodyPr/>
          <a:lstStyle/>
          <a:p>
            <a:r>
              <a:rPr lang="he-IL" b="1" dirty="0"/>
              <a:t>הביצה</a:t>
            </a:r>
            <a:r>
              <a:rPr lang="he-IL" dirty="0"/>
              <a:t>, שהגיעה עדינה ונוזלית תחת קליפתה הדקה, התקשתה כולה.</a:t>
            </a:r>
          </a:p>
        </p:txBody>
      </p:sp>
      <p:pic>
        <p:nvPicPr>
          <p:cNvPr id="13318" name="Picture 6" descr="טבח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468813"/>
            <a:ext cx="1028700" cy="1931987"/>
          </a:xfrm>
          <a:prstGeom prst="rect">
            <a:avLst/>
          </a:prstGeom>
          <a:noFill/>
        </p:spPr>
      </p:pic>
      <p:pic>
        <p:nvPicPr>
          <p:cNvPr id="13319" name="Picture 7" descr="ביצה קשה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203700"/>
            <a:ext cx="2349500" cy="1816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675384"/>
          </a:xfrm>
        </p:spPr>
        <p:txBody>
          <a:bodyPr/>
          <a:lstStyle/>
          <a:p>
            <a:r>
              <a:rPr lang="he-IL" b="1" dirty="0" smtClean="0"/>
              <a:t>פולי </a:t>
            </a:r>
            <a:r>
              <a:rPr lang="he-IL" b="1" dirty="0"/>
              <a:t>הקפה</a:t>
            </a:r>
            <a:r>
              <a:rPr lang="he-IL" dirty="0"/>
              <a:t>, לעומת זאת, הם </a:t>
            </a:r>
            <a:r>
              <a:rPr lang="he-IL" dirty="0" smtClean="0"/>
              <a:t>ייחודיים! </a:t>
            </a:r>
            <a:r>
              <a:rPr lang="he-IL" dirty="0"/>
              <a:t>לאחר שהותם במים </a:t>
            </a:r>
            <a:r>
              <a:rPr lang="he-IL" dirty="0" smtClean="0"/>
              <a:t>הרותחים </a:t>
            </a:r>
            <a:r>
              <a:rPr lang="he-IL" dirty="0"/>
              <a:t>הם הפכו את המים עצמם למוצר </a:t>
            </a:r>
            <a:r>
              <a:rPr lang="he-IL" dirty="0" smtClean="0"/>
              <a:t>משובח.</a:t>
            </a:r>
            <a:endParaRPr lang="he-IL" dirty="0"/>
          </a:p>
        </p:txBody>
      </p:sp>
      <p:pic>
        <p:nvPicPr>
          <p:cNvPr id="14342" name="Picture 6" descr="טבח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468813"/>
            <a:ext cx="1028700" cy="1931987"/>
          </a:xfrm>
          <a:prstGeom prst="rect">
            <a:avLst/>
          </a:prstGeom>
          <a:noFill/>
        </p:spPr>
      </p:pic>
      <p:pic>
        <p:nvPicPr>
          <p:cNvPr id="14343" name="Picture 7" descr="פולי קפה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343400"/>
            <a:ext cx="1714500" cy="1714500"/>
          </a:xfrm>
          <a:prstGeom prst="rect">
            <a:avLst/>
          </a:prstGeom>
          <a:noFill/>
        </p:spPr>
      </p:pic>
      <p:pic>
        <p:nvPicPr>
          <p:cNvPr id="14344" name="Picture 8" descr="ספל קפה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6738" y="4343400"/>
            <a:ext cx="2125662" cy="174942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62664" cy="2891408"/>
          </a:xfrm>
        </p:spPr>
        <p:txBody>
          <a:bodyPr/>
          <a:lstStyle/>
          <a:p>
            <a:r>
              <a:rPr lang="he-IL" dirty="0" smtClean="0"/>
              <a:t>לאיזה </a:t>
            </a:r>
            <a:r>
              <a:rPr lang="he-IL" dirty="0"/>
              <a:t>מהם את דומה, בתי </a:t>
            </a:r>
            <a:r>
              <a:rPr lang="he-IL" dirty="0" smtClean="0"/>
              <a:t>היקרה? </a:t>
            </a:r>
            <a:r>
              <a:rPr lang="en-US" dirty="0"/>
              <a:t/>
            </a:r>
            <a:br>
              <a:rPr lang="en-US" dirty="0"/>
            </a:br>
            <a:r>
              <a:rPr lang="he-IL" dirty="0"/>
              <a:t>כאשר בעיות מגיעות למפתן דלתך, איך את </a:t>
            </a:r>
            <a:r>
              <a:rPr lang="he-IL" dirty="0" smtClean="0"/>
              <a:t>מגיבה?</a:t>
            </a:r>
            <a:endParaRPr lang="he-IL" dirty="0"/>
          </a:p>
        </p:txBody>
      </p:sp>
      <p:pic>
        <p:nvPicPr>
          <p:cNvPr id="15366" name="Picture 6" descr="דלת חומה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24944"/>
            <a:ext cx="2005608" cy="3488825"/>
          </a:xfrm>
          <a:prstGeom prst="rect">
            <a:avLst/>
          </a:prstGeom>
          <a:noFill/>
        </p:spPr>
      </p:pic>
      <p:pic>
        <p:nvPicPr>
          <p:cNvPr id="15367" name="Picture 7" descr="מתפללת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3717032"/>
            <a:ext cx="1371600" cy="288925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3256"/>
          </a:xfrm>
        </p:spPr>
        <p:txBody>
          <a:bodyPr/>
          <a:lstStyle/>
          <a:p>
            <a:r>
              <a:rPr lang="he-IL" dirty="0"/>
              <a:t>כ</a:t>
            </a:r>
            <a:r>
              <a:rPr lang="he-IL" b="1" dirty="0"/>
              <a:t>גזר</a:t>
            </a:r>
            <a:r>
              <a:rPr lang="he-IL" dirty="0"/>
              <a:t> שנראה חזק אך מאבד תכונותיו במצבי </a:t>
            </a:r>
            <a:r>
              <a:rPr lang="he-IL" dirty="0" smtClean="0"/>
              <a:t>לחץ? </a:t>
            </a:r>
            <a:endParaRPr lang="he-IL" dirty="0"/>
          </a:p>
        </p:txBody>
      </p:sp>
      <p:pic>
        <p:nvPicPr>
          <p:cNvPr id="16390" name="Picture 6" descr="גזר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860901"/>
            <a:ext cx="1871464" cy="246369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כ</a:t>
            </a:r>
            <a:r>
              <a:rPr lang="he-IL" b="1" dirty="0" smtClean="0"/>
              <a:t>ביצה</a:t>
            </a:r>
            <a:r>
              <a:rPr lang="he-IL" dirty="0" smtClean="0"/>
              <a:t> </a:t>
            </a:r>
            <a:r>
              <a:rPr lang="he-IL" dirty="0"/>
              <a:t>בעלת אופי עדין שמקשה את ליבה לאחר פיטורים, גירושים, מוות של אדם </a:t>
            </a:r>
            <a:r>
              <a:rPr lang="he-IL" dirty="0" smtClean="0"/>
              <a:t>אהוב? שנראית </a:t>
            </a:r>
            <a:r>
              <a:rPr lang="he-IL" dirty="0"/>
              <a:t>אותו דבר מבחוץ אך ליבה ונשמתה התקשו עד </a:t>
            </a:r>
            <a:r>
              <a:rPr lang="he-IL" dirty="0" smtClean="0"/>
              <a:t>מאוד? </a:t>
            </a:r>
            <a:endParaRPr lang="he-IL" dirty="0"/>
          </a:p>
        </p:txBody>
      </p:sp>
      <p:pic>
        <p:nvPicPr>
          <p:cNvPr id="17414" name="Picture 6" descr="ביצה קשה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203700"/>
            <a:ext cx="2349500" cy="1816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171328"/>
          </a:xfrm>
        </p:spPr>
        <p:txBody>
          <a:bodyPr/>
          <a:lstStyle/>
          <a:p>
            <a:r>
              <a:rPr lang="he-IL" dirty="0" smtClean="0"/>
              <a:t>או </a:t>
            </a:r>
            <a:r>
              <a:rPr lang="he-IL" dirty="0"/>
              <a:t>אולי כמו </a:t>
            </a:r>
            <a:r>
              <a:rPr lang="he-IL" b="1" dirty="0"/>
              <a:t>פולי קפה</a:t>
            </a:r>
            <a:r>
              <a:rPr lang="he-IL" dirty="0"/>
              <a:t>, אשר תפקידך בחיים להפוך את המצב הכואב לדבר הטוב ביותר שניתן? </a:t>
            </a:r>
          </a:p>
        </p:txBody>
      </p:sp>
      <p:pic>
        <p:nvPicPr>
          <p:cNvPr id="18438" name="Picture 6" descr="ספל קפה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343400"/>
            <a:ext cx="2125663" cy="174942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9240"/>
          </a:xfrm>
        </p:spPr>
        <p:txBody>
          <a:bodyPr/>
          <a:lstStyle/>
          <a:p>
            <a:r>
              <a:rPr lang="he-IL" dirty="0"/>
              <a:t>הקפה מגיע לתכונותיו הטובות ביותר עת שהמים בשיא </a:t>
            </a:r>
            <a:r>
              <a:rPr lang="he-IL" dirty="0" smtClean="0"/>
              <a:t>הרתיחה.</a:t>
            </a:r>
            <a:endParaRPr lang="he-IL" dirty="0"/>
          </a:p>
        </p:txBody>
      </p:sp>
      <p:pic>
        <p:nvPicPr>
          <p:cNvPr id="19462" name="Picture 6" descr="ספל קפה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343400"/>
            <a:ext cx="2125663" cy="1749425"/>
          </a:xfrm>
          <a:prstGeom prst="rect">
            <a:avLst/>
          </a:prstGeom>
          <a:noFill/>
        </p:spPr>
      </p:pic>
      <p:pic>
        <p:nvPicPr>
          <p:cNvPr id="19463" name="Picture 7" descr="פולי קפה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43434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251448"/>
          </a:xfrm>
        </p:spPr>
        <p:txBody>
          <a:bodyPr/>
          <a:lstStyle/>
          <a:p>
            <a:r>
              <a:rPr lang="he-IL" dirty="0" smtClean="0"/>
              <a:t>בשביל </a:t>
            </a:r>
            <a:r>
              <a:rPr lang="he-IL" dirty="0"/>
              <a:t>להיות פול קפה צריך רק לזכור כי לכל מה שקורה בחיים יש סיבה... לנו נשאר רק לגלות מה היא וללמוד </a:t>
            </a:r>
            <a:r>
              <a:rPr lang="he-IL" dirty="0" smtClean="0"/>
              <a:t>ממנה." </a:t>
            </a:r>
            <a:endParaRPr lang="he-IL" dirty="0"/>
          </a:p>
        </p:txBody>
      </p:sp>
      <p:pic>
        <p:nvPicPr>
          <p:cNvPr id="20486" name="Picture 6" descr="פולי קפה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343400"/>
            <a:ext cx="1714500" cy="1714500"/>
          </a:xfrm>
          <a:prstGeom prst="rect">
            <a:avLst/>
          </a:prstGeom>
          <a:noFill/>
        </p:spPr>
      </p:pic>
      <p:pic>
        <p:nvPicPr>
          <p:cNvPr id="20487" name="Picture 7" descr="ספל קפה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65738" y="4343400"/>
            <a:ext cx="2125662" cy="174942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819400"/>
          </a:xfrm>
        </p:spPr>
        <p:txBody>
          <a:bodyPr/>
          <a:lstStyle/>
          <a:p>
            <a:r>
              <a:rPr lang="he-IL" dirty="0" smtClean="0"/>
              <a:t>בת </a:t>
            </a:r>
            <a:r>
              <a:rPr lang="he-IL" dirty="0"/>
              <a:t>הטבח התלוננה בשיחה עם אביה על הקושי בהתמודדות עם בעיות </a:t>
            </a:r>
            <a:r>
              <a:rPr lang="he-IL" dirty="0" smtClean="0"/>
              <a:t>החיים. </a:t>
            </a:r>
            <a:endParaRPr lang="he-IL" dirty="0"/>
          </a:p>
        </p:txBody>
      </p:sp>
      <p:pic>
        <p:nvPicPr>
          <p:cNvPr id="3078" name="Picture 6" descr="מתפלל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717032"/>
            <a:ext cx="1676400" cy="2819400"/>
          </a:xfrm>
          <a:prstGeom prst="rect">
            <a:avLst/>
          </a:prstGeom>
          <a:noFill/>
        </p:spPr>
      </p:pic>
      <p:pic>
        <p:nvPicPr>
          <p:cNvPr id="3079" name="Picture 7" descr="טבח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468813"/>
            <a:ext cx="1028700" cy="1931987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219200" y="762000"/>
            <a:ext cx="6324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b="1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ותחשבו על זה...</a:t>
            </a:r>
          </a:p>
        </p:txBody>
      </p:sp>
      <p:pic>
        <p:nvPicPr>
          <p:cNvPr id="21511" name="Picture 7" descr="סמיילי מחייך וקורץ בשתי עיניו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501008"/>
            <a:ext cx="1943472" cy="1544811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הטבח הובילה למטבח והראה לה שלושה סירים בהם רתחו </a:t>
            </a:r>
            <a:r>
              <a:rPr lang="he-IL" dirty="0" smtClean="0"/>
              <a:t>מים. </a:t>
            </a:r>
            <a:endParaRPr lang="he-IL" dirty="0"/>
          </a:p>
        </p:txBody>
      </p:sp>
      <p:pic>
        <p:nvPicPr>
          <p:cNvPr id="4103" name="Picture 7" descr="סיר עם ידיד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293096"/>
            <a:ext cx="1955800" cy="2057400"/>
          </a:xfrm>
          <a:prstGeom prst="rect">
            <a:avLst/>
          </a:prstGeom>
          <a:noFill/>
        </p:spPr>
      </p:pic>
      <p:pic>
        <p:nvPicPr>
          <p:cNvPr id="4104" name="Picture 8" descr="סיר עם ידיד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267200"/>
            <a:ext cx="1955800" cy="2057400"/>
          </a:xfrm>
          <a:prstGeom prst="rect">
            <a:avLst/>
          </a:prstGeom>
          <a:noFill/>
        </p:spPr>
      </p:pic>
      <p:pic>
        <p:nvPicPr>
          <p:cNvPr id="4105" name="Picture 9" descr="סיר עם ידיד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267200"/>
            <a:ext cx="19558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בסיר הראשון הוא שם </a:t>
            </a:r>
            <a:r>
              <a:rPr lang="he-IL" b="1" dirty="0" smtClean="0"/>
              <a:t>גזר</a:t>
            </a:r>
            <a:r>
              <a:rPr lang="he-IL" dirty="0" smtClean="0"/>
              <a:t>. </a:t>
            </a:r>
            <a:endParaRPr lang="he-IL" dirty="0"/>
          </a:p>
        </p:txBody>
      </p:sp>
      <p:pic>
        <p:nvPicPr>
          <p:cNvPr id="5126" name="Picture 6" descr="סיר עם ידיד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000" y="4114800"/>
            <a:ext cx="1955800" cy="2057400"/>
          </a:xfrm>
          <a:prstGeom prst="rect">
            <a:avLst/>
          </a:prstGeom>
          <a:noFill/>
        </p:spPr>
      </p:pic>
      <p:pic>
        <p:nvPicPr>
          <p:cNvPr id="5127" name="Picture 7" descr="גזר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4343400"/>
            <a:ext cx="150495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בסיר השני הכניס </a:t>
            </a:r>
            <a:r>
              <a:rPr lang="he-IL" b="1" dirty="0" smtClean="0"/>
              <a:t>ביצה</a:t>
            </a:r>
            <a:r>
              <a:rPr lang="he-IL" dirty="0" smtClean="0"/>
              <a:t>. </a:t>
            </a:r>
            <a:endParaRPr lang="he-IL" dirty="0"/>
          </a:p>
        </p:txBody>
      </p:sp>
      <p:pic>
        <p:nvPicPr>
          <p:cNvPr id="6150" name="Picture 6" descr="סיר עם ידיד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000" y="4114800"/>
            <a:ext cx="1955800" cy="2057400"/>
          </a:xfrm>
          <a:prstGeom prst="rect">
            <a:avLst/>
          </a:prstGeom>
          <a:noFill/>
        </p:spPr>
      </p:pic>
      <p:pic>
        <p:nvPicPr>
          <p:cNvPr id="6151" name="Picture 7" descr="ביצה קשה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203700"/>
            <a:ext cx="2349500" cy="1816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בסיר השלישי שפך </a:t>
            </a:r>
            <a:r>
              <a:rPr lang="he-IL" b="1" dirty="0"/>
              <a:t>גרגירי </a:t>
            </a:r>
            <a:r>
              <a:rPr lang="he-IL" b="1" dirty="0" smtClean="0"/>
              <a:t>קפה</a:t>
            </a:r>
            <a:r>
              <a:rPr lang="he-IL" dirty="0" smtClean="0"/>
              <a:t>. </a:t>
            </a:r>
            <a:endParaRPr lang="he-IL" dirty="0"/>
          </a:p>
        </p:txBody>
      </p:sp>
      <p:pic>
        <p:nvPicPr>
          <p:cNvPr id="7174" name="Picture 6" descr="סיר עם ידיד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000" y="4114800"/>
            <a:ext cx="1955800" cy="2057400"/>
          </a:xfrm>
          <a:prstGeom prst="rect">
            <a:avLst/>
          </a:prstGeom>
          <a:noFill/>
        </p:spPr>
      </p:pic>
      <p:pic>
        <p:nvPicPr>
          <p:cNvPr id="7175" name="Picture 7" descr="פולי קפה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3434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3816424"/>
          </a:xfrm>
        </p:spPr>
        <p:txBody>
          <a:bodyPr/>
          <a:lstStyle/>
          <a:p>
            <a:r>
              <a:rPr lang="he-IL" sz="4000" dirty="0" smtClean="0"/>
              <a:t>לאחר </a:t>
            </a:r>
            <a:r>
              <a:rPr lang="he-IL" sz="4000" dirty="0"/>
              <a:t>זמן מה 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/>
              <a:t>שלף </a:t>
            </a:r>
            <a:r>
              <a:rPr lang="he-IL" sz="4000" dirty="0"/>
              <a:t>הטבח את ה</a:t>
            </a:r>
            <a:r>
              <a:rPr lang="he-IL" sz="4000" b="1" dirty="0"/>
              <a:t>גזר</a:t>
            </a:r>
            <a:r>
              <a:rPr lang="he-IL" sz="4000" dirty="0"/>
              <a:t> מן הסיר ושם אותו </a:t>
            </a:r>
            <a:r>
              <a:rPr lang="he-IL" sz="4000" dirty="0" smtClean="0"/>
              <a:t>בצלחת,</a:t>
            </a:r>
            <a:br>
              <a:rPr lang="he-IL" sz="4000" dirty="0" smtClean="0"/>
            </a:br>
            <a:r>
              <a:rPr lang="he-IL" sz="4000" dirty="0" smtClean="0"/>
              <a:t>דג </a:t>
            </a:r>
            <a:r>
              <a:rPr lang="he-IL" sz="4000" dirty="0"/>
              <a:t>את ה</a:t>
            </a:r>
            <a:r>
              <a:rPr lang="he-IL" sz="4000" b="1" dirty="0"/>
              <a:t>ביצה</a:t>
            </a:r>
            <a:r>
              <a:rPr lang="he-IL" sz="4000" dirty="0"/>
              <a:t> מן המים הרותחים והניח אותה </a:t>
            </a:r>
            <a:r>
              <a:rPr lang="he-IL" sz="4000" dirty="0" smtClean="0"/>
              <a:t>בקערה, </a:t>
            </a:r>
            <a:br>
              <a:rPr lang="he-IL" sz="4000" dirty="0" smtClean="0"/>
            </a:br>
            <a:r>
              <a:rPr lang="he-IL" sz="4000" dirty="0" smtClean="0"/>
              <a:t>סינן </a:t>
            </a:r>
            <a:r>
              <a:rPr lang="he-IL" sz="4000" dirty="0"/>
              <a:t>את </a:t>
            </a:r>
            <a:r>
              <a:rPr lang="he-IL" sz="4000" b="1" dirty="0" smtClean="0"/>
              <a:t>גרגרי הקפה </a:t>
            </a:r>
            <a:r>
              <a:rPr lang="he-IL" sz="4000" dirty="0"/>
              <a:t>ומזג </a:t>
            </a:r>
            <a:r>
              <a:rPr lang="he-IL" sz="4000" dirty="0" smtClean="0"/>
              <a:t>בספל. </a:t>
            </a:r>
            <a:endParaRPr lang="he-IL" sz="4000" dirty="0"/>
          </a:p>
        </p:txBody>
      </p:sp>
      <p:pic>
        <p:nvPicPr>
          <p:cNvPr id="8198" name="Picture 6" descr="ספל קפה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803775"/>
            <a:ext cx="2125663" cy="1749425"/>
          </a:xfrm>
          <a:prstGeom prst="rect">
            <a:avLst/>
          </a:prstGeom>
          <a:noFill/>
        </p:spPr>
      </p:pic>
      <p:pic>
        <p:nvPicPr>
          <p:cNvPr id="8199" name="Picture 7" descr="ביצה קשה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4660900"/>
            <a:ext cx="2349500" cy="1816100"/>
          </a:xfrm>
          <a:prstGeom prst="rect">
            <a:avLst/>
          </a:prstGeom>
          <a:noFill/>
        </p:spPr>
      </p:pic>
      <p:pic>
        <p:nvPicPr>
          <p:cNvPr id="8200" name="Picture 8" descr="גזר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9850" y="4495800"/>
            <a:ext cx="150495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הביט בביתו </a:t>
            </a:r>
            <a:r>
              <a:rPr lang="he-IL" dirty="0" smtClean="0"/>
              <a:t>ושאל: </a:t>
            </a:r>
            <a:r>
              <a:rPr lang="en-US" dirty="0"/>
              <a:t/>
            </a:r>
            <a:br>
              <a:rPr lang="en-US" dirty="0"/>
            </a:br>
            <a:r>
              <a:rPr lang="he-IL" dirty="0"/>
              <a:t>"מה את רואה, </a:t>
            </a:r>
            <a:r>
              <a:rPr lang="he-IL" dirty="0" smtClean="0"/>
              <a:t>יקירתי?" </a:t>
            </a:r>
            <a:endParaRPr lang="he-IL" dirty="0"/>
          </a:p>
        </p:txBody>
      </p:sp>
      <p:pic>
        <p:nvPicPr>
          <p:cNvPr id="9222" name="Picture 6" descr="מתפלל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816350"/>
            <a:ext cx="1371600" cy="2889250"/>
          </a:xfrm>
          <a:prstGeom prst="rect">
            <a:avLst/>
          </a:prstGeom>
          <a:noFill/>
        </p:spPr>
      </p:pic>
      <p:pic>
        <p:nvPicPr>
          <p:cNvPr id="9223" name="Picture 7" descr="טבח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468813"/>
            <a:ext cx="1028700" cy="1931987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רקע מאוד מיוח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8064896" cy="3600400"/>
          </a:xfrm>
        </p:spPr>
        <p:txBody>
          <a:bodyPr/>
          <a:lstStyle/>
          <a:p>
            <a:r>
              <a:rPr lang="he-IL" sz="4000" dirty="0" smtClean="0"/>
              <a:t>הבת </a:t>
            </a:r>
            <a:r>
              <a:rPr lang="he-IL" sz="4000" dirty="0"/>
              <a:t>התקרבה לשולחן ובחנה את </a:t>
            </a:r>
            <a:r>
              <a:rPr lang="he-IL" sz="4000" dirty="0" smtClean="0"/>
              <a:t>התוצרים: </a:t>
            </a:r>
            <a:br>
              <a:rPr lang="he-IL" sz="4000" dirty="0" smtClean="0"/>
            </a:br>
            <a:r>
              <a:rPr lang="he-IL" sz="4000" dirty="0" smtClean="0"/>
              <a:t>הגזר </a:t>
            </a:r>
            <a:r>
              <a:rPr lang="he-IL" sz="4000" dirty="0"/>
              <a:t>היה רך </a:t>
            </a:r>
            <a:r>
              <a:rPr lang="he-IL" sz="4000" dirty="0" smtClean="0"/>
              <a:t>ונמעך. </a:t>
            </a:r>
            <a:br>
              <a:rPr lang="he-IL" sz="4000" dirty="0" smtClean="0"/>
            </a:br>
            <a:r>
              <a:rPr lang="he-IL" sz="4000" dirty="0" smtClean="0"/>
              <a:t>היא </a:t>
            </a:r>
            <a:r>
              <a:rPr lang="he-IL" sz="4000" dirty="0"/>
              <a:t>קילפה את הביצה, שהייתה </a:t>
            </a:r>
            <a:r>
              <a:rPr lang="he-IL" sz="4000" dirty="0" smtClean="0"/>
              <a:t>קשה. </a:t>
            </a:r>
            <a:r>
              <a:rPr lang="he-IL" sz="4000" dirty="0"/>
              <a:t>הקפה הדיף ריח נפלא וטעמו היה טוב </a:t>
            </a:r>
            <a:r>
              <a:rPr lang="he-IL" sz="4000" dirty="0" smtClean="0"/>
              <a:t>ומענג. </a:t>
            </a:r>
            <a:endParaRPr lang="he-IL" sz="4000" dirty="0"/>
          </a:p>
        </p:txBody>
      </p:sp>
      <p:pic>
        <p:nvPicPr>
          <p:cNvPr id="10246" name="Picture 6" descr="מתפלל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816350"/>
            <a:ext cx="1371600" cy="2889250"/>
          </a:xfrm>
          <a:prstGeom prst="rect">
            <a:avLst/>
          </a:prstGeom>
          <a:noFill/>
        </p:spPr>
      </p:pic>
      <p:pic>
        <p:nvPicPr>
          <p:cNvPr id="10247" name="Picture 7" descr="גזר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4293096"/>
            <a:ext cx="1504950" cy="1981200"/>
          </a:xfrm>
          <a:prstGeom prst="rect">
            <a:avLst/>
          </a:prstGeom>
          <a:noFill/>
        </p:spPr>
      </p:pic>
      <p:pic>
        <p:nvPicPr>
          <p:cNvPr id="10248" name="Picture 8" descr="ביצה קשה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4437112"/>
            <a:ext cx="2349500" cy="1816100"/>
          </a:xfrm>
          <a:prstGeom prst="rect">
            <a:avLst/>
          </a:prstGeom>
          <a:noFill/>
        </p:spPr>
      </p:pic>
      <p:pic>
        <p:nvPicPr>
          <p:cNvPr id="10249" name="Picture 9" descr="ספל קפה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4509120"/>
            <a:ext cx="2125662" cy="174942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</p:sld>
</file>

<file path=ppt/theme/theme1.xml><?xml version="1.0" encoding="utf-8"?>
<a:theme xmlns:a="http://schemas.openxmlformats.org/drawingml/2006/main" name="עיצוב ברירת מחדל">
  <a:themeElements>
    <a:clrScheme name="עיצוב ברירת מחדל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214</Words>
  <Application>Microsoft Office PowerPoint</Application>
  <PresentationFormat>‫הצגה על המסך (4:3)</PresentationFormat>
  <Paragraphs>40</Paragraphs>
  <Slides>20</Slides>
  <Notes>20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3" baseType="lpstr">
      <vt:lpstr>Times New Roman</vt:lpstr>
      <vt:lpstr>Times New Roman (Hebrew)</vt:lpstr>
      <vt:lpstr>עיצוב ברירת מחדל</vt:lpstr>
      <vt:lpstr>שקופית 1</vt:lpstr>
      <vt:lpstr>בת הטבח התלוננה בשיחה עם אביה על הקושי בהתמודדות עם בעיות החיים. </vt:lpstr>
      <vt:lpstr>הטבח הובילה למטבח והראה לה שלושה סירים בהם רתחו מים. </vt:lpstr>
      <vt:lpstr>בסיר הראשון הוא שם גזר. </vt:lpstr>
      <vt:lpstr>בסיר השני הכניס ביצה. </vt:lpstr>
      <vt:lpstr>בסיר השלישי שפך גרגירי קפה. </vt:lpstr>
      <vt:lpstr>לאחר זמן מה  שלף הטבח את הגזר מן הסיר ושם אותו בצלחת, דג את הביצה מן המים הרותחים והניח אותה בקערה,  סינן את גרגרי הקפה ומזג בספל. </vt:lpstr>
      <vt:lpstr>הביט בביתו ושאל:  "מה את רואה, יקירתי?" </vt:lpstr>
      <vt:lpstr>הבת התקרבה לשולחן ובחנה את התוצרים:  הגזר היה רך ונמעך.  היא קילפה את הביצה, שהייתה קשה. הקפה הדיף ריח נפלא וטעמו היה טוב ומענג. </vt:lpstr>
      <vt:lpstr>אמר הטבח לביתו: "כך הם בני אדם שונים המתמודדים עם קושי זהה. המים הרותחים הם אותו מצב נתון עבור שלושת החומרים.</vt:lpstr>
      <vt:lpstr>הגזר, שהגיע למים קשה,  התרכך עד מאד וניתן עכשיו לפורר אותו בקלות. </vt:lpstr>
      <vt:lpstr>הביצה, שהגיעה עדינה ונוזלית תחת קליפתה הדקה, התקשתה כולה.</vt:lpstr>
      <vt:lpstr>פולי הקפה, לעומת זאת, הם ייחודיים! לאחר שהותם במים הרותחים הם הפכו את המים עצמם למוצר משובח.</vt:lpstr>
      <vt:lpstr>לאיזה מהם את דומה, בתי היקרה?  כאשר בעיות מגיעות למפתן דלתך, איך את מגיבה?</vt:lpstr>
      <vt:lpstr>כגזר שנראה חזק אך מאבד תכונותיו במצבי לחץ? </vt:lpstr>
      <vt:lpstr>   כביצה בעלת אופי עדין שמקשה את ליבה לאחר פיטורים, גירושים, מוות של אדם אהוב? שנראית אותו דבר מבחוץ אך ליבה ונשמתה התקשו עד מאוד? </vt:lpstr>
      <vt:lpstr>או אולי כמו פולי קפה, אשר תפקידך בחיים להפוך את המצב הכואב לדבר הטוב ביותר שניתן? </vt:lpstr>
      <vt:lpstr>הקפה מגיע לתכונותיו הטובות ביותר עת שהמים בשיא הרתיחה.</vt:lpstr>
      <vt:lpstr>בשביל להיות פול קפה צריך רק לזכור כי לכל מה שקורה בחיים יש סיבה... לנו נשאר רק לגלות מה היא וללמוד ממנה." </vt:lpstr>
      <vt:lpstr>שקופית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ornas</dc:creator>
  <cp:lastModifiedBy>Slash</cp:lastModifiedBy>
  <cp:revision>5</cp:revision>
  <dcterms:created xsi:type="dcterms:W3CDTF">2003-11-29T07:23:01Z</dcterms:created>
  <dcterms:modified xsi:type="dcterms:W3CDTF">2013-08-09T14:57:07Z</dcterms:modified>
</cp:coreProperties>
</file>