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63" r:id="rId2"/>
    <p:sldId id="264" r:id="rId3"/>
    <p:sldId id="265" r:id="rId4"/>
    <p:sldId id="256" r:id="rId5"/>
    <p:sldId id="258" r:id="rId6"/>
    <p:sldId id="257" r:id="rId7"/>
    <p:sldId id="259" r:id="rId8"/>
    <p:sldId id="260" r:id="rId9"/>
    <p:sldId id="261" r:id="rId10"/>
    <p:sldId id="262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503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644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18577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891352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88378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0178341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9668536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8232292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7816088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2382812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826235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1782122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6038006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53DCF-FAF6-4BA3-B634-CC39CDFCC745}" type="datetimeFigureOut">
              <a:rPr lang="he-IL" smtClean="0"/>
              <a:pPr/>
              <a:t>כ"ג/תשרי/תשע"ו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A3EBE1-22E3-458B-9429-5F800A7B7B90}" type="slidenum">
              <a:rPr lang="he-IL" smtClean="0"/>
              <a:pPr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575220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he-IL" b="1" dirty="0" smtClean="0">
                <a:solidFill>
                  <a:schemeClr val="accent1"/>
                </a:solidFill>
                <a:cs typeface="David" pitchFamily="2" charset="-79"/>
              </a:rPr>
              <a:t>משימה לראש השנה </a:t>
            </a:r>
            <a:endParaRPr lang="he-IL" b="1" dirty="0">
              <a:solidFill>
                <a:schemeClr val="accent1"/>
              </a:solidFill>
              <a:cs typeface="David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he-IL" b="1" dirty="0" smtClean="0">
                <a:solidFill>
                  <a:schemeClr val="accent1"/>
                </a:solidFill>
                <a:cs typeface="David" pitchFamily="2" charset="-79"/>
              </a:rPr>
              <a:t>בקבוצות של ארבעה תלמידים צרו מצגת שתכיל את הפרטים הבאים:</a:t>
            </a:r>
            <a:r>
              <a:rPr lang="en-US" b="1" dirty="0" smtClean="0">
                <a:solidFill>
                  <a:schemeClr val="accent1"/>
                </a:solidFill>
                <a:cs typeface="David" pitchFamily="2" charset="-79"/>
              </a:rPr>
              <a:t> </a:t>
            </a:r>
          </a:p>
          <a:p>
            <a:pPr>
              <a:buNone/>
            </a:pPr>
            <a:endParaRPr lang="he-IL" b="1" dirty="0" smtClean="0">
              <a:solidFill>
                <a:schemeClr val="accent1"/>
              </a:solidFill>
              <a:cs typeface="David" pitchFamily="2" charset="-79"/>
            </a:endParaRPr>
          </a:p>
          <a:p>
            <a:pPr>
              <a:buFont typeface="Wingdings" pitchFamily="2" charset="2"/>
              <a:buChar char="q"/>
            </a:pPr>
            <a:r>
              <a:rPr lang="he-IL" dirty="0" smtClean="0">
                <a:solidFill>
                  <a:schemeClr val="accent1"/>
                </a:solidFill>
                <a:cs typeface="David" pitchFamily="2" charset="-79"/>
              </a:rPr>
              <a:t>שקף :</a:t>
            </a:r>
            <a:r>
              <a:rPr lang="en-US" dirty="0" smtClean="0">
                <a:solidFill>
                  <a:schemeClr val="accent1"/>
                </a:solidFill>
                <a:cs typeface="David" pitchFamily="2" charset="-79"/>
              </a:rPr>
              <a:t> </a:t>
            </a:r>
            <a:r>
              <a:rPr lang="he-IL" dirty="0" smtClean="0">
                <a:solidFill>
                  <a:schemeClr val="accent1"/>
                </a:solidFill>
                <a:cs typeface="David" pitchFamily="2" charset="-79"/>
              </a:rPr>
              <a:t>מספר קבוצה, שמות חברי הקבוצה ונושא המצגת </a:t>
            </a:r>
          </a:p>
          <a:p>
            <a:pPr>
              <a:buFont typeface="Wingdings" pitchFamily="2" charset="2"/>
              <a:buChar char="q"/>
            </a:pPr>
            <a:r>
              <a:rPr lang="he-IL" dirty="0" smtClean="0">
                <a:solidFill>
                  <a:schemeClr val="accent1"/>
                </a:solidFill>
                <a:cs typeface="David" pitchFamily="2" charset="-79"/>
              </a:rPr>
              <a:t>שקף 2-6:</a:t>
            </a:r>
            <a:r>
              <a:rPr lang="en-US" dirty="0" smtClean="0">
                <a:solidFill>
                  <a:schemeClr val="accent1"/>
                </a:solidFill>
                <a:cs typeface="David" pitchFamily="2" charset="-79"/>
              </a:rPr>
              <a:t> </a:t>
            </a:r>
            <a:r>
              <a:rPr lang="he-IL" dirty="0" smtClean="0">
                <a:solidFill>
                  <a:schemeClr val="accent1"/>
                </a:solidFill>
                <a:cs typeface="David" pitchFamily="2" charset="-79"/>
              </a:rPr>
              <a:t>אתרו ממקורות מידע שונים חמישה ממנהגי החג, הציגו אותם, נמקו אותם וצרו שקף לכל אחד מהם </a:t>
            </a:r>
          </a:p>
          <a:p>
            <a:pPr>
              <a:buFont typeface="Wingdings" pitchFamily="2" charset="2"/>
              <a:buChar char="q"/>
            </a:pPr>
            <a:r>
              <a:rPr lang="he-IL" dirty="0" smtClean="0">
                <a:solidFill>
                  <a:schemeClr val="accent1"/>
                </a:solidFill>
                <a:cs typeface="David" pitchFamily="2" charset="-79"/>
              </a:rPr>
              <a:t>שתפו את הקבוצה ב"מהו ראש השנה עבורי"? </a:t>
            </a:r>
          </a:p>
          <a:p>
            <a:pPr>
              <a:buFont typeface="Wingdings" pitchFamily="2" charset="2"/>
              <a:buChar char="q"/>
            </a:pPr>
            <a:r>
              <a:rPr lang="he-IL" dirty="0" smtClean="0">
                <a:solidFill>
                  <a:schemeClr val="accent1"/>
                </a:solidFill>
                <a:cs typeface="David" pitchFamily="2" charset="-79"/>
              </a:rPr>
              <a:t>התבוננו במרחב וחפשו ייצוג מטפורי המייצג את ראש השנה עבור הקבוצה, צלמו אותו וצרפו למצגת, תוך הסבר קצר. </a:t>
            </a:r>
          </a:p>
          <a:p>
            <a:pPr>
              <a:buFont typeface="Wingdings" pitchFamily="2" charset="2"/>
              <a:buChar char="q"/>
            </a:pPr>
            <a:r>
              <a:rPr lang="he-IL" dirty="0" smtClean="0">
                <a:solidFill>
                  <a:schemeClr val="accent1"/>
                </a:solidFill>
                <a:cs typeface="David" pitchFamily="2" charset="-79"/>
              </a:rPr>
              <a:t>שקף מסכם </a:t>
            </a:r>
            <a:r>
              <a:rPr lang="he-IL" dirty="0" err="1" smtClean="0">
                <a:solidFill>
                  <a:schemeClr val="accent1"/>
                </a:solidFill>
                <a:cs typeface="David" pitchFamily="2" charset="-79"/>
              </a:rPr>
              <a:t>– כתבו</a:t>
            </a:r>
            <a:r>
              <a:rPr lang="he-IL" dirty="0" smtClean="0">
                <a:solidFill>
                  <a:schemeClr val="accent1"/>
                </a:solidFill>
                <a:cs typeface="David" pitchFamily="2" charset="-79"/>
              </a:rPr>
              <a:t> מה למדתם מתוך ההתנסות במשימה </a:t>
            </a:r>
          </a:p>
          <a:p>
            <a:pPr>
              <a:buFont typeface="Wingdings" pitchFamily="2" charset="2"/>
              <a:buChar char="q"/>
            </a:pPr>
            <a:r>
              <a:rPr lang="he-IL" dirty="0" smtClean="0">
                <a:solidFill>
                  <a:schemeClr val="accent1"/>
                </a:solidFill>
                <a:cs typeface="David" pitchFamily="2" charset="-79"/>
              </a:rPr>
              <a:t>את המצגת תציגו בפני הכיתה </a:t>
            </a:r>
            <a:r>
              <a:rPr lang="he-IL" dirty="0" err="1" smtClean="0">
                <a:solidFill>
                  <a:schemeClr val="accent1"/>
                </a:solidFill>
                <a:cs typeface="David" pitchFamily="2" charset="-79"/>
              </a:rPr>
              <a:t>– ח</a:t>
            </a:r>
            <a:r>
              <a:rPr lang="he-IL" dirty="0" smtClean="0">
                <a:solidFill>
                  <a:schemeClr val="accent1"/>
                </a:solidFill>
                <a:cs typeface="David" pitchFamily="2" charset="-79"/>
              </a:rPr>
              <a:t>לקו תפקידים ביניכם, כולם משתתפים ... </a:t>
            </a:r>
          </a:p>
          <a:p>
            <a:pPr>
              <a:buFont typeface="Wingdings" pitchFamily="2" charset="2"/>
              <a:buChar char="q"/>
            </a:pPr>
            <a:endParaRPr lang="he-IL" dirty="0" smtClean="0">
              <a:solidFill>
                <a:schemeClr val="accent1"/>
              </a:solidFill>
              <a:cs typeface="David" pitchFamily="2" charset="-79"/>
            </a:endParaRPr>
          </a:p>
          <a:p>
            <a:pPr algn="ctr">
              <a:buNone/>
            </a:pPr>
            <a:r>
              <a:rPr lang="he-IL" b="1" dirty="0" smtClean="0">
                <a:solidFill>
                  <a:schemeClr val="accent1"/>
                </a:solidFill>
                <a:cs typeface="David" pitchFamily="2" charset="-79"/>
              </a:rPr>
              <a:t>עבודה פורייה !!! </a:t>
            </a:r>
          </a:p>
          <a:p>
            <a:pPr algn="ctr">
              <a:buNone/>
            </a:pPr>
            <a:r>
              <a:rPr lang="he-IL" b="1" dirty="0" smtClean="0">
                <a:solidFill>
                  <a:schemeClr val="tx2">
                    <a:lumMod val="50000"/>
                  </a:schemeClr>
                </a:solidFill>
                <a:cs typeface="David" pitchFamily="2" charset="-79"/>
              </a:rPr>
              <a:t>שרון רחמים </a:t>
            </a:r>
            <a:endParaRPr lang="he-IL" b="1" dirty="0">
              <a:solidFill>
                <a:schemeClr val="tx2">
                  <a:lumMod val="50000"/>
                </a:schemeClr>
              </a:solidFill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he-IL" sz="7200" dirty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cs typeface="Guttman-Aram" pitchFamily="2" charset="-79"/>
              </a:rPr>
              <a:t>מה למדנו מהעבודה?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800" dirty="0" smtClean="0"/>
              <a:t>למדנו על חברנו לקבוצה נאור שהוא מעולה בכל הקשור לעריכה ומחשבים.</a:t>
            </a:r>
          </a:p>
          <a:p>
            <a:pPr marL="0" indent="0">
              <a:buNone/>
            </a:pPr>
            <a:endParaRPr lang="he-IL" sz="1200" dirty="0" smtClean="0"/>
          </a:p>
          <a:p>
            <a:r>
              <a:rPr lang="he-IL" sz="2800" dirty="0" smtClean="0"/>
              <a:t>למדנו שלכל מנהג שאנו מקיימים בראש השנה יש סיבה וסיפור מאחוריו.</a:t>
            </a:r>
          </a:p>
          <a:p>
            <a:r>
              <a:rPr lang="he-IL" sz="2800" dirty="0" smtClean="0"/>
              <a:t>למדנו שכייף ללמוד ביחד על החג. </a:t>
            </a:r>
          </a:p>
          <a:p>
            <a:r>
              <a:rPr lang="he-IL" sz="2800" dirty="0" smtClean="0"/>
              <a:t>למדנו שאנחנו חוגגים את ראש השנה בצורה מאוד דומה. </a:t>
            </a:r>
          </a:p>
          <a:p>
            <a:r>
              <a:rPr lang="he-IL" sz="2800" dirty="0" smtClean="0"/>
              <a:t>למדנו שיש לנו חפצים שהם יותר ממה שהם נראים ... </a:t>
            </a:r>
          </a:p>
        </p:txBody>
      </p:sp>
    </p:spTree>
    <p:extLst>
      <p:ext uri="{BB962C8B-B14F-4D97-AF65-F5344CB8AC3E}">
        <p14:creationId xmlns:p14="http://schemas.microsoft.com/office/powerpoint/2010/main" val="517959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accent1"/>
                </a:solidFill>
                <a:cs typeface="David" pitchFamily="2" charset="-79"/>
              </a:rPr>
              <a:t>דוגמה לתמונות מטפוריות </a:t>
            </a:r>
            <a:endParaRPr lang="he-IL" b="1" dirty="0">
              <a:solidFill>
                <a:schemeClr val="accent1"/>
              </a:solidFill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e-IL" dirty="0" smtClean="0"/>
              <a:t>כיסוי חדש </a:t>
            </a:r>
            <a:r>
              <a:rPr lang="he-IL" dirty="0" err="1" smtClean="0"/>
              <a:t>לסמארטפון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8580" indent="0">
              <a:buNone/>
            </a:pPr>
            <a:r>
              <a:rPr lang="he-IL" dirty="0" smtClean="0"/>
              <a:t>המטפורה היא כיסוי חדש מפני שלדעתנו כיסוי חדש מסמל התחלה של שנה חדשה</a:t>
            </a:r>
            <a:endParaRPr lang="he-IL" dirty="0"/>
          </a:p>
        </p:txBody>
      </p:sp>
      <p:pic>
        <p:nvPicPr>
          <p:cNvPr id="4" name="תמונה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3212976"/>
            <a:ext cx="2900762" cy="2837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87468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dirty="0" smtClean="0"/>
              <a:t>רעיון מטפורי</a:t>
            </a:r>
            <a:endParaRPr lang="he-IL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538832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he-IL" dirty="0" smtClean="0"/>
              <a:t>חלון ודלת :</a:t>
            </a:r>
          </a:p>
          <a:p>
            <a:pPr marL="0" indent="0">
              <a:buNone/>
            </a:pPr>
            <a:r>
              <a:rPr lang="he-IL" dirty="0" smtClean="0"/>
              <a:t>חלון שמוציא את הדברים הרעים שקרו , ודלת שיכנסו דברים חדשים וטובים</a:t>
            </a:r>
          </a:p>
          <a:p>
            <a:pPr marL="0" indent="0">
              <a:buNone/>
            </a:pPr>
            <a:endParaRPr lang="he-IL" dirty="0"/>
          </a:p>
        </p:txBody>
      </p:sp>
      <p:pic>
        <p:nvPicPr>
          <p:cNvPr id="6146" name="Picture 2" descr="C:\Users\student\Downloads\IMG_286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124662"/>
            <a:ext cx="3168352" cy="3168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student\Downloads\IMG_286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152046"/>
            <a:ext cx="3140968" cy="3140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4050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06" y="1142984"/>
            <a:ext cx="3786920" cy="5049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1571612"/>
            <a:ext cx="3214678" cy="15696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3200" b="1" dirty="0" smtClean="0">
                <a:solidFill>
                  <a:srgbClr val="FF0000"/>
                </a:solidFill>
              </a:rPr>
              <a:t>שנדע להיות סובלניים ולקבל את </a:t>
            </a:r>
            <a:r>
              <a:rPr lang="he-IL" sz="3200" b="1" dirty="0" err="1" smtClean="0">
                <a:solidFill>
                  <a:srgbClr val="FF0000"/>
                </a:solidFill>
              </a:rPr>
              <a:t>כווווווולם</a:t>
            </a:r>
            <a:r>
              <a:rPr lang="he-IL" sz="3200" b="1" dirty="0" smtClean="0">
                <a:solidFill>
                  <a:srgbClr val="FF0000"/>
                </a:solidFill>
              </a:rPr>
              <a:t> ... </a:t>
            </a:r>
            <a:endParaRPr lang="he-IL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31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z="3200" dirty="0" smtClean="0">
                <a:latin typeface="Guttman Adii-Light" panose="02010401010101010101" pitchFamily="2" charset="-79"/>
                <a:cs typeface="Guttman Adii-Light" panose="02010401010101010101" pitchFamily="2" charset="-79"/>
              </a:rPr>
              <a:t>מטאפורה</a:t>
            </a:r>
            <a:endParaRPr lang="he-IL" sz="3200" dirty="0">
              <a:latin typeface="Guttman Adii-Light" panose="02010401010101010101" pitchFamily="2" charset="-79"/>
              <a:cs typeface="Guttman Adii-Light" panose="02010401010101010101" pitchFamily="2" charset="-79"/>
            </a:endParaRP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e-IL" sz="2400" dirty="0" smtClean="0">
                <a:latin typeface="Guttman Adii-Light" panose="02010401010101010101" pitchFamily="2" charset="-79"/>
                <a:cs typeface="Guttman Adii-Light" panose="02010401010101010101" pitchFamily="2" charset="-79"/>
              </a:rPr>
              <a:t>הרעיון שלנו: </a:t>
            </a:r>
            <a:endParaRPr lang="he-IL" sz="2400" dirty="0">
              <a:latin typeface="Guttman Adii-Light" panose="02010401010101010101" pitchFamily="2" charset="-79"/>
              <a:cs typeface="Guttman Adii-Light" panose="02010401010101010101" pitchFamily="2" charset="-79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168649" cy="2893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117250"/>
            <a:ext cx="2312665" cy="30854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628800"/>
            <a:ext cx="2027591" cy="2705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059832" y="3741019"/>
            <a:ext cx="1728192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שנדע לעצור ולקחת הפסקה כשצריך.</a:t>
            </a:r>
            <a:endParaRPr lang="he-IL" dirty="0"/>
          </a:p>
        </p:txBody>
      </p:sp>
      <p:sp>
        <p:nvSpPr>
          <p:cNvPr id="5" name="TextBox 4"/>
          <p:cNvSpPr txBox="1"/>
          <p:nvPr/>
        </p:nvSpPr>
        <p:spPr>
          <a:xfrm>
            <a:off x="357651" y="4077072"/>
            <a:ext cx="1872208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שנעביר את הזמן בצורה הטובה ביותר!!</a:t>
            </a:r>
            <a:endParaRPr lang="he-IL" dirty="0"/>
          </a:p>
        </p:txBody>
      </p:sp>
      <p:sp>
        <p:nvSpPr>
          <p:cNvPr id="6" name="TextBox 5"/>
          <p:cNvSpPr txBox="1"/>
          <p:nvPr/>
        </p:nvSpPr>
        <p:spPr>
          <a:xfrm>
            <a:off x="6552219" y="4354071"/>
            <a:ext cx="1811567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dirty="0" smtClean="0"/>
              <a:t>למחזר את הרגעים הטובים</a:t>
            </a: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5895304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accent1"/>
                </a:solidFill>
                <a:cs typeface="David" pitchFamily="2" charset="-79"/>
              </a:rPr>
              <a:t>דוגמאות לתוצרי תלמידים .... </a:t>
            </a:r>
            <a:endParaRPr lang="he-IL" b="1" dirty="0">
              <a:solidFill>
                <a:schemeClr val="accent1"/>
              </a:solidFill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e-IL" b="1" dirty="0" smtClean="0">
                <a:solidFill>
                  <a:schemeClr val="accent1"/>
                </a:solidFill>
                <a:cs typeface="David" pitchFamily="2" charset="-79"/>
              </a:rPr>
              <a:t>דוגמה למצגת שלמה</a:t>
            </a:r>
            <a:endParaRPr lang="he-IL" b="1" dirty="0">
              <a:solidFill>
                <a:schemeClr val="accent1"/>
              </a:solidFill>
              <a:cs typeface="David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mrphbosem.com/upload/137414385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2136" y="2348880"/>
            <a:ext cx="2813831" cy="2594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-3544887" y="620688"/>
            <a:ext cx="11377264" cy="4032448"/>
          </a:xfrm>
        </p:spPr>
        <p:txBody>
          <a:bodyPr>
            <a:noAutofit/>
          </a:bodyPr>
          <a:lstStyle/>
          <a:p>
            <a:pPr algn="r"/>
            <a:r>
              <a:rPr lang="he-IL" sz="138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 Stam" pitchFamily="2" charset="-79"/>
                <a:cs typeface="Guttman Stam" pitchFamily="2" charset="-79"/>
              </a:rPr>
              <a:t>ראש</a:t>
            </a:r>
            <a:r>
              <a:rPr lang="en-US" sz="138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 Stam" pitchFamily="2" charset="-79"/>
                <a:cs typeface="Guttman Stam" pitchFamily="2" charset="-79"/>
              </a:rPr>
              <a:t/>
            </a:r>
            <a:br>
              <a:rPr lang="en-US" sz="138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 Stam" pitchFamily="2" charset="-79"/>
                <a:cs typeface="Guttman Stam" pitchFamily="2" charset="-79"/>
              </a:rPr>
            </a:br>
            <a:r>
              <a:rPr lang="he-IL" sz="138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 Stam" pitchFamily="2" charset="-79"/>
                <a:cs typeface="Guttman Stam" pitchFamily="2" charset="-79"/>
              </a:rPr>
              <a:t>   השנה</a:t>
            </a:r>
            <a:endParaRPr lang="he-IL" sz="13800" dirty="0">
              <a:ln>
                <a:solidFill>
                  <a:schemeClr val="tx1"/>
                </a:solidFill>
              </a:ln>
              <a:solidFill>
                <a:srgbClr val="C50303"/>
              </a:solidFill>
              <a:latin typeface="Guttman Stam" pitchFamily="2" charset="-79"/>
              <a:cs typeface="Guttman Stam" pitchFamily="2" charset="-79"/>
            </a:endParaRPr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611560" y="5125098"/>
            <a:ext cx="7632848" cy="1752600"/>
          </a:xfrm>
        </p:spPr>
        <p:txBody>
          <a:bodyPr>
            <a:normAutofit/>
          </a:bodyPr>
          <a:lstStyle/>
          <a:p>
            <a:r>
              <a:rPr lang="he-IL" dirty="0" smtClean="0">
                <a:solidFill>
                  <a:schemeClr val="tx1"/>
                </a:solidFill>
              </a:rPr>
              <a:t>מגישים: יובל </a:t>
            </a:r>
            <a:r>
              <a:rPr lang="he-IL" dirty="0" err="1" smtClean="0">
                <a:solidFill>
                  <a:schemeClr val="tx1"/>
                </a:solidFill>
              </a:rPr>
              <a:t>סבוראי</a:t>
            </a:r>
            <a:r>
              <a:rPr lang="he-IL" dirty="0" smtClean="0">
                <a:solidFill>
                  <a:schemeClr val="tx1"/>
                </a:solidFill>
              </a:rPr>
              <a:t>, רוני ברקן, נאור נחשון, קורל ניסני, איתי </a:t>
            </a:r>
            <a:r>
              <a:rPr lang="he-IL" dirty="0" err="1" smtClean="0">
                <a:solidFill>
                  <a:schemeClr val="tx1"/>
                </a:solidFill>
              </a:rPr>
              <a:t>ויגרצין</a:t>
            </a:r>
            <a:r>
              <a:rPr lang="he-IL" dirty="0" smtClean="0">
                <a:solidFill>
                  <a:schemeClr val="tx1"/>
                </a:solidFill>
              </a:rPr>
              <a:t> </a:t>
            </a:r>
            <a:endParaRPr lang="he-IL" dirty="0">
              <a:solidFill>
                <a:schemeClr val="tx1"/>
              </a:solidFill>
            </a:endParaRPr>
          </a:p>
        </p:txBody>
      </p:sp>
      <p:pic>
        <p:nvPicPr>
          <p:cNvPr id="1026" name="Picture 2" descr="http://www.agadeta-games.com/board/hagiga/images/icon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-243408"/>
            <a:ext cx="3053096" cy="305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286512" y="188640"/>
            <a:ext cx="2533960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קבוצה 1, </a:t>
            </a:r>
            <a:r>
              <a:rPr lang="he-IL" sz="2400" b="1" dirty="0" err="1" smtClean="0"/>
              <a:t>ט'1</a:t>
            </a:r>
            <a:r>
              <a:rPr lang="he-IL" sz="2400" b="1" dirty="0" smtClean="0"/>
              <a:t> </a:t>
            </a:r>
            <a:endParaRPr lang="he-IL" sz="2400" b="1" dirty="0"/>
          </a:p>
        </p:txBody>
      </p:sp>
    </p:spTree>
    <p:extLst>
      <p:ext uri="{BB962C8B-B14F-4D97-AF65-F5344CB8AC3E}">
        <p14:creationId xmlns:p14="http://schemas.microsoft.com/office/powerpoint/2010/main" val="3276144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395536" y="2852936"/>
            <a:ext cx="8229600" cy="1143000"/>
          </a:xfrm>
        </p:spPr>
        <p:txBody>
          <a:bodyPr>
            <a:noAutofit/>
          </a:bodyPr>
          <a:lstStyle/>
          <a:p>
            <a:r>
              <a:rPr lang="he-IL" sz="8800" dirty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 Stam" pitchFamily="2" charset="-79"/>
                <a:cs typeface="Guttman Stam" pitchFamily="2" charset="-79"/>
              </a:rPr>
              <a:t>מנהגי ראש השנה</a:t>
            </a:r>
          </a:p>
        </p:txBody>
      </p:sp>
    </p:spTree>
    <p:extLst>
      <p:ext uri="{BB962C8B-B14F-4D97-AF65-F5344CB8AC3E}">
        <p14:creationId xmlns:p14="http://schemas.microsoft.com/office/powerpoint/2010/main" val="24876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>
            <a:noAutofit/>
          </a:bodyPr>
          <a:lstStyle/>
          <a:p>
            <a:r>
              <a:rPr lang="he-IL" sz="8800" dirty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cs typeface="Guttman-Aram" pitchFamily="2" charset="-79"/>
              </a:rPr>
              <a:t>תפוח בדבש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23528" y="1556792"/>
            <a:ext cx="8507288" cy="4997152"/>
          </a:xfrm>
        </p:spPr>
        <p:txBody>
          <a:bodyPr>
            <a:normAutofit fontScale="55000" lnSpcReduction="20000"/>
          </a:bodyPr>
          <a:lstStyle/>
          <a:p>
            <a:endParaRPr lang="he-IL" dirty="0" smtClean="0"/>
          </a:p>
          <a:p>
            <a:pPr>
              <a:lnSpc>
                <a:spcPct val="120000"/>
              </a:lnSpc>
            </a:pPr>
            <a:r>
              <a:rPr lang="he-IL" sz="3800" b="1" dirty="0" smtClean="0"/>
              <a:t>למה דווקא תפוח ?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he-IL" sz="3800" dirty="0" smtClean="0"/>
              <a:t>עץ התפוח הוא הצמח היחיד שיוצא קודם הפרח </a:t>
            </a:r>
            <a:r>
              <a:rPr lang="he-IL" sz="3800" dirty="0" err="1" smtClean="0"/>
              <a:t>ואח''כ</a:t>
            </a:r>
            <a:r>
              <a:rPr lang="he-IL" sz="3800" dirty="0" smtClean="0"/>
              <a:t> העלים רמז לעם ישראל שהיו העם היחיד שאמר ''נעשה ונשמע'' בהקשר לקבלת התורה.</a:t>
            </a:r>
          </a:p>
          <a:p>
            <a:pPr>
              <a:lnSpc>
                <a:spcPct val="120000"/>
              </a:lnSpc>
            </a:pPr>
            <a:r>
              <a:rPr lang="he-IL" sz="3800" b="1" dirty="0" smtClean="0"/>
              <a:t>למה דווקא תפוח בדבש?</a:t>
            </a:r>
            <a:r>
              <a:rPr lang="en-US" sz="3800" b="1" dirty="0" smtClean="0"/>
              <a:t>                                               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he-IL" sz="3800" dirty="0" smtClean="0"/>
              <a:t>כסימן לשנה טובה ומתוקה.</a:t>
            </a:r>
            <a:r>
              <a:rPr lang="en-US" sz="3800" dirty="0" smtClean="0"/>
              <a:t/>
            </a:r>
            <a:br>
              <a:rPr lang="en-US" sz="3800" dirty="0" smtClean="0"/>
            </a:br>
            <a:endParaRPr lang="he-IL" sz="3800" dirty="0" smtClean="0"/>
          </a:p>
          <a:p>
            <a:pPr marL="400050" lvl="1" indent="0">
              <a:lnSpc>
                <a:spcPct val="120000"/>
              </a:lnSpc>
              <a:buNone/>
            </a:pPr>
            <a:r>
              <a:rPr lang="he-IL" sz="3800" dirty="0" smtClean="0"/>
              <a:t/>
            </a:r>
            <a:br>
              <a:rPr lang="he-IL" sz="3800" dirty="0" smtClean="0"/>
            </a:br>
            <a:r>
              <a:rPr lang="he-IL" sz="3800" dirty="0"/>
              <a:t>הדבש יוצא </a:t>
            </a:r>
            <a:r>
              <a:rPr lang="he-IL" sz="3800" dirty="0" smtClean="0"/>
              <a:t>מהדבורה </a:t>
            </a:r>
            <a:r>
              <a:rPr lang="he-IL" sz="3800" dirty="0"/>
              <a:t>שהיא עוקצנית וחיה טמאה כביכול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he-IL" sz="3800" dirty="0" smtClean="0"/>
              <a:t>ולפי </a:t>
            </a:r>
            <a:r>
              <a:rPr lang="he-IL" sz="3800" dirty="0"/>
              <a:t>התורה כל היוצא מן הטמא טמא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he-IL" sz="3800" dirty="0" smtClean="0"/>
              <a:t>אך </a:t>
            </a:r>
            <a:r>
              <a:rPr lang="he-IL" sz="3800" dirty="0"/>
              <a:t>לגבי הדבורה זו </a:t>
            </a:r>
            <a:r>
              <a:rPr lang="he-IL" sz="3800" dirty="0" smtClean="0"/>
              <a:t>החיה </a:t>
            </a:r>
            <a:r>
              <a:rPr lang="he-IL" sz="3800" dirty="0"/>
              <a:t>היחידה הטמאה שמותר לאכול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he-IL" sz="3800" dirty="0" smtClean="0"/>
              <a:t>ממה </a:t>
            </a:r>
            <a:r>
              <a:rPr lang="he-IL" sz="3800" dirty="0"/>
              <a:t>שיוצא ממנה ,</a:t>
            </a:r>
            <a:r>
              <a:rPr lang="he-IL" sz="3800" dirty="0" smtClean="0"/>
              <a:t>רמז </a:t>
            </a:r>
            <a:r>
              <a:rPr lang="he-IL" sz="3800" dirty="0"/>
              <a:t>לכך שבעם ישראל גם אנשים שעשו </a:t>
            </a:r>
            <a:r>
              <a:rPr lang="en-US" sz="3800" dirty="0" smtClean="0"/>
              <a:t/>
            </a:r>
            <a:br>
              <a:rPr lang="en-US" sz="3800" dirty="0" smtClean="0"/>
            </a:br>
            <a:r>
              <a:rPr lang="he-IL" sz="3800" dirty="0" smtClean="0"/>
              <a:t>עברות </a:t>
            </a:r>
            <a:r>
              <a:rPr lang="he-IL" sz="3800" dirty="0"/>
              <a:t>ונטמאו אפשר להוציא מהם דבש , ולכן </a:t>
            </a:r>
            <a:r>
              <a:rPr lang="he-IL" sz="3800" dirty="0" smtClean="0"/>
              <a:t>אוכלים </a:t>
            </a:r>
            <a:r>
              <a:rPr lang="he-IL" sz="3800" dirty="0"/>
              <a:t>תפוח (נעשה ונשמע)</a:t>
            </a:r>
            <a:r>
              <a:rPr lang="he-IL" sz="3800" dirty="0" smtClean="0"/>
              <a:t/>
            </a:r>
            <a:br>
              <a:rPr lang="he-IL" sz="3800" dirty="0" smtClean="0"/>
            </a:br>
            <a:r>
              <a:rPr lang="he-IL" sz="3800" dirty="0" smtClean="0"/>
              <a:t>בדבש </a:t>
            </a:r>
            <a:r>
              <a:rPr lang="he-IL" sz="3800" dirty="0"/>
              <a:t>(גם מהטמאים ניתן להוציא מתוק)</a:t>
            </a:r>
            <a:r>
              <a:rPr lang="he-IL" sz="3800" dirty="0" smtClean="0"/>
              <a:t/>
            </a:r>
            <a:br>
              <a:rPr lang="he-IL" sz="3800" dirty="0" smtClean="0"/>
            </a:br>
            <a:endParaRPr lang="he-IL" sz="3800" dirty="0"/>
          </a:p>
        </p:txBody>
      </p:sp>
    </p:spTree>
    <p:extLst>
      <p:ext uri="{BB962C8B-B14F-4D97-AF65-F5344CB8AC3E}">
        <p14:creationId xmlns:p14="http://schemas.microsoft.com/office/powerpoint/2010/main" val="87307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629816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he-IL" sz="8800" dirty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cs typeface="Guttman-Aram" pitchFamily="2" charset="-79"/>
              </a:rPr>
              <a:t>תשליך</a:t>
            </a:r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>
            <a:normAutofit/>
          </a:bodyPr>
          <a:lstStyle/>
          <a:p>
            <a:pPr marL="0" indent="0">
              <a:lnSpc>
                <a:spcPct val="160000"/>
              </a:lnSpc>
              <a:buNone/>
            </a:pPr>
            <a:r>
              <a:rPr lang="he-IL" sz="2400" dirty="0"/>
              <a:t>תשליך - יום הראשון של ראש השנה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הולכים אחרי הצהריים למקור מים ואומרים בו את תפילת תשליך, שהיא בקשה להשלכת העבירות אל "מצולות ים".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במקומות שבהם לא היו מקווי מים קרובים </a:t>
            </a:r>
            <a:r>
              <a:rPr lang="he-IL" sz="2400" dirty="0" smtClean="0"/>
              <a:t>נהגו </a:t>
            </a:r>
            <a:r>
              <a:rPr lang="he-IL" sz="2400" dirty="0"/>
              <a:t>לעלות למקום גבוה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400" dirty="0" smtClean="0"/>
              <a:t>שממנו </a:t>
            </a:r>
            <a:r>
              <a:rPr lang="he-IL" sz="2400" dirty="0"/>
              <a:t>צופים עליהם.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he-IL" sz="2400" dirty="0"/>
              <a:t>מקובל לנער את שולי הבגדים כסמל להתנערות מהעוונות.</a:t>
            </a:r>
          </a:p>
          <a:p>
            <a:pPr marL="0" indent="0">
              <a:buNone/>
            </a:pPr>
            <a:endParaRPr lang="he-IL" dirty="0"/>
          </a:p>
        </p:txBody>
      </p:sp>
    </p:spTree>
    <p:extLst>
      <p:ext uri="{BB962C8B-B14F-4D97-AF65-F5344CB8AC3E}">
        <p14:creationId xmlns:p14="http://schemas.microsoft.com/office/powerpoint/2010/main" val="248851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277688" y="260648"/>
            <a:ext cx="8686800" cy="6408712"/>
          </a:xfrm>
        </p:spPr>
        <p:txBody>
          <a:bodyPr>
            <a:normAutofit fontScale="4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he-IL" sz="8400" dirty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  <a:t>התרת</a:t>
            </a:r>
            <a:r>
              <a:rPr lang="he-IL" sz="3400" dirty="0" smtClean="0"/>
              <a:t>  </a:t>
            </a:r>
            <a:r>
              <a:rPr lang="he-IL" sz="84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  <a:t>נדרים</a:t>
            </a:r>
            <a:r>
              <a:rPr lang="en-US" sz="76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  <a:t/>
            </a:r>
            <a:br>
              <a:rPr lang="en-US" sz="76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</a:br>
            <a:r>
              <a:rPr lang="he-IL" sz="4200" dirty="0" smtClean="0"/>
              <a:t>ביום שלפני ראש השנה, נהוג לערוך טקסי התרת נדרים, 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he-IL" sz="4200" dirty="0" smtClean="0"/>
              <a:t>כשכל אדם מבקש התרה בפני שלושה אנשים שמהווים מעין בית דין, ש</a:t>
            </a:r>
            <a:r>
              <a:rPr lang="en-US" sz="4200" dirty="0" smtClean="0"/>
              <a:t/>
            </a:r>
            <a:br>
              <a:rPr lang="en-US" sz="4200" dirty="0" smtClean="0"/>
            </a:br>
            <a:r>
              <a:rPr lang="he-IL" sz="4200" dirty="0" smtClean="0"/>
              <a:t>בכוחו לשחרר את האדם מהבטחותיו.</a:t>
            </a:r>
          </a:p>
          <a:p>
            <a:endParaRPr lang="he-IL" dirty="0" smtClean="0"/>
          </a:p>
          <a:p>
            <a:endParaRPr lang="he-IL" dirty="0" smtClean="0"/>
          </a:p>
          <a:p>
            <a:pPr marL="0" indent="0">
              <a:buNone/>
            </a:pPr>
            <a:r>
              <a:rPr lang="he-IL" sz="8400" dirty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  <a:t>אכילת </a:t>
            </a:r>
            <a:r>
              <a:rPr lang="he-IL" sz="84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  <a:t>סלק </a:t>
            </a:r>
            <a:r>
              <a:rPr lang="en-US" sz="84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  <a:t/>
            </a:r>
            <a:br>
              <a:rPr lang="en-US" sz="84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</a:br>
            <a:r>
              <a:rPr lang="he-IL" sz="4200" dirty="0"/>
              <a:t>בכדי לסלק את אויבינו מהשנה החדשה שלנו- דרך להוציא את הרוע והשנאה מן החיים.</a:t>
            </a:r>
          </a:p>
          <a:p>
            <a:endParaRPr lang="he-IL" sz="3800" dirty="0"/>
          </a:p>
          <a:p>
            <a:pPr marL="0" indent="0">
              <a:buNone/>
            </a:pPr>
            <a:r>
              <a:rPr lang="he-IL" sz="8500" dirty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  <a:t>ראש של </a:t>
            </a:r>
            <a:r>
              <a:rPr lang="he-IL" sz="85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  <a:t>דג </a:t>
            </a:r>
            <a:r>
              <a:rPr lang="en-US" sz="85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  <a:t/>
            </a:r>
            <a:br>
              <a:rPr lang="en-US" sz="85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</a:br>
            <a:r>
              <a:rPr lang="he-IL" sz="4200" dirty="0" smtClean="0"/>
              <a:t>בכדי </a:t>
            </a:r>
            <a:r>
              <a:rPr lang="he-IL" sz="4200" dirty="0"/>
              <a:t>להיות (בשנה החדשה) להיות לראש ולא לזנב-  </a:t>
            </a:r>
            <a:r>
              <a:rPr lang="he-IL" sz="4200" dirty="0" smtClean="0"/>
              <a:t>כלומר </a:t>
            </a:r>
            <a:r>
              <a:rPr lang="he-IL" sz="4200" dirty="0"/>
              <a:t>להנהיג ולהיות ראש הדברים ולקבוע את גורלך במקום </a:t>
            </a:r>
            <a:r>
              <a:rPr lang="he-IL" sz="4200" dirty="0" smtClean="0"/>
              <a:t>להשתרך </a:t>
            </a:r>
            <a:r>
              <a:rPr lang="he-IL" sz="4200" dirty="0"/>
              <a:t>מאחור ולהיגרר אחר אחרים.</a:t>
            </a:r>
          </a:p>
          <a:p>
            <a:endParaRPr lang="he-IL" sz="4200" dirty="0"/>
          </a:p>
          <a:p>
            <a:pPr marL="0" indent="0">
              <a:buNone/>
            </a:pPr>
            <a:r>
              <a:rPr lang="he-IL" sz="8400" dirty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  <a:t>חלות עגולות </a:t>
            </a:r>
            <a:r>
              <a:rPr lang="en-US" sz="84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  <a:t/>
            </a:r>
            <a:br>
              <a:rPr lang="en-US" sz="8400" dirty="0" smtClean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ea typeface="+mj-ea"/>
                <a:cs typeface="Guttman-Aram" pitchFamily="2" charset="-79"/>
              </a:rPr>
            </a:br>
            <a:r>
              <a:rPr lang="he-IL" sz="4200" dirty="0" smtClean="0"/>
              <a:t>נוהגים </a:t>
            </a:r>
            <a:r>
              <a:rPr lang="he-IL" sz="4200" dirty="0"/>
              <a:t>לאכול חלות עגולות, המסמלות שלמות והשלמה. בסעודת החג, </a:t>
            </a:r>
          </a:p>
          <a:p>
            <a:pPr marL="0" indent="0">
              <a:buNone/>
            </a:pPr>
            <a:r>
              <a:rPr lang="he-IL" sz="4200" dirty="0" smtClean="0"/>
              <a:t>לאחר </a:t>
            </a:r>
            <a:r>
              <a:rPr lang="he-IL" sz="4200" dirty="0"/>
              <a:t>ברכת "המוציא לחם מן הארץ", טובלים את החלה בדבש כסמל </a:t>
            </a:r>
            <a:r>
              <a:rPr lang="he-IL" sz="4200" dirty="0" smtClean="0"/>
              <a:t>לתפילתנו </a:t>
            </a:r>
            <a:r>
              <a:rPr lang="he-IL" sz="4200" dirty="0"/>
              <a:t>לשנה מתוקה</a:t>
            </a:r>
          </a:p>
        </p:txBody>
      </p:sp>
    </p:spTree>
    <p:extLst>
      <p:ext uri="{BB962C8B-B14F-4D97-AF65-F5344CB8AC3E}">
        <p14:creationId xmlns:p14="http://schemas.microsoft.com/office/powerpoint/2010/main" val="65582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he-IL" sz="7200" dirty="0">
                <a:ln>
                  <a:solidFill>
                    <a:schemeClr val="tx1"/>
                  </a:solidFill>
                </a:ln>
                <a:solidFill>
                  <a:srgbClr val="C50303"/>
                </a:solidFill>
                <a:latin typeface="Guttman-Aram" pitchFamily="2" charset="-79"/>
                <a:cs typeface="Guttman-Aram" pitchFamily="2" charset="-79"/>
              </a:rPr>
              <a:t>מטאפורה</a:t>
            </a:r>
          </a:p>
        </p:txBody>
      </p:sp>
      <p:sp>
        <p:nvSpPr>
          <p:cNvPr id="3" name="AutoShape 2" descr="מציג את IMAG2474.jpg"/>
          <p:cNvSpPr>
            <a:spLocks noChangeAspect="1" noChangeArrowheads="1"/>
          </p:cNvSpPr>
          <p:nvPr/>
        </p:nvSpPr>
        <p:spPr bwMode="auto">
          <a:xfrm>
            <a:off x="8923338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sp>
        <p:nvSpPr>
          <p:cNvPr id="4" name="AutoShape 4" descr="מציג את IMAG2474.jpg"/>
          <p:cNvSpPr>
            <a:spLocks noChangeAspect="1" noChangeArrowheads="1"/>
          </p:cNvSpPr>
          <p:nvPr/>
        </p:nvSpPr>
        <p:spPr bwMode="auto">
          <a:xfrm>
            <a:off x="9075738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e-IL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2857" l="6316" r="98246">
                        <a14:foregroundMark x1="29123" y1="25000" x2="71579" y2="25397"/>
                        <a14:backgroundMark x1="77193" y1="42063" x2="94386" y2="52579"/>
                        <a14:backgroundMark x1="41053" y1="29762" x2="39649" y2="34921"/>
                        <a14:backgroundMark x1="41404" y1="21230" x2="42105" y2="16667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7606"/>
          <a:stretch/>
        </p:blipFill>
        <p:spPr bwMode="auto">
          <a:xfrm rot="3995026">
            <a:off x="-426174" y="841040"/>
            <a:ext cx="3720101" cy="4104691"/>
          </a:xfrm>
          <a:prstGeom prst="rect">
            <a:avLst/>
          </a:prstGeom>
          <a:ln>
            <a:noFill/>
          </a:ln>
          <a:effectLst>
            <a:glow rad="12700">
              <a:schemeClr val="tx1">
                <a:alpha val="41000"/>
              </a:schemeClr>
            </a:glow>
            <a:outerShdw dist="35921" dir="2700000" algn="ctr" rotWithShape="0">
              <a:schemeClr val="bg2"/>
            </a:outerShdw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4762" b="92857" l="6316" r="98246">
                        <a14:foregroundMark x1="29123" y1="25000" x2="71579" y2="25397"/>
                        <a14:backgroundMark x1="77193" y1="42063" x2="94386" y2="52579"/>
                        <a14:backgroundMark x1="41053" y1="29762" x2="39649" y2="34921"/>
                        <a14:backgroundMark x1="41404" y1="21230" x2="42105" y2="16667"/>
                      </a14:backgroundRemoval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2636" b="61392"/>
          <a:stretch/>
        </p:blipFill>
        <p:spPr bwMode="auto">
          <a:xfrm rot="6912508">
            <a:off x="1261066" y="4207181"/>
            <a:ext cx="4524447" cy="2078125"/>
          </a:xfrm>
          <a:prstGeom prst="rect">
            <a:avLst/>
          </a:prstGeom>
          <a:ln>
            <a:noFill/>
          </a:ln>
          <a:effectLst>
            <a:glow rad="38100">
              <a:schemeClr val="tx1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987824" y="1484784"/>
            <a:ext cx="5935514" cy="243143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2400" b="1" dirty="0" smtClean="0"/>
              <a:t>כדור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000" dirty="0" smtClean="0"/>
              <a:t>כדי לזרוק את כל החטאים והמעשים הרעים שעשינו במהלך השנה הקודמת.</a:t>
            </a:r>
          </a:p>
          <a:p>
            <a:endParaRPr lang="he-IL" sz="2400" dirty="0"/>
          </a:p>
          <a:p>
            <a:r>
              <a:rPr lang="he-IL" sz="2400" b="1" dirty="0" smtClean="0"/>
              <a:t>מפתח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he-IL" sz="2000" dirty="0" smtClean="0"/>
              <a:t>על מנת שנוכל לפתוח את ליבנו וראשנו לאנשים חדשים, מטרות חדשות והזדמנויות חדשות.  </a:t>
            </a:r>
            <a:endParaRPr lang="he-IL" sz="2000" dirty="0"/>
          </a:p>
        </p:txBody>
      </p:sp>
    </p:spTree>
    <p:extLst>
      <p:ext uri="{BB962C8B-B14F-4D97-AF65-F5344CB8AC3E}">
        <p14:creationId xmlns:p14="http://schemas.microsoft.com/office/powerpoint/2010/main" val="3369684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</TotalTime>
  <Words>269</Words>
  <Application>Microsoft Office PowerPoint</Application>
  <PresentationFormat>On-screen Show (4:3)</PresentationFormat>
  <Paragraphs>57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ערכת נושא Office</vt:lpstr>
      <vt:lpstr>משימה לראש השנה </vt:lpstr>
      <vt:lpstr>דוגמאות לתוצרי תלמידים .... </vt:lpstr>
      <vt:lpstr>דוגמה למצגת שלמה</vt:lpstr>
      <vt:lpstr>ראש    השנה</vt:lpstr>
      <vt:lpstr>מנהגי ראש השנה</vt:lpstr>
      <vt:lpstr>תפוח בדבש</vt:lpstr>
      <vt:lpstr>תשליך</vt:lpstr>
      <vt:lpstr>PowerPoint Presentation</vt:lpstr>
      <vt:lpstr>מטאפורה</vt:lpstr>
      <vt:lpstr>מה למדנו מהעבודה?</vt:lpstr>
      <vt:lpstr>דוגמה לתמונות מטפוריות </vt:lpstr>
      <vt:lpstr>כיסוי חדש לסמארטפון</vt:lpstr>
      <vt:lpstr>רעיון מטפורי</vt:lpstr>
      <vt:lpstr>PowerPoint Presentation</vt:lpstr>
      <vt:lpstr>מטאפורה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ראש השנה</dc:title>
  <dc:creator>Student</dc:creator>
  <cp:lastModifiedBy>user</cp:lastModifiedBy>
  <cp:revision>9</cp:revision>
  <dcterms:created xsi:type="dcterms:W3CDTF">2015-09-09T07:23:53Z</dcterms:created>
  <dcterms:modified xsi:type="dcterms:W3CDTF">2015-10-06T09:26:20Z</dcterms:modified>
</cp:coreProperties>
</file>