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9" r:id="rId2"/>
    <p:sldId id="300" r:id="rId3"/>
    <p:sldId id="258"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20" r:id="rId22"/>
    <p:sldId id="319" r:id="rId23"/>
    <p:sldId id="321" r:id="rId24"/>
    <p:sldId id="322" r:id="rId25"/>
    <p:sldId id="318" r:id="rId26"/>
    <p:sldId id="323" r:id="rId27"/>
    <p:sldId id="257" r:id="rId2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343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2" autoAdjust="0"/>
    <p:restoredTop sz="94660"/>
  </p:normalViewPr>
  <p:slideViewPr>
    <p:cSldViewPr snapToGrid="0">
      <p:cViewPr>
        <p:scale>
          <a:sx n="75" d="100"/>
          <a:sy n="75" d="100"/>
        </p:scale>
        <p:origin x="926" y="19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382126867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77017123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16424991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8005587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230942542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4542086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31674836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280015184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185282274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26531739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602F01F6-1E4E-4722-A789-3E01F213DF61}" type="datetimeFigureOut">
              <a:rPr lang="he-IL" smtClean="0"/>
              <a:t>ב'/חשון/תשפ"ד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30273163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hade val="85000"/>
          </a:srgb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02F01F6-1E4E-4722-A789-3E01F213DF61}" type="datetimeFigureOut">
              <a:rPr lang="he-IL" smtClean="0"/>
              <a:t>ב'/חשון/תשפ"ד</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7C3319-00DE-4254-8F3F-FC0C6A1CAEC4}" type="slidenum">
              <a:rPr lang="he-IL" smtClean="0"/>
              <a:t>‹#›</a:t>
            </a:fld>
            <a:endParaRPr lang="he-IL"/>
          </a:p>
        </p:txBody>
      </p:sp>
    </p:spTree>
    <p:extLst>
      <p:ext uri="{BB962C8B-B14F-4D97-AF65-F5344CB8AC3E}">
        <p14:creationId xmlns:p14="http://schemas.microsoft.com/office/powerpoint/2010/main" val="224713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4.xml"/><Relationship Id="rId18" Type="http://schemas.openxmlformats.org/officeDocument/2006/relationships/slide" Target="slide19.xml"/><Relationship Id="rId26" Type="http://schemas.openxmlformats.org/officeDocument/2006/relationships/slide" Target="slide11.xml"/><Relationship Id="rId3" Type="http://schemas.openxmlformats.org/officeDocument/2006/relationships/image" Target="../media/image3.png"/><Relationship Id="rId21" Type="http://schemas.openxmlformats.org/officeDocument/2006/relationships/slide" Target="slide23.xml"/><Relationship Id="rId7" Type="http://schemas.openxmlformats.org/officeDocument/2006/relationships/slide" Target="slide4.xml"/><Relationship Id="rId12" Type="http://schemas.openxmlformats.org/officeDocument/2006/relationships/slide" Target="slide13.xml"/><Relationship Id="rId17" Type="http://schemas.openxmlformats.org/officeDocument/2006/relationships/slide" Target="slide18.xml"/><Relationship Id="rId25" Type="http://schemas.openxmlformats.org/officeDocument/2006/relationships/slide" Target="slide10.xml"/><Relationship Id="rId2" Type="http://schemas.openxmlformats.org/officeDocument/2006/relationships/hyperlink" Target="https://www.darcaconnect.org.il/" TargetMode="External"/><Relationship Id="rId16" Type="http://schemas.openxmlformats.org/officeDocument/2006/relationships/slide" Target="slide17.xml"/><Relationship Id="rId20" Type="http://schemas.openxmlformats.org/officeDocument/2006/relationships/slide" Target="slide22.xml"/><Relationship Id="rId1" Type="http://schemas.openxmlformats.org/officeDocument/2006/relationships/slideLayout" Target="../slideLayouts/slideLayout7.xml"/><Relationship Id="rId6" Type="http://schemas.openxmlformats.org/officeDocument/2006/relationships/slide" Target="slide3.xml"/><Relationship Id="rId11" Type="http://schemas.openxmlformats.org/officeDocument/2006/relationships/slide" Target="slide12.xml"/><Relationship Id="rId24" Type="http://schemas.openxmlformats.org/officeDocument/2006/relationships/slide" Target="slide9.xml"/><Relationship Id="rId5" Type="http://schemas.openxmlformats.org/officeDocument/2006/relationships/slide" Target="slide26.xml"/><Relationship Id="rId15" Type="http://schemas.openxmlformats.org/officeDocument/2006/relationships/slide" Target="slide16.xml"/><Relationship Id="rId23" Type="http://schemas.openxmlformats.org/officeDocument/2006/relationships/slide" Target="slide8.xml"/><Relationship Id="rId10" Type="http://schemas.openxmlformats.org/officeDocument/2006/relationships/slide" Target="slide7.xml"/><Relationship Id="rId19" Type="http://schemas.openxmlformats.org/officeDocument/2006/relationships/slide" Target="slide20.xml"/><Relationship Id="rId4" Type="http://schemas.openxmlformats.org/officeDocument/2006/relationships/slide" Target="slide25.xml"/><Relationship Id="rId9" Type="http://schemas.openxmlformats.org/officeDocument/2006/relationships/slide" Target="slide6.xml"/><Relationship Id="rId14" Type="http://schemas.openxmlformats.org/officeDocument/2006/relationships/slide" Target="slide15.xml"/><Relationship Id="rId22"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duotone>
              <a:schemeClr val="accent6">
                <a:shade val="45000"/>
                <a:satMod val="135000"/>
              </a:schemeClr>
              <a:prstClr val="white"/>
            </a:duotone>
            <a:extLst>
              <a:ext uri="{28A0092B-C50C-407E-A947-70E740481C1C}">
                <a14:useLocalDpi xmlns:a14="http://schemas.microsoft.com/office/drawing/2010/main"/>
              </a:ext>
            </a:extLst>
          </a:blip>
          <a:srcRect/>
          <a:stretch/>
        </p:blipFill>
        <p:spPr>
          <a:xfrm>
            <a:off x="-181311" y="-1824204"/>
            <a:ext cx="12369672" cy="59679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p:cNvSpPr txBox="1"/>
          <p:nvPr/>
        </p:nvSpPr>
        <p:spPr>
          <a:xfrm>
            <a:off x="640976" y="1839728"/>
            <a:ext cx="10580501" cy="3662541"/>
          </a:xfrm>
          <a:prstGeom prst="rect">
            <a:avLst/>
          </a:prstGeom>
          <a:noFill/>
        </p:spPr>
        <p:txBody>
          <a:bodyPr wrap="square" rtlCol="1">
            <a:spAutoFit/>
          </a:bodyPr>
          <a:lstStyle/>
          <a:p>
            <a:pPr algn="ctr"/>
            <a:r>
              <a:rPr lang="he-IL" sz="6600" b="1" dirty="0">
                <a:solidFill>
                  <a:schemeClr val="bg1"/>
                </a:solidFill>
              </a:rPr>
              <a:t>סליחה על השאלה </a:t>
            </a:r>
          </a:p>
          <a:p>
            <a:pPr algn="ctr"/>
            <a:r>
              <a:rPr lang="he-IL" sz="6600" b="1" dirty="0">
                <a:solidFill>
                  <a:schemeClr val="bg1"/>
                </a:solidFill>
              </a:rPr>
              <a:t>בעקבות מלחמת 'חרבות ברזל'</a:t>
            </a:r>
          </a:p>
          <a:p>
            <a:pPr algn="ctr"/>
            <a:endParaRPr lang="he-IL" dirty="0"/>
          </a:p>
          <a:p>
            <a:pPr algn="ctr"/>
            <a:r>
              <a:rPr lang="he-IL" dirty="0"/>
              <a:t>התנסות במשחק קלפים </a:t>
            </a:r>
            <a:r>
              <a:rPr lang="he-IL" b="1" dirty="0"/>
              <a:t>דיגיטלי באמצעות מצגת </a:t>
            </a:r>
          </a:p>
          <a:p>
            <a:pPr algn="ctr"/>
            <a:r>
              <a:rPr lang="he-IL" sz="2800" b="1" dirty="0"/>
              <a:t>בעקבות מלחמת 'חרבות ברזל' </a:t>
            </a:r>
          </a:p>
          <a:p>
            <a:pPr algn="ctr"/>
            <a:r>
              <a:rPr lang="he-IL" sz="3600" b="1" dirty="0">
                <a:solidFill>
                  <a:schemeClr val="bg1"/>
                </a:solidFill>
              </a:rPr>
              <a:t> </a:t>
            </a:r>
          </a:p>
        </p:txBody>
      </p:sp>
      <p:sp>
        <p:nvSpPr>
          <p:cNvPr id="5" name="Shape">
            <a:hlinkClick r:id="rId3" action="ppaction://hlinksldjump"/>
            <a:extLst>
              <a:ext uri="{FF2B5EF4-FFF2-40B4-BE49-F238E27FC236}">
                <a16:creationId xmlns:a16="http://schemas.microsoft.com/office/drawing/2014/main" id="{106BEE73-4B8B-439B-AD25-55FF6E2EA0C4}"/>
              </a:ext>
            </a:extLst>
          </p:cNvPr>
          <p:cNvSpPr/>
          <p:nvPr/>
        </p:nvSpPr>
        <p:spPr>
          <a:xfrm rot="19771174">
            <a:off x="6017037" y="5895810"/>
            <a:ext cx="572666" cy="674059"/>
          </a:xfrm>
          <a:custGeom>
            <a:avLst/>
            <a:gdLst/>
            <a:ahLst/>
            <a:cxnLst>
              <a:cxn ang="0">
                <a:pos x="wd2" y="hd2"/>
              </a:cxn>
              <a:cxn ang="5400000">
                <a:pos x="wd2" y="hd2"/>
              </a:cxn>
              <a:cxn ang="10800000">
                <a:pos x="wd2" y="hd2"/>
              </a:cxn>
              <a:cxn ang="16200000">
                <a:pos x="wd2" y="hd2"/>
              </a:cxn>
            </a:cxnLst>
            <a:rect l="0" t="0" r="r" b="b"/>
            <a:pathLst>
              <a:path w="21136" h="20384" extrusionOk="0">
                <a:moveTo>
                  <a:pt x="19743" y="8151"/>
                </a:moveTo>
                <a:lnTo>
                  <a:pt x="11924" y="4239"/>
                </a:lnTo>
                <a:lnTo>
                  <a:pt x="4105" y="327"/>
                </a:lnTo>
                <a:cubicBezTo>
                  <a:pt x="2248" y="-608"/>
                  <a:pt x="0" y="583"/>
                  <a:pt x="0" y="2368"/>
                </a:cubicBezTo>
                <a:lnTo>
                  <a:pt x="0" y="10192"/>
                </a:lnTo>
                <a:lnTo>
                  <a:pt x="0" y="18016"/>
                </a:lnTo>
                <a:cubicBezTo>
                  <a:pt x="0" y="19801"/>
                  <a:pt x="2248" y="20992"/>
                  <a:pt x="4105" y="20057"/>
                </a:cubicBezTo>
                <a:lnTo>
                  <a:pt x="11924" y="16145"/>
                </a:lnTo>
                <a:lnTo>
                  <a:pt x="19743" y="12233"/>
                </a:lnTo>
                <a:cubicBezTo>
                  <a:pt x="21600" y="11383"/>
                  <a:pt x="21600" y="9086"/>
                  <a:pt x="19743" y="8151"/>
                </a:cubicBez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dirty="0"/>
          </a:p>
        </p:txBody>
      </p:sp>
      <p:sp>
        <p:nvSpPr>
          <p:cNvPr id="6" name="TextBox 5"/>
          <p:cNvSpPr txBox="1"/>
          <p:nvPr/>
        </p:nvSpPr>
        <p:spPr>
          <a:xfrm>
            <a:off x="5391352" y="5033993"/>
            <a:ext cx="1824037" cy="646331"/>
          </a:xfrm>
          <a:prstGeom prst="rect">
            <a:avLst/>
          </a:prstGeom>
          <a:noFill/>
        </p:spPr>
        <p:txBody>
          <a:bodyPr wrap="square" rtlCol="1">
            <a:spAutoFit/>
          </a:bodyPr>
          <a:lstStyle/>
          <a:p>
            <a:pPr algn="ctr"/>
            <a:r>
              <a:rPr lang="he-IL" b="1" dirty="0"/>
              <a:t>לחץ  להפעלת המשחק</a:t>
            </a:r>
          </a:p>
        </p:txBody>
      </p:sp>
      <p:sp>
        <p:nvSpPr>
          <p:cNvPr id="7" name="TextBox 6"/>
          <p:cNvSpPr txBox="1"/>
          <p:nvPr/>
        </p:nvSpPr>
        <p:spPr>
          <a:xfrm>
            <a:off x="8462682" y="6376786"/>
            <a:ext cx="3454723" cy="400110"/>
          </a:xfrm>
          <a:prstGeom prst="rect">
            <a:avLst/>
          </a:prstGeom>
          <a:noFill/>
        </p:spPr>
        <p:txBody>
          <a:bodyPr wrap="square" rtlCol="1">
            <a:spAutoFit/>
          </a:bodyPr>
          <a:lstStyle/>
          <a:p>
            <a:r>
              <a:rPr lang="he-IL" sz="1000" b="1" dirty="0">
                <a:solidFill>
                  <a:srgbClr val="00B050"/>
                </a:solidFill>
              </a:rPr>
              <a:t>כתיבה ופיתוח: מאיר אביטן, מטה רשת דרכא</a:t>
            </a:r>
          </a:p>
          <a:p>
            <a:endParaRPr lang="he-IL" sz="1000" b="1" dirty="0"/>
          </a:p>
        </p:txBody>
      </p:sp>
      <p:pic>
        <p:nvPicPr>
          <p:cNvPr id="9" name="תמונה 8">
            <a:extLst>
              <a:ext uri="{FF2B5EF4-FFF2-40B4-BE49-F238E27FC236}">
                <a16:creationId xmlns:a16="http://schemas.microsoft.com/office/drawing/2014/main" id="{6FDF6A1F-1E00-4E73-8D92-0F7212244DCF}"/>
              </a:ext>
            </a:extLst>
          </p:cNvPr>
          <p:cNvPicPr/>
          <p:nvPr/>
        </p:nvPicPr>
        <p:blipFill rotWithShape="1">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l="12306" t="7423" r="6866" b="4897"/>
          <a:stretch/>
        </p:blipFill>
        <p:spPr bwMode="auto">
          <a:xfrm>
            <a:off x="4790443" y="-1579894"/>
            <a:ext cx="2140025" cy="158765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6370277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EBD695B5-F769-475B-968C-34207F1AC745}"/>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B3093EFC-A51D-4929-AC89-54036E6EF461}"/>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5E46D3D6-BF4C-4D3D-A0E1-F54C397A1511}"/>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01778E6D-AC12-4184-8B39-488FA6DBE23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114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08</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269240" y="4303455"/>
            <a:ext cx="12019591" cy="2554545"/>
          </a:xfrm>
          <a:prstGeom prst="rect">
            <a:avLst/>
          </a:prstGeom>
          <a:noFill/>
        </p:spPr>
        <p:txBody>
          <a:bodyPr wrap="square">
            <a:spAutoFit/>
          </a:bodyPr>
          <a:lstStyle/>
          <a:p>
            <a:pPr lvl="0"/>
            <a:r>
              <a:rPr lang="he-IL" sz="8000" b="1" dirty="0"/>
              <a:t>אילו תמונות מחלישות אותך?</a:t>
            </a:r>
            <a:endParaRPr lang="en-US" sz="8000" b="1" dirty="0"/>
          </a:p>
        </p:txBody>
      </p:sp>
    </p:spTree>
    <p:extLst>
      <p:ext uri="{BB962C8B-B14F-4D97-AF65-F5344CB8AC3E}">
        <p14:creationId xmlns:p14="http://schemas.microsoft.com/office/powerpoint/2010/main" val="9344375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0419F934-4918-4D46-B89E-6D54039A5B09}"/>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897FC462-B215-47C3-A2A3-58AAC684B654}"/>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E81B0700-E8ED-436A-A15F-8A0262C9FB8A}"/>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D3EB72DD-8F81-49B2-A379-0B1C83F9932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1007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09</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91540" y="5410324"/>
            <a:ext cx="10858811" cy="1323439"/>
          </a:xfrm>
          <a:prstGeom prst="rect">
            <a:avLst/>
          </a:prstGeom>
          <a:noFill/>
        </p:spPr>
        <p:txBody>
          <a:bodyPr wrap="square">
            <a:spAutoFit/>
          </a:bodyPr>
          <a:lstStyle/>
          <a:p>
            <a:pPr lvl="0"/>
            <a:r>
              <a:rPr lang="he-IL" sz="8000" b="1" dirty="0"/>
              <a:t>במה את/ה גאה?</a:t>
            </a:r>
            <a:endParaRPr lang="en-US" sz="8000" b="1" dirty="0"/>
          </a:p>
        </p:txBody>
      </p:sp>
    </p:spTree>
    <p:extLst>
      <p:ext uri="{BB962C8B-B14F-4D97-AF65-F5344CB8AC3E}">
        <p14:creationId xmlns:p14="http://schemas.microsoft.com/office/powerpoint/2010/main" val="17185311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17A0FB1B-9C8A-492F-AB8B-05373B69C44B}"/>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CF0E40E2-7345-484F-8BDE-B302870E8079}"/>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E6F5107A-CA1A-42B8-980B-0FE45304BC64}"/>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F1294525-16E4-42C4-909F-41BC304524C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114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10</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914088" y="4486030"/>
            <a:ext cx="10858811" cy="1938992"/>
          </a:xfrm>
          <a:prstGeom prst="rect">
            <a:avLst/>
          </a:prstGeom>
          <a:noFill/>
        </p:spPr>
        <p:txBody>
          <a:bodyPr wrap="square">
            <a:spAutoFit/>
          </a:bodyPr>
          <a:lstStyle/>
          <a:p>
            <a:pPr lvl="0"/>
            <a:r>
              <a:rPr lang="he-IL" sz="6000" b="1" dirty="0"/>
              <a:t>מה את/ה עושה  כשאת/ה מרגיש/ה לא בטוח/ה בעקבות המלחמה?</a:t>
            </a:r>
            <a:endParaRPr lang="en-US" sz="6000" b="1" dirty="0"/>
          </a:p>
        </p:txBody>
      </p:sp>
    </p:spTree>
    <p:extLst>
      <p:ext uri="{BB962C8B-B14F-4D97-AF65-F5344CB8AC3E}">
        <p14:creationId xmlns:p14="http://schemas.microsoft.com/office/powerpoint/2010/main" val="5763659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FCCB9266-3B23-4ED5-9B68-A0AF60E86B24}"/>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27453E2-5AB5-4792-A383-B8582EA05F94}"/>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B776D647-481D-447C-A5E1-88C479EB7A0B}"/>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49BEA128-ABB1-44D5-8DD5-2C6E457494B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114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11</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678180" y="3509469"/>
            <a:ext cx="11209331" cy="3416320"/>
          </a:xfrm>
          <a:prstGeom prst="rect">
            <a:avLst/>
          </a:prstGeom>
          <a:noFill/>
        </p:spPr>
        <p:txBody>
          <a:bodyPr wrap="square">
            <a:spAutoFit/>
          </a:bodyPr>
          <a:lstStyle/>
          <a:p>
            <a:pPr lvl="0"/>
            <a:r>
              <a:rPr lang="he-IL" sz="7200" b="1" dirty="0"/>
              <a:t>אילו פעולות את/ה עושה כדי לחזק את הביטחון האישי שלך, של המשפחה? </a:t>
            </a:r>
            <a:endParaRPr lang="en-US" sz="7200" b="1" dirty="0"/>
          </a:p>
        </p:txBody>
      </p:sp>
    </p:spTree>
    <p:extLst>
      <p:ext uri="{BB962C8B-B14F-4D97-AF65-F5344CB8AC3E}">
        <p14:creationId xmlns:p14="http://schemas.microsoft.com/office/powerpoint/2010/main" val="116882325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A6ECDF2C-9604-4A4A-8AD8-025DEF1C7F6E}"/>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DCB793C5-7AE7-4283-8C52-363509D92D29}"/>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FD0EDECE-F853-4D69-9762-DAED1CEDE6DC}"/>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6306B27D-46FA-459A-AB1B-ADCD2240C4A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8257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12</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007699" y="4399961"/>
            <a:ext cx="10858811" cy="2554545"/>
          </a:xfrm>
          <a:prstGeom prst="rect">
            <a:avLst/>
          </a:prstGeom>
          <a:noFill/>
        </p:spPr>
        <p:txBody>
          <a:bodyPr wrap="square">
            <a:spAutoFit/>
          </a:bodyPr>
          <a:lstStyle/>
          <a:p>
            <a:pPr lvl="0"/>
            <a:r>
              <a:rPr lang="he-IL" sz="8000" b="1" dirty="0"/>
              <a:t>אילו תמונות משמחות אותך?</a:t>
            </a:r>
            <a:endParaRPr lang="en-US" sz="8000" b="1" dirty="0"/>
          </a:p>
        </p:txBody>
      </p:sp>
    </p:spTree>
    <p:extLst>
      <p:ext uri="{BB962C8B-B14F-4D97-AF65-F5344CB8AC3E}">
        <p14:creationId xmlns:p14="http://schemas.microsoft.com/office/powerpoint/2010/main" val="257245461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4B2FD9E1-A955-418F-9439-C15A9D3D91C4}"/>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61A6A1F3-0B14-4E82-936B-6FC4EE02D200}"/>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FFFFA18E-42B3-4FF0-8891-211F74118948}"/>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CA3CF391-3893-4840-B30F-E335AD0C7FD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53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13</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922020" y="5068645"/>
            <a:ext cx="10858811" cy="1323439"/>
          </a:xfrm>
          <a:prstGeom prst="rect">
            <a:avLst/>
          </a:prstGeom>
          <a:noFill/>
        </p:spPr>
        <p:txBody>
          <a:bodyPr wrap="square">
            <a:spAutoFit/>
          </a:bodyPr>
          <a:lstStyle/>
          <a:p>
            <a:pPr lvl="0"/>
            <a:r>
              <a:rPr lang="he-IL" sz="8000" b="1" dirty="0"/>
              <a:t>מה חסר לך עכשיו?</a:t>
            </a:r>
            <a:endParaRPr lang="en-US" sz="8000" b="1" dirty="0"/>
          </a:p>
        </p:txBody>
      </p:sp>
    </p:spTree>
    <p:extLst>
      <p:ext uri="{BB962C8B-B14F-4D97-AF65-F5344CB8AC3E}">
        <p14:creationId xmlns:p14="http://schemas.microsoft.com/office/powerpoint/2010/main" val="72807138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A5A90CCB-0A19-4282-B4F8-DEB84C03829C}"/>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3599B306-9C65-4C75-88A4-235314F63A0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E6BED11B-F5CB-494E-AF7F-DDD27B976883}"/>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1E911A5C-25CB-4B9D-BD9C-2B21CCA34EB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758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14</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28039" y="4096597"/>
            <a:ext cx="12808080" cy="2308324"/>
          </a:xfrm>
          <a:prstGeom prst="rect">
            <a:avLst/>
          </a:prstGeom>
          <a:noFill/>
        </p:spPr>
        <p:txBody>
          <a:bodyPr wrap="square">
            <a:spAutoFit/>
          </a:bodyPr>
          <a:lstStyle/>
          <a:p>
            <a:pPr lvl="0"/>
            <a:r>
              <a:rPr lang="he-IL" sz="7200" b="1" dirty="0"/>
              <a:t>מה היו הדברים שהפחידו אותך וכיצד התגברת על פחד זה?</a:t>
            </a:r>
            <a:endParaRPr lang="en-US" sz="7200" b="1" dirty="0"/>
          </a:p>
        </p:txBody>
      </p:sp>
    </p:spTree>
    <p:extLst>
      <p:ext uri="{BB962C8B-B14F-4D97-AF65-F5344CB8AC3E}">
        <p14:creationId xmlns:p14="http://schemas.microsoft.com/office/powerpoint/2010/main" val="25462852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
            <a:extLst>
              <a:ext uri="{FF2B5EF4-FFF2-40B4-BE49-F238E27FC236}">
                <a16:creationId xmlns:a16="http://schemas.microsoft.com/office/drawing/2014/main" id="{DAD698C8-DA78-47E8-AFC3-6AC64D42B731}"/>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תמונה 11">
            <a:extLst>
              <a:ext uri="{FF2B5EF4-FFF2-40B4-BE49-F238E27FC236}">
                <a16:creationId xmlns:a16="http://schemas.microsoft.com/office/drawing/2014/main" id="{16CDCAE4-4F3D-44FD-B2A7-FB9137C6A16F}"/>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13" name="TextBox 9">
            <a:extLst>
              <a:ext uri="{FF2B5EF4-FFF2-40B4-BE49-F238E27FC236}">
                <a16:creationId xmlns:a16="http://schemas.microsoft.com/office/drawing/2014/main" id="{970AD822-47FA-483E-BCF8-6FB9860C2693}"/>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1007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15</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906780" y="4236277"/>
            <a:ext cx="10858811" cy="2554545"/>
          </a:xfrm>
          <a:prstGeom prst="rect">
            <a:avLst/>
          </a:prstGeom>
          <a:noFill/>
        </p:spPr>
        <p:txBody>
          <a:bodyPr wrap="square">
            <a:spAutoFit/>
          </a:bodyPr>
          <a:lstStyle/>
          <a:p>
            <a:pPr lvl="0"/>
            <a:r>
              <a:rPr lang="he-IL" sz="8000" b="1" dirty="0"/>
              <a:t>מה עוזר לך לעבור את הרגעים הקשים? </a:t>
            </a:r>
            <a:endParaRPr lang="en-US" sz="8000" b="1" dirty="0"/>
          </a:p>
        </p:txBody>
      </p:sp>
      <p:pic>
        <p:nvPicPr>
          <p:cNvPr id="14" name="Picture 2">
            <a:extLst>
              <a:ext uri="{FF2B5EF4-FFF2-40B4-BE49-F238E27FC236}">
                <a16:creationId xmlns:a16="http://schemas.microsoft.com/office/drawing/2014/main" id="{B6AF018D-25A2-4027-B42F-9F73C335400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84035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a:extLst>
              <a:ext uri="{FF2B5EF4-FFF2-40B4-BE49-F238E27FC236}">
                <a16:creationId xmlns:a16="http://schemas.microsoft.com/office/drawing/2014/main" id="{DF9D55DD-065E-4F54-99B7-4DEA89E8D485}"/>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תמונה 10">
            <a:extLst>
              <a:ext uri="{FF2B5EF4-FFF2-40B4-BE49-F238E27FC236}">
                <a16:creationId xmlns:a16="http://schemas.microsoft.com/office/drawing/2014/main" id="{B5CA800F-5CE8-49BE-873C-D7F5404260A6}"/>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12" name="TextBox 9">
            <a:extLst>
              <a:ext uri="{FF2B5EF4-FFF2-40B4-BE49-F238E27FC236}">
                <a16:creationId xmlns:a16="http://schemas.microsoft.com/office/drawing/2014/main" id="{DE182F22-C10A-4CB9-BCAA-BC3F101F5D31}"/>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758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16</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333189" y="3837539"/>
            <a:ext cx="10858811" cy="2554545"/>
          </a:xfrm>
          <a:prstGeom prst="rect">
            <a:avLst/>
          </a:prstGeom>
          <a:noFill/>
        </p:spPr>
        <p:txBody>
          <a:bodyPr wrap="square">
            <a:spAutoFit/>
          </a:bodyPr>
          <a:lstStyle/>
          <a:p>
            <a:pPr lvl="0"/>
            <a:r>
              <a:rPr lang="he-IL" sz="8000" b="1" dirty="0"/>
              <a:t>עד כמה, לדעתך, הומור וחיוך רצויים בתקופה הזו?</a:t>
            </a:r>
            <a:endParaRPr lang="en-US" sz="8000" b="1" dirty="0"/>
          </a:p>
        </p:txBody>
      </p:sp>
    </p:spTree>
    <p:extLst>
      <p:ext uri="{BB962C8B-B14F-4D97-AF65-F5344CB8AC3E}">
        <p14:creationId xmlns:p14="http://schemas.microsoft.com/office/powerpoint/2010/main" val="10297161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a:extLst>
              <a:ext uri="{FF2B5EF4-FFF2-40B4-BE49-F238E27FC236}">
                <a16:creationId xmlns:a16="http://schemas.microsoft.com/office/drawing/2014/main" id="{A41BF1E3-7A00-425A-9CE0-3701675791E0}"/>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תמונה 10">
            <a:extLst>
              <a:ext uri="{FF2B5EF4-FFF2-40B4-BE49-F238E27FC236}">
                <a16:creationId xmlns:a16="http://schemas.microsoft.com/office/drawing/2014/main" id="{CB4AF0B6-6F55-4CBA-B5EA-99E81857B02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12" name="TextBox 9">
            <a:extLst>
              <a:ext uri="{FF2B5EF4-FFF2-40B4-BE49-F238E27FC236}">
                <a16:creationId xmlns:a16="http://schemas.microsoft.com/office/drawing/2014/main" id="{029DBA9F-1210-40AC-AB11-55CC5DA15CE6}"/>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114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17</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121229" y="4748605"/>
            <a:ext cx="10858811" cy="1323439"/>
          </a:xfrm>
          <a:prstGeom prst="rect">
            <a:avLst/>
          </a:prstGeom>
          <a:noFill/>
        </p:spPr>
        <p:txBody>
          <a:bodyPr wrap="square">
            <a:spAutoFit/>
          </a:bodyPr>
          <a:lstStyle/>
          <a:p>
            <a:pPr lvl="0"/>
            <a:r>
              <a:rPr lang="he-IL" sz="8000" b="1" dirty="0"/>
              <a:t>מה היה לך עצוב לשמוע?</a:t>
            </a:r>
            <a:endParaRPr lang="en-US" sz="8000" b="1" dirty="0"/>
          </a:p>
        </p:txBody>
      </p:sp>
      <p:pic>
        <p:nvPicPr>
          <p:cNvPr id="13" name="Picture 2">
            <a:extLst>
              <a:ext uri="{FF2B5EF4-FFF2-40B4-BE49-F238E27FC236}">
                <a16:creationId xmlns:a16="http://schemas.microsoft.com/office/drawing/2014/main" id="{D7E3D339-C535-4473-B509-B5DF43630AD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652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
            <a:hlinkClick r:id="rId2"/>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767857" y="192370"/>
            <a:ext cx="1161258" cy="771218"/>
          </a:xfrm>
          <a:prstGeom prst="rect">
            <a:avLst/>
          </a:prstGeom>
        </p:spPr>
      </p:pic>
      <p:sp>
        <p:nvSpPr>
          <p:cNvPr id="60" name="Shape">
            <a:extLst>
              <a:ext uri="{FF2B5EF4-FFF2-40B4-BE49-F238E27FC236}">
                <a16:creationId xmlns:a16="http://schemas.microsoft.com/office/drawing/2014/main" id="{DAA4052C-B925-42D8-AA01-1C24E296E16A}"/>
              </a:ext>
            </a:extLst>
          </p:cNvPr>
          <p:cNvSpPr/>
          <p:nvPr/>
        </p:nvSpPr>
        <p:spPr>
          <a:xfrm>
            <a:off x="7088315" y="233086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4" action="ppaction://hlinksldjump"/>
              </a:rPr>
              <a:t>21</a:t>
            </a:r>
            <a:endParaRPr sz="2800" b="1" dirty="0">
              <a:solidFill>
                <a:schemeClr val="bg1"/>
              </a:solidFill>
            </a:endParaRPr>
          </a:p>
        </p:txBody>
      </p:sp>
      <p:sp>
        <p:nvSpPr>
          <p:cNvPr id="63" name="Shape">
            <a:extLst>
              <a:ext uri="{FF2B5EF4-FFF2-40B4-BE49-F238E27FC236}">
                <a16:creationId xmlns:a16="http://schemas.microsoft.com/office/drawing/2014/main" id="{DAA4052C-B925-42D8-AA01-1C24E296E16A}"/>
              </a:ext>
            </a:extLst>
          </p:cNvPr>
          <p:cNvSpPr/>
          <p:nvPr/>
        </p:nvSpPr>
        <p:spPr>
          <a:xfrm>
            <a:off x="7074772" y="3214840"/>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5" action="ppaction://hlinksldjump"/>
              </a:rPr>
              <a:t>22</a:t>
            </a:r>
            <a:endParaRPr sz="2800" b="1" dirty="0">
              <a:solidFill>
                <a:schemeClr val="bg1"/>
              </a:solidFill>
            </a:endParaRPr>
          </a:p>
        </p:txBody>
      </p:sp>
      <p:sp>
        <p:nvSpPr>
          <p:cNvPr id="81" name="Shape">
            <a:extLst>
              <a:ext uri="{FF2B5EF4-FFF2-40B4-BE49-F238E27FC236}">
                <a16:creationId xmlns:a16="http://schemas.microsoft.com/office/drawing/2014/main" id="{DAA4052C-B925-42D8-AA01-1C24E296E16A}"/>
              </a:ext>
            </a:extLst>
          </p:cNvPr>
          <p:cNvSpPr/>
          <p:nvPr/>
        </p:nvSpPr>
        <p:spPr>
          <a:xfrm>
            <a:off x="11125245" y="223219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6" action="ppaction://hlinksldjump">
                  <a:extLst>
                    <a:ext uri="{A12FA001-AC4F-418D-AE19-62706E023703}">
                      <ahyp:hlinkClr xmlns:ahyp="http://schemas.microsoft.com/office/drawing/2018/hyperlinkcolor" val="tx"/>
                    </a:ext>
                  </a:extLst>
                </a:hlinkClick>
              </a:rPr>
              <a:t>01</a:t>
            </a:r>
            <a:endParaRPr sz="2800" b="1" dirty="0">
              <a:solidFill>
                <a:schemeClr val="bg1"/>
              </a:solidFill>
            </a:endParaRPr>
          </a:p>
        </p:txBody>
      </p:sp>
      <p:sp>
        <p:nvSpPr>
          <p:cNvPr id="82" name="Shape">
            <a:extLst>
              <a:ext uri="{FF2B5EF4-FFF2-40B4-BE49-F238E27FC236}">
                <a16:creationId xmlns:a16="http://schemas.microsoft.com/office/drawing/2014/main" id="{DAA4052C-B925-42D8-AA01-1C24E296E16A}"/>
              </a:ext>
            </a:extLst>
          </p:cNvPr>
          <p:cNvSpPr/>
          <p:nvPr/>
        </p:nvSpPr>
        <p:spPr>
          <a:xfrm>
            <a:off x="11090870" y="3061506"/>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92D050"/>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7" action="ppaction://hlinksldjump">
                  <a:extLst>
                    <a:ext uri="{A12FA001-AC4F-418D-AE19-62706E023703}">
                      <ahyp:hlinkClr xmlns:ahyp="http://schemas.microsoft.com/office/drawing/2018/hyperlinkcolor" val="tx"/>
                    </a:ext>
                  </a:extLst>
                </a:hlinkClick>
              </a:rPr>
              <a:t>02</a:t>
            </a:r>
            <a:endParaRPr sz="2800" b="1" dirty="0">
              <a:solidFill>
                <a:schemeClr val="bg1"/>
              </a:solidFill>
            </a:endParaRPr>
          </a:p>
        </p:txBody>
      </p:sp>
      <p:sp>
        <p:nvSpPr>
          <p:cNvPr id="83" name="Shape">
            <a:extLst>
              <a:ext uri="{FF2B5EF4-FFF2-40B4-BE49-F238E27FC236}">
                <a16:creationId xmlns:a16="http://schemas.microsoft.com/office/drawing/2014/main" id="{DAA4052C-B925-42D8-AA01-1C24E296E16A}"/>
              </a:ext>
            </a:extLst>
          </p:cNvPr>
          <p:cNvSpPr/>
          <p:nvPr/>
        </p:nvSpPr>
        <p:spPr>
          <a:xfrm>
            <a:off x="11136659" y="389776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8" action="ppaction://hlinksldjump">
                  <a:extLst>
                    <a:ext uri="{A12FA001-AC4F-418D-AE19-62706E023703}">
                      <ahyp:hlinkClr xmlns:ahyp="http://schemas.microsoft.com/office/drawing/2018/hyperlinkcolor" val="tx"/>
                    </a:ext>
                  </a:extLst>
                </a:hlinkClick>
              </a:rPr>
              <a:t>03</a:t>
            </a:r>
            <a:endParaRPr sz="2800" b="1" dirty="0">
              <a:solidFill>
                <a:schemeClr val="bg1"/>
              </a:solidFill>
            </a:endParaRPr>
          </a:p>
        </p:txBody>
      </p:sp>
      <p:sp>
        <p:nvSpPr>
          <p:cNvPr id="84" name="Shape">
            <a:extLst>
              <a:ext uri="{FF2B5EF4-FFF2-40B4-BE49-F238E27FC236}">
                <a16:creationId xmlns:a16="http://schemas.microsoft.com/office/drawing/2014/main" id="{DAA4052C-B925-42D8-AA01-1C24E296E16A}"/>
              </a:ext>
            </a:extLst>
          </p:cNvPr>
          <p:cNvSpPr/>
          <p:nvPr/>
        </p:nvSpPr>
        <p:spPr>
          <a:xfrm>
            <a:off x="11136660" y="4757437"/>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9" action="ppaction://hlinksldjump">
                  <a:extLst>
                    <a:ext uri="{A12FA001-AC4F-418D-AE19-62706E023703}">
                      <ahyp:hlinkClr xmlns:ahyp="http://schemas.microsoft.com/office/drawing/2018/hyperlinkcolor" val="tx"/>
                    </a:ext>
                  </a:extLst>
                </a:hlinkClick>
              </a:rPr>
              <a:t>04</a:t>
            </a:r>
            <a:endParaRPr sz="2800" b="1" dirty="0">
              <a:solidFill>
                <a:schemeClr val="bg1"/>
              </a:solidFill>
            </a:endParaRPr>
          </a:p>
        </p:txBody>
      </p:sp>
      <p:sp>
        <p:nvSpPr>
          <p:cNvPr id="85" name="Shape">
            <a:extLst>
              <a:ext uri="{FF2B5EF4-FFF2-40B4-BE49-F238E27FC236}">
                <a16:creationId xmlns:a16="http://schemas.microsoft.com/office/drawing/2014/main" id="{DAA4052C-B925-42D8-AA01-1C24E296E16A}"/>
              </a:ext>
            </a:extLst>
          </p:cNvPr>
          <p:cNvSpPr/>
          <p:nvPr/>
        </p:nvSpPr>
        <p:spPr>
          <a:xfrm>
            <a:off x="11107122" y="5657983"/>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0" action="ppaction://hlinksldjump">
                  <a:extLst>
                    <a:ext uri="{A12FA001-AC4F-418D-AE19-62706E023703}">
                      <ahyp:hlinkClr xmlns:ahyp="http://schemas.microsoft.com/office/drawing/2018/hyperlinkcolor" val="tx"/>
                    </a:ext>
                  </a:extLst>
                </a:hlinkClick>
              </a:rPr>
              <a:t>05</a:t>
            </a:r>
            <a:endParaRPr sz="2800" b="1" dirty="0">
              <a:solidFill>
                <a:schemeClr val="bg1"/>
              </a:solidFill>
            </a:endParaRPr>
          </a:p>
        </p:txBody>
      </p:sp>
      <p:sp>
        <p:nvSpPr>
          <p:cNvPr id="90" name="Shape">
            <a:extLst>
              <a:ext uri="{FF2B5EF4-FFF2-40B4-BE49-F238E27FC236}">
                <a16:creationId xmlns:a16="http://schemas.microsoft.com/office/drawing/2014/main" id="{DAA4052C-B925-42D8-AA01-1C24E296E16A}"/>
              </a:ext>
            </a:extLst>
          </p:cNvPr>
          <p:cNvSpPr/>
          <p:nvPr/>
        </p:nvSpPr>
        <p:spPr>
          <a:xfrm>
            <a:off x="10211472" y="562948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1" action="ppaction://hlinksldjump"/>
              </a:rPr>
              <a:t>10</a:t>
            </a:r>
            <a:endParaRPr sz="2800" b="1" dirty="0">
              <a:solidFill>
                <a:schemeClr val="bg1"/>
              </a:solidFill>
            </a:endParaRPr>
          </a:p>
        </p:txBody>
      </p:sp>
      <p:sp>
        <p:nvSpPr>
          <p:cNvPr id="91" name="Shape">
            <a:hlinkClick r:id="rId12" action="ppaction://hlinksldjump"/>
            <a:extLst>
              <a:ext uri="{FF2B5EF4-FFF2-40B4-BE49-F238E27FC236}">
                <a16:creationId xmlns:a16="http://schemas.microsoft.com/office/drawing/2014/main" id="{DAA4052C-B925-42D8-AA01-1C24E296E16A}"/>
              </a:ext>
            </a:extLst>
          </p:cNvPr>
          <p:cNvSpPr/>
          <p:nvPr/>
        </p:nvSpPr>
        <p:spPr>
          <a:xfrm>
            <a:off x="9129767" y="228061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3"/>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2" action="ppaction://hlinksldjump"/>
              </a:rPr>
              <a:t>11</a:t>
            </a:r>
            <a:endParaRPr sz="2800" b="1" dirty="0">
              <a:solidFill>
                <a:schemeClr val="bg1"/>
              </a:solidFill>
            </a:endParaRPr>
          </a:p>
        </p:txBody>
      </p:sp>
      <p:sp>
        <p:nvSpPr>
          <p:cNvPr id="92" name="Shape">
            <a:extLst>
              <a:ext uri="{FF2B5EF4-FFF2-40B4-BE49-F238E27FC236}">
                <a16:creationId xmlns:a16="http://schemas.microsoft.com/office/drawing/2014/main" id="{DAA4052C-B925-42D8-AA01-1C24E296E16A}"/>
              </a:ext>
            </a:extLst>
          </p:cNvPr>
          <p:cNvSpPr/>
          <p:nvPr/>
        </p:nvSpPr>
        <p:spPr>
          <a:xfrm>
            <a:off x="9152372" y="3117013"/>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1">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3" action="ppaction://hlinksldjump"/>
              </a:rPr>
              <a:t>12</a:t>
            </a:r>
            <a:endParaRPr sz="2800" b="1" dirty="0">
              <a:solidFill>
                <a:schemeClr val="bg1"/>
              </a:solidFill>
            </a:endParaRPr>
          </a:p>
        </p:txBody>
      </p:sp>
      <p:sp>
        <p:nvSpPr>
          <p:cNvPr id="93" name="Shape">
            <a:extLst>
              <a:ext uri="{FF2B5EF4-FFF2-40B4-BE49-F238E27FC236}">
                <a16:creationId xmlns:a16="http://schemas.microsoft.com/office/drawing/2014/main" id="{DAA4052C-B925-42D8-AA01-1C24E296E16A}"/>
              </a:ext>
            </a:extLst>
          </p:cNvPr>
          <p:cNvSpPr/>
          <p:nvPr/>
        </p:nvSpPr>
        <p:spPr>
          <a:xfrm>
            <a:off x="9129767" y="3929716"/>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6">
              <a:lumMod val="20000"/>
              <a:lumOff val="8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4" action="ppaction://hlinksldjump"/>
              </a:rPr>
              <a:t>13</a:t>
            </a:r>
            <a:endParaRPr sz="2800" b="1" dirty="0">
              <a:solidFill>
                <a:schemeClr val="bg1"/>
              </a:solidFill>
            </a:endParaRPr>
          </a:p>
        </p:txBody>
      </p:sp>
      <p:sp>
        <p:nvSpPr>
          <p:cNvPr id="94" name="Shape">
            <a:extLst>
              <a:ext uri="{FF2B5EF4-FFF2-40B4-BE49-F238E27FC236}">
                <a16:creationId xmlns:a16="http://schemas.microsoft.com/office/drawing/2014/main" id="{DAA4052C-B925-42D8-AA01-1C24E296E16A}"/>
              </a:ext>
            </a:extLst>
          </p:cNvPr>
          <p:cNvSpPr/>
          <p:nvPr/>
        </p:nvSpPr>
        <p:spPr>
          <a:xfrm>
            <a:off x="9101382" y="4737810"/>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4">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5" action="ppaction://hlinksldjump"/>
              </a:rPr>
              <a:t>14</a:t>
            </a:r>
            <a:endParaRPr sz="2800" b="1" dirty="0">
              <a:solidFill>
                <a:schemeClr val="bg1"/>
              </a:solidFill>
            </a:endParaRPr>
          </a:p>
        </p:txBody>
      </p:sp>
      <p:sp>
        <p:nvSpPr>
          <p:cNvPr id="95" name="Shape">
            <a:extLst>
              <a:ext uri="{FF2B5EF4-FFF2-40B4-BE49-F238E27FC236}">
                <a16:creationId xmlns:a16="http://schemas.microsoft.com/office/drawing/2014/main" id="{DAA4052C-B925-42D8-AA01-1C24E296E16A}"/>
              </a:ext>
            </a:extLst>
          </p:cNvPr>
          <p:cNvSpPr/>
          <p:nvPr/>
        </p:nvSpPr>
        <p:spPr>
          <a:xfrm>
            <a:off x="9129767" y="565008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6" action="ppaction://hlinksldjump"/>
              </a:rPr>
              <a:t>15</a:t>
            </a:r>
            <a:endParaRPr sz="2800" b="1" dirty="0">
              <a:solidFill>
                <a:schemeClr val="bg1"/>
              </a:solidFill>
            </a:endParaRPr>
          </a:p>
        </p:txBody>
      </p:sp>
      <p:sp>
        <p:nvSpPr>
          <p:cNvPr id="96" name="Shape">
            <a:extLst>
              <a:ext uri="{FF2B5EF4-FFF2-40B4-BE49-F238E27FC236}">
                <a16:creationId xmlns:a16="http://schemas.microsoft.com/office/drawing/2014/main" id="{DAA4052C-B925-42D8-AA01-1C24E296E16A}"/>
              </a:ext>
            </a:extLst>
          </p:cNvPr>
          <p:cNvSpPr/>
          <p:nvPr/>
        </p:nvSpPr>
        <p:spPr>
          <a:xfrm>
            <a:off x="8086054" y="2341297"/>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7" action="ppaction://hlinksldjump"/>
              </a:rPr>
              <a:t>16</a:t>
            </a:r>
            <a:endParaRPr sz="2800" b="1" dirty="0">
              <a:solidFill>
                <a:schemeClr val="bg1"/>
              </a:solidFill>
            </a:endParaRPr>
          </a:p>
        </p:txBody>
      </p:sp>
      <p:sp>
        <p:nvSpPr>
          <p:cNvPr id="97" name="Shape">
            <a:extLst>
              <a:ext uri="{FF2B5EF4-FFF2-40B4-BE49-F238E27FC236}">
                <a16:creationId xmlns:a16="http://schemas.microsoft.com/office/drawing/2014/main" id="{DAA4052C-B925-42D8-AA01-1C24E296E16A}"/>
              </a:ext>
            </a:extLst>
          </p:cNvPr>
          <p:cNvSpPr/>
          <p:nvPr/>
        </p:nvSpPr>
        <p:spPr>
          <a:xfrm>
            <a:off x="8060498" y="3178110"/>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C43430"/>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8" action="ppaction://hlinksldjump"/>
              </a:rPr>
              <a:t>17</a:t>
            </a:r>
            <a:endParaRPr sz="2800" b="1" dirty="0">
              <a:solidFill>
                <a:schemeClr val="bg1"/>
              </a:solidFill>
            </a:endParaRPr>
          </a:p>
        </p:txBody>
      </p:sp>
      <p:sp>
        <p:nvSpPr>
          <p:cNvPr id="98" name="Shape">
            <a:extLst>
              <a:ext uri="{FF2B5EF4-FFF2-40B4-BE49-F238E27FC236}">
                <a16:creationId xmlns:a16="http://schemas.microsoft.com/office/drawing/2014/main" id="{DAA4052C-B925-42D8-AA01-1C24E296E16A}"/>
              </a:ext>
            </a:extLst>
          </p:cNvPr>
          <p:cNvSpPr/>
          <p:nvPr/>
        </p:nvSpPr>
        <p:spPr>
          <a:xfrm>
            <a:off x="8056374" y="4014923"/>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92D050"/>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9" action="ppaction://hlinksldjump"/>
              </a:rPr>
              <a:t>18</a:t>
            </a:r>
            <a:endParaRPr sz="2800" b="1" dirty="0">
              <a:solidFill>
                <a:schemeClr val="bg1"/>
              </a:solidFill>
            </a:endParaRPr>
          </a:p>
        </p:txBody>
      </p:sp>
      <p:sp>
        <p:nvSpPr>
          <p:cNvPr id="103" name="Shape">
            <a:hlinkClick r:id="rId20" action="ppaction://hlinksldjump"/>
            <a:extLst>
              <a:ext uri="{FF2B5EF4-FFF2-40B4-BE49-F238E27FC236}">
                <a16:creationId xmlns:a16="http://schemas.microsoft.com/office/drawing/2014/main" id="{DAA4052C-B925-42D8-AA01-1C24E296E16A}"/>
              </a:ext>
            </a:extLst>
          </p:cNvPr>
          <p:cNvSpPr/>
          <p:nvPr/>
        </p:nvSpPr>
        <p:spPr>
          <a:xfrm>
            <a:off x="8037993" y="483986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20" action="ppaction://hlinksldjump"/>
              </a:rPr>
              <a:t>19</a:t>
            </a:r>
            <a:endParaRPr sz="2800" b="1" dirty="0">
              <a:solidFill>
                <a:schemeClr val="bg1"/>
              </a:solidFill>
            </a:endParaRPr>
          </a:p>
        </p:txBody>
      </p:sp>
      <p:sp>
        <p:nvSpPr>
          <p:cNvPr id="104" name="Shape">
            <a:extLst>
              <a:ext uri="{FF2B5EF4-FFF2-40B4-BE49-F238E27FC236}">
                <a16:creationId xmlns:a16="http://schemas.microsoft.com/office/drawing/2014/main" id="{DAA4052C-B925-42D8-AA01-1C24E296E16A}"/>
              </a:ext>
            </a:extLst>
          </p:cNvPr>
          <p:cNvSpPr/>
          <p:nvPr/>
        </p:nvSpPr>
        <p:spPr>
          <a:xfrm>
            <a:off x="8056374" y="567548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21" action="ppaction://hlinksldjump"/>
              </a:rPr>
              <a:t>20</a:t>
            </a:r>
            <a:endParaRPr sz="2800" b="1" dirty="0">
              <a:solidFill>
                <a:schemeClr val="bg1"/>
              </a:solidFill>
            </a:endParaRPr>
          </a:p>
        </p:txBody>
      </p:sp>
      <p:sp>
        <p:nvSpPr>
          <p:cNvPr id="107" name="TextBox 106"/>
          <p:cNvSpPr txBox="1"/>
          <p:nvPr/>
        </p:nvSpPr>
        <p:spPr>
          <a:xfrm>
            <a:off x="5406329" y="291086"/>
            <a:ext cx="4346062" cy="1200329"/>
          </a:xfrm>
          <a:prstGeom prst="rect">
            <a:avLst/>
          </a:prstGeom>
          <a:noFill/>
        </p:spPr>
        <p:txBody>
          <a:bodyPr wrap="none" rtlCol="1">
            <a:spAutoFit/>
          </a:bodyPr>
          <a:lstStyle/>
          <a:p>
            <a:pPr algn="ctr"/>
            <a:r>
              <a:rPr lang="he-IL" sz="3600" b="1" dirty="0">
                <a:solidFill>
                  <a:srgbClr val="C43430"/>
                </a:solidFill>
              </a:rPr>
              <a:t>סליחה על השאלה </a:t>
            </a:r>
          </a:p>
          <a:p>
            <a:pPr algn="ctr"/>
            <a:r>
              <a:rPr lang="he-IL" sz="3600" b="1" dirty="0">
                <a:solidFill>
                  <a:srgbClr val="C43430"/>
                </a:solidFill>
              </a:rPr>
              <a:t>מלחמת 'חרבות ברזל' </a:t>
            </a:r>
          </a:p>
        </p:txBody>
      </p:sp>
      <p:pic>
        <p:nvPicPr>
          <p:cNvPr id="56" name="תמונה 55">
            <a:extLst>
              <a:ext uri="{FF2B5EF4-FFF2-40B4-BE49-F238E27FC236}">
                <a16:creationId xmlns:a16="http://schemas.microsoft.com/office/drawing/2014/main" id="{0F283C36-553A-4837-AAFC-B26D9205C259}"/>
              </a:ext>
            </a:extLst>
          </p:cNvPr>
          <p:cNvPicPr/>
          <p:nvPr/>
        </p:nvPicPr>
        <p:blipFill rotWithShape="1">
          <a:blip r:embed="rId22" cstate="print">
            <a:duotone>
              <a:schemeClr val="accent6">
                <a:shade val="45000"/>
                <a:satMod val="135000"/>
              </a:schemeClr>
              <a:prstClr val="white"/>
            </a:duotone>
            <a:extLst>
              <a:ext uri="{28A0092B-C50C-407E-A947-70E740481C1C}">
                <a14:useLocalDpi xmlns:a14="http://schemas.microsoft.com/office/drawing/2010/main" val="0"/>
              </a:ext>
            </a:extLst>
          </a:blip>
          <a:srcRect l="12306" t="7423" r="6866" b="4897"/>
          <a:stretch/>
        </p:blipFill>
        <p:spPr bwMode="auto">
          <a:xfrm>
            <a:off x="1859976" y="269541"/>
            <a:ext cx="3198851" cy="2233853"/>
          </a:xfrm>
          <a:prstGeom prst="rect">
            <a:avLst/>
          </a:prstGeom>
          <a:noFill/>
          <a:ln>
            <a:noFill/>
          </a:ln>
          <a:extLst>
            <a:ext uri="{53640926-AAD7-44D8-BBD7-CCE9431645EC}">
              <a14:shadowObscured xmlns:a14="http://schemas.microsoft.com/office/drawing/2010/main"/>
            </a:ext>
          </a:extLst>
        </p:spPr>
      </p:pic>
      <p:sp>
        <p:nvSpPr>
          <p:cNvPr id="58" name="Shape">
            <a:extLst>
              <a:ext uri="{FF2B5EF4-FFF2-40B4-BE49-F238E27FC236}">
                <a16:creationId xmlns:a16="http://schemas.microsoft.com/office/drawing/2014/main" id="{05F5ED1D-DCA4-41E1-AF78-9417F896F56F}"/>
              </a:ext>
            </a:extLst>
          </p:cNvPr>
          <p:cNvSpPr/>
          <p:nvPr/>
        </p:nvSpPr>
        <p:spPr>
          <a:xfrm>
            <a:off x="10268358" y="2248295"/>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23" action="ppaction://hlinksldjump">
                  <a:extLst>
                    <a:ext uri="{A12FA001-AC4F-418D-AE19-62706E023703}">
                      <ahyp:hlinkClr xmlns:ahyp="http://schemas.microsoft.com/office/drawing/2018/hyperlinkcolor" val="tx"/>
                    </a:ext>
                  </a:extLst>
                </a:hlinkClick>
              </a:rPr>
              <a:t>06</a:t>
            </a:r>
            <a:endParaRPr sz="2800" b="1" dirty="0">
              <a:solidFill>
                <a:schemeClr val="bg1"/>
              </a:solidFill>
            </a:endParaRPr>
          </a:p>
        </p:txBody>
      </p:sp>
      <p:sp>
        <p:nvSpPr>
          <p:cNvPr id="59" name="Shape">
            <a:extLst>
              <a:ext uri="{FF2B5EF4-FFF2-40B4-BE49-F238E27FC236}">
                <a16:creationId xmlns:a16="http://schemas.microsoft.com/office/drawing/2014/main" id="{4EF044B0-2697-44BA-9A06-F6E219A74DD1}"/>
              </a:ext>
            </a:extLst>
          </p:cNvPr>
          <p:cNvSpPr/>
          <p:nvPr/>
        </p:nvSpPr>
        <p:spPr>
          <a:xfrm>
            <a:off x="10211473" y="3101385"/>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24" action="ppaction://hlinksldjump">
                  <a:extLst>
                    <a:ext uri="{A12FA001-AC4F-418D-AE19-62706E023703}">
                      <ahyp:hlinkClr xmlns:ahyp="http://schemas.microsoft.com/office/drawing/2018/hyperlinkcolor" val="tx"/>
                    </a:ext>
                  </a:extLst>
                </a:hlinkClick>
              </a:rPr>
              <a:t>07</a:t>
            </a:r>
            <a:endParaRPr sz="2800" b="1" dirty="0">
              <a:solidFill>
                <a:schemeClr val="bg1"/>
              </a:solidFill>
            </a:endParaRPr>
          </a:p>
        </p:txBody>
      </p:sp>
      <p:sp>
        <p:nvSpPr>
          <p:cNvPr id="61" name="Shape">
            <a:extLst>
              <a:ext uri="{FF2B5EF4-FFF2-40B4-BE49-F238E27FC236}">
                <a16:creationId xmlns:a16="http://schemas.microsoft.com/office/drawing/2014/main" id="{15037425-5178-4EB9-A2AC-0B777D39910F}"/>
              </a:ext>
            </a:extLst>
          </p:cNvPr>
          <p:cNvSpPr/>
          <p:nvPr/>
        </p:nvSpPr>
        <p:spPr>
          <a:xfrm>
            <a:off x="10238521" y="390947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25" action="ppaction://hlinksldjump">
                  <a:extLst>
                    <a:ext uri="{A12FA001-AC4F-418D-AE19-62706E023703}">
                      <ahyp:hlinkClr xmlns:ahyp="http://schemas.microsoft.com/office/drawing/2018/hyperlinkcolor" val="tx"/>
                    </a:ext>
                  </a:extLst>
                </a:hlinkClick>
              </a:rPr>
              <a:t>08</a:t>
            </a:r>
            <a:endParaRPr sz="2800" b="1" dirty="0">
              <a:solidFill>
                <a:schemeClr val="bg1"/>
              </a:solidFill>
            </a:endParaRPr>
          </a:p>
        </p:txBody>
      </p:sp>
      <p:sp>
        <p:nvSpPr>
          <p:cNvPr id="62" name="Shape">
            <a:extLst>
              <a:ext uri="{FF2B5EF4-FFF2-40B4-BE49-F238E27FC236}">
                <a16:creationId xmlns:a16="http://schemas.microsoft.com/office/drawing/2014/main" id="{CC3CFFA5-03BA-46D4-8ADF-5AE256E12D48}"/>
              </a:ext>
            </a:extLst>
          </p:cNvPr>
          <p:cNvSpPr/>
          <p:nvPr/>
        </p:nvSpPr>
        <p:spPr>
          <a:xfrm>
            <a:off x="10248640" y="474571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26" action="ppaction://hlinksldjump">
                  <a:extLst>
                    <a:ext uri="{A12FA001-AC4F-418D-AE19-62706E023703}">
                      <ahyp:hlinkClr xmlns:ahyp="http://schemas.microsoft.com/office/drawing/2018/hyperlinkcolor" val="tx"/>
                    </a:ext>
                  </a:extLst>
                </a:hlinkClick>
              </a:rPr>
              <a:t>09</a:t>
            </a:r>
            <a:endParaRPr sz="2800" b="1" dirty="0">
              <a:solidFill>
                <a:schemeClr val="bg1"/>
              </a:solidFill>
            </a:endParaRPr>
          </a:p>
        </p:txBody>
      </p:sp>
      <p:sp>
        <p:nvSpPr>
          <p:cNvPr id="3" name="TextBox 2">
            <a:extLst>
              <a:ext uri="{FF2B5EF4-FFF2-40B4-BE49-F238E27FC236}">
                <a16:creationId xmlns:a16="http://schemas.microsoft.com/office/drawing/2014/main" id="{6725D4A8-5668-4A37-BFCF-D3BAF0CE756F}"/>
              </a:ext>
            </a:extLst>
          </p:cNvPr>
          <p:cNvSpPr txBox="1"/>
          <p:nvPr/>
        </p:nvSpPr>
        <p:spPr>
          <a:xfrm>
            <a:off x="5938520" y="1614066"/>
            <a:ext cx="5771694" cy="523220"/>
          </a:xfrm>
          <a:prstGeom prst="rect">
            <a:avLst/>
          </a:prstGeom>
          <a:noFill/>
        </p:spPr>
        <p:txBody>
          <a:bodyPr wrap="square" rtlCol="1">
            <a:spAutoFit/>
          </a:bodyPr>
          <a:lstStyle/>
          <a:p>
            <a:r>
              <a:rPr lang="he-IL" sz="2800" b="1" dirty="0"/>
              <a:t>בחרו מספר וענו על השאלה</a:t>
            </a:r>
          </a:p>
        </p:txBody>
      </p:sp>
      <p:sp>
        <p:nvSpPr>
          <p:cNvPr id="4" name="מלבן 3">
            <a:extLst>
              <a:ext uri="{FF2B5EF4-FFF2-40B4-BE49-F238E27FC236}">
                <a16:creationId xmlns:a16="http://schemas.microsoft.com/office/drawing/2014/main" id="{9F922DAF-F76A-410C-BEE2-5F0AB4B159AF}"/>
              </a:ext>
            </a:extLst>
          </p:cNvPr>
          <p:cNvSpPr/>
          <p:nvPr/>
        </p:nvSpPr>
        <p:spPr>
          <a:xfrm>
            <a:off x="591343" y="2536260"/>
            <a:ext cx="5862706" cy="3903441"/>
          </a:xfrm>
          <a:prstGeom prst="rect">
            <a:avLst/>
          </a:prstGeom>
        </p:spPr>
        <p:txBody>
          <a:bodyPr wrap="square">
            <a:spAutoFit/>
          </a:bodyPr>
          <a:lstStyle/>
          <a:p>
            <a:pPr algn="just">
              <a:lnSpc>
                <a:spcPct val="107000"/>
              </a:lnSpc>
              <a:spcAft>
                <a:spcPts val="800"/>
              </a:spcAft>
            </a:pPr>
            <a:r>
              <a:rPr lang="he-IL" sz="2000" b="1" dirty="0">
                <a:latin typeface="Calibri" panose="020F0502020204030204" pitchFamily="34" charset="0"/>
                <a:ea typeface="Calibri" panose="020F0502020204030204" pitchFamily="34" charset="0"/>
              </a:rPr>
              <a:t>בבוקר שבת, חג שמיני עצרת ושמחת תורה, כ"ב בתשרי ה'תשפ"ד, 7 באוקטובר 2023. </a:t>
            </a:r>
            <a:r>
              <a:rPr lang="he-IL" sz="2000" b="1" dirty="0">
                <a:solidFill>
                  <a:srgbClr val="404041"/>
                </a:solidFill>
                <a:latin typeface="Calibri" panose="020F0502020204030204" pitchFamily="34" charset="0"/>
                <a:ea typeface="Times New Roman" panose="02020603050405020304" pitchFamily="18" charset="0"/>
              </a:rPr>
              <a:t> פתח ארגון חמאס במתקפה משולבת על ישראל, בדגש על יישובי עוטף עזה, שכללה ירי רקטות מסיבי לעבר הדרום, ירושלים וגוש דן </a:t>
            </a:r>
            <a:r>
              <a:rPr lang="he-IL" sz="2000" b="1" dirty="0">
                <a:latin typeface="Calibri" panose="020F0502020204030204" pitchFamily="34" charset="0"/>
                <a:ea typeface="Calibri" panose="020F0502020204030204" pitchFamily="34" charset="0"/>
              </a:rPr>
              <a:t>ובמסע טבח באזור עוטף עזה, שכלל גם השתלטות על בסיסי צה"ל, חטיפת חיילים ואזרחים בהם נשים, ילדים, קשישים ואזרחים זרים, תוך ביצוע פשעים נגד האנושות, פשעי מלחמה, בהם פיגוע הטרור הגדול ביותר בתולדות מדינת ישראל.</a:t>
            </a:r>
            <a:endParaRPr lang="en-US" sz="2000" b="1"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825"/>
              </a:spcBef>
              <a:spcAft>
                <a:spcPts val="825"/>
              </a:spcAft>
            </a:pPr>
            <a:r>
              <a:rPr lang="he-IL" sz="2000" b="1" dirty="0">
                <a:solidFill>
                  <a:srgbClr val="404041"/>
                </a:solidFill>
                <a:latin typeface="Calibri" panose="020F0502020204030204" pitchFamily="34" charset="0"/>
                <a:ea typeface="Times New Roman" panose="02020603050405020304" pitchFamily="18" charset="0"/>
              </a:rPr>
              <a:t>מחבלי החמאס רצחו יותר מ-1,300 אזרחים ואנשי ביטחון ישראלים וחטפו יותר מ-130 לתוך שטחי הרצועה.</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617598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a:extLst>
              <a:ext uri="{FF2B5EF4-FFF2-40B4-BE49-F238E27FC236}">
                <a16:creationId xmlns:a16="http://schemas.microsoft.com/office/drawing/2014/main" id="{25D13420-A859-49CE-A665-313DA819A181}"/>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תמונה 10">
            <a:extLst>
              <a:ext uri="{FF2B5EF4-FFF2-40B4-BE49-F238E27FC236}">
                <a16:creationId xmlns:a16="http://schemas.microsoft.com/office/drawing/2014/main" id="{B338880C-85ED-46A6-B8D6-B6D2977255B1}"/>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12" name="TextBox 9">
            <a:extLst>
              <a:ext uri="{FF2B5EF4-FFF2-40B4-BE49-F238E27FC236}">
                <a16:creationId xmlns:a16="http://schemas.microsoft.com/office/drawing/2014/main" id="{27E93C84-9696-43C0-B39D-0A85FBE6504A}"/>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1007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18</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121229" y="4158530"/>
            <a:ext cx="10858811" cy="2308324"/>
          </a:xfrm>
          <a:prstGeom prst="rect">
            <a:avLst/>
          </a:prstGeom>
          <a:noFill/>
        </p:spPr>
        <p:txBody>
          <a:bodyPr wrap="square">
            <a:spAutoFit/>
          </a:bodyPr>
          <a:lstStyle/>
          <a:p>
            <a:pPr lvl="0"/>
            <a:r>
              <a:rPr lang="he-IL" sz="7200" b="1" dirty="0"/>
              <a:t>כיצד המלחמה השפיעה על החברה הישראלית, לדעתך?</a:t>
            </a:r>
            <a:endParaRPr lang="en-US" sz="7200" b="1" dirty="0"/>
          </a:p>
        </p:txBody>
      </p:sp>
      <p:pic>
        <p:nvPicPr>
          <p:cNvPr id="13" name="Picture 2">
            <a:extLst>
              <a:ext uri="{FF2B5EF4-FFF2-40B4-BE49-F238E27FC236}">
                <a16:creationId xmlns:a16="http://schemas.microsoft.com/office/drawing/2014/main" id="{C43354A1-1DAC-48F3-B6B1-4346139C883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4029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a:extLst>
              <a:ext uri="{FF2B5EF4-FFF2-40B4-BE49-F238E27FC236}">
                <a16:creationId xmlns:a16="http://schemas.microsoft.com/office/drawing/2014/main" id="{BB09550E-E2F8-4837-AFFD-9CD7C88579FC}"/>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תמונה 10">
            <a:extLst>
              <a:ext uri="{FF2B5EF4-FFF2-40B4-BE49-F238E27FC236}">
                <a16:creationId xmlns:a16="http://schemas.microsoft.com/office/drawing/2014/main" id="{0BA0F772-4E56-4E3B-834C-00D58422EAB5}"/>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12" name="TextBox 9">
            <a:extLst>
              <a:ext uri="{FF2B5EF4-FFF2-40B4-BE49-F238E27FC236}">
                <a16:creationId xmlns:a16="http://schemas.microsoft.com/office/drawing/2014/main" id="{EC019593-EC8F-43E7-9DD3-5BCEC1DC7999}"/>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26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18</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38649" y="3452258"/>
            <a:ext cx="12066400" cy="2554545"/>
          </a:xfrm>
          <a:prstGeom prst="rect">
            <a:avLst/>
          </a:prstGeom>
          <a:noFill/>
        </p:spPr>
        <p:txBody>
          <a:bodyPr wrap="square">
            <a:spAutoFit/>
          </a:bodyPr>
          <a:lstStyle/>
          <a:p>
            <a:pPr lvl="0"/>
            <a:r>
              <a:rPr lang="he-IL" sz="8000" b="1" dirty="0"/>
              <a:t>כיצד המלחמה השפיעה על החברה הישראלית, לדעתך?</a:t>
            </a:r>
            <a:endParaRPr lang="en-US" sz="8000" b="1" dirty="0"/>
          </a:p>
        </p:txBody>
      </p:sp>
      <p:pic>
        <p:nvPicPr>
          <p:cNvPr id="13" name="Picture 2">
            <a:extLst>
              <a:ext uri="{FF2B5EF4-FFF2-40B4-BE49-F238E27FC236}">
                <a16:creationId xmlns:a16="http://schemas.microsoft.com/office/drawing/2014/main" id="{E8D7719B-9BA1-4898-A64A-BED3EE25858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0525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9E2DE298-0564-4FBA-B347-0FA8ED9BB79E}"/>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E1A691C6-AADE-48CF-8566-D0A7B026FE3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13EB3132-C7A3-494F-AAB2-9B6A7DD9A34F}"/>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4701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19</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007699" y="4029135"/>
            <a:ext cx="10858811" cy="2585323"/>
          </a:xfrm>
          <a:prstGeom prst="rect">
            <a:avLst/>
          </a:prstGeom>
          <a:noFill/>
        </p:spPr>
        <p:txBody>
          <a:bodyPr wrap="square">
            <a:spAutoFit/>
          </a:bodyPr>
          <a:lstStyle/>
          <a:p>
            <a:pPr lvl="0"/>
            <a:r>
              <a:rPr lang="he-IL" sz="5400" b="1" dirty="0"/>
              <a:t>כמה שעות את/ה צופה בטלוויזיה או ברשתות החברתיות על המלחמה? </a:t>
            </a:r>
          </a:p>
          <a:p>
            <a:pPr lvl="0"/>
            <a:r>
              <a:rPr lang="he-IL" sz="5400" b="1" dirty="0"/>
              <a:t>עד כמה זה טוב או רע?</a:t>
            </a:r>
            <a:endParaRPr lang="en-US" sz="5400" b="1" dirty="0"/>
          </a:p>
        </p:txBody>
      </p:sp>
      <p:pic>
        <p:nvPicPr>
          <p:cNvPr id="9" name="Picture 2">
            <a:extLst>
              <a:ext uri="{FF2B5EF4-FFF2-40B4-BE49-F238E27FC236}">
                <a16:creationId xmlns:a16="http://schemas.microsoft.com/office/drawing/2014/main" id="{A37DEA47-4F84-46D7-B7C5-9C67A36F0D7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91877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7737747D-75FA-4FE2-AD80-99728F6EEE6C}"/>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7FC01C60-E92E-4E7E-A65F-1EEA06EDDA6C}"/>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413B1ABF-3A58-4025-B476-28A6E3E1C5C0}"/>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4701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20</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121229" y="4852095"/>
            <a:ext cx="10858811" cy="923330"/>
          </a:xfrm>
          <a:prstGeom prst="rect">
            <a:avLst/>
          </a:prstGeom>
          <a:noFill/>
        </p:spPr>
        <p:txBody>
          <a:bodyPr wrap="square">
            <a:spAutoFit/>
          </a:bodyPr>
          <a:lstStyle/>
          <a:p>
            <a:pPr lvl="0"/>
            <a:r>
              <a:rPr lang="he-IL" sz="5400" b="1" dirty="0"/>
              <a:t>האם יצא לך לסייע או להתנדב, במה?</a:t>
            </a:r>
            <a:endParaRPr lang="en-US" sz="5400" b="1" dirty="0"/>
          </a:p>
        </p:txBody>
      </p:sp>
      <p:pic>
        <p:nvPicPr>
          <p:cNvPr id="9" name="Picture 2">
            <a:extLst>
              <a:ext uri="{FF2B5EF4-FFF2-40B4-BE49-F238E27FC236}">
                <a16:creationId xmlns:a16="http://schemas.microsoft.com/office/drawing/2014/main" id="{59AE795E-D67E-4E5F-9A74-2238ADC2B72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98756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CD2EAF13-A528-4A56-BFC8-E6D78B77FC0C}"/>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975364C-D180-4E7F-B38B-8E95E8946080}"/>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770B399A-DF51-4508-83D0-0F56DC6B2E32}"/>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45397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20</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121229" y="4852095"/>
            <a:ext cx="10858811" cy="923330"/>
          </a:xfrm>
          <a:prstGeom prst="rect">
            <a:avLst/>
          </a:prstGeom>
          <a:noFill/>
        </p:spPr>
        <p:txBody>
          <a:bodyPr wrap="square">
            <a:spAutoFit/>
          </a:bodyPr>
          <a:lstStyle/>
          <a:p>
            <a:pPr lvl="0"/>
            <a:r>
              <a:rPr lang="he-IL" sz="5400" b="1" dirty="0"/>
              <a:t>האם יצא לך לסייע או להתנדב, במה?</a:t>
            </a:r>
            <a:endParaRPr lang="en-US" sz="5400" b="1" dirty="0"/>
          </a:p>
        </p:txBody>
      </p:sp>
      <p:pic>
        <p:nvPicPr>
          <p:cNvPr id="9" name="Picture 2">
            <a:extLst>
              <a:ext uri="{FF2B5EF4-FFF2-40B4-BE49-F238E27FC236}">
                <a16:creationId xmlns:a16="http://schemas.microsoft.com/office/drawing/2014/main" id="{ABCA1F6F-6ABA-43E3-84A8-27F75CFBD34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99598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EC1CDDBD-49C0-4DA7-B05F-F604EFA3413F}"/>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4351E812-F1F6-4E31-8229-4F5B69E5670F}"/>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5DCDE980-79EF-41A6-8BF8-16AE94F81CF9}"/>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758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21</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007699" y="4527862"/>
            <a:ext cx="11112130" cy="1938992"/>
          </a:xfrm>
          <a:prstGeom prst="rect">
            <a:avLst/>
          </a:prstGeom>
          <a:noFill/>
        </p:spPr>
        <p:txBody>
          <a:bodyPr wrap="square">
            <a:spAutoFit/>
          </a:bodyPr>
          <a:lstStyle/>
          <a:p>
            <a:pPr lvl="0"/>
            <a:r>
              <a:rPr lang="he-IL" sz="6000" b="1" dirty="0"/>
              <a:t>במה את/ה רוצה לעזור (או: למי את/ה רוצה לעזור) בתקופה זו?</a:t>
            </a:r>
            <a:endParaRPr lang="en-US" sz="6000" b="1" dirty="0"/>
          </a:p>
        </p:txBody>
      </p:sp>
      <p:pic>
        <p:nvPicPr>
          <p:cNvPr id="9" name="Picture 2">
            <a:extLst>
              <a:ext uri="{FF2B5EF4-FFF2-40B4-BE49-F238E27FC236}">
                <a16:creationId xmlns:a16="http://schemas.microsoft.com/office/drawing/2014/main" id="{520A7D89-AD93-45E0-9DC8-7D7B5AA1407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14173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A1FE1C9A-62D9-44C3-AE4D-F1766595C907}"/>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22</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015663"/>
          </a:xfrm>
          <a:prstGeom prst="rect">
            <a:avLst/>
          </a:prstGeom>
          <a:noFill/>
        </p:spPr>
        <p:txBody>
          <a:bodyPr wrap="square">
            <a:spAutoFit/>
          </a:bodyPr>
          <a:lstStyle/>
          <a:p>
            <a:pPr lvl="0"/>
            <a:r>
              <a:rPr lang="he-IL" sz="6000" b="1" dirty="0"/>
              <a:t>המלחמה הזאת לימדה אותי ש...?</a:t>
            </a:r>
            <a:endParaRPr lang="en-US" sz="6000" b="1" dirty="0"/>
          </a:p>
        </p:txBody>
      </p:sp>
      <p:pic>
        <p:nvPicPr>
          <p:cNvPr id="9" name="Picture 2">
            <a:extLst>
              <a:ext uri="{FF2B5EF4-FFF2-40B4-BE49-F238E27FC236}">
                <a16:creationId xmlns:a16="http://schemas.microsoft.com/office/drawing/2014/main" id="{88916260-2BA1-414F-B9B3-85A21A73AC9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3425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t="17515"/>
          <a:stretch/>
        </p:blipFill>
        <p:spPr>
          <a:xfrm>
            <a:off x="0" y="0"/>
            <a:ext cx="12242042" cy="6947740"/>
          </a:xfrm>
          <a:prstGeom prst="rect">
            <a:avLst/>
          </a:prstGeom>
        </p:spPr>
      </p:pic>
    </p:spTree>
    <p:extLst>
      <p:ext uri="{BB962C8B-B14F-4D97-AF65-F5344CB8AC3E}">
        <p14:creationId xmlns:p14="http://schemas.microsoft.com/office/powerpoint/2010/main" val="29484619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a:hlinkClick r:id="rId2"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8044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01</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2583179" y="3974657"/>
            <a:ext cx="9182411" cy="2554545"/>
          </a:xfrm>
          <a:prstGeom prst="rect">
            <a:avLst/>
          </a:prstGeom>
          <a:noFill/>
        </p:spPr>
        <p:txBody>
          <a:bodyPr wrap="square">
            <a:spAutoFit/>
          </a:bodyPr>
          <a:lstStyle/>
          <a:p>
            <a:pPr lvl="0"/>
            <a:r>
              <a:rPr lang="he-IL" sz="8000" b="1" dirty="0"/>
              <a:t>היכן היית כששמעת על מתקפת החמאס?</a:t>
            </a:r>
            <a:endParaRPr lang="en-US" sz="8000" b="1" dirty="0"/>
          </a:p>
        </p:txBody>
      </p:sp>
      <p:pic>
        <p:nvPicPr>
          <p:cNvPr id="6" name="Picture 1">
            <a:extLst>
              <a:ext uri="{FF2B5EF4-FFF2-40B4-BE49-F238E27FC236}">
                <a16:creationId xmlns:a16="http://schemas.microsoft.com/office/drawing/2014/main" id="{0C20AB23-B62A-488A-A254-3D93A916A5E8}"/>
              </a:ext>
            </a:extLst>
          </p:cNvPr>
          <p:cNvPicPr>
            <a:picLocks noChangeAspect="1"/>
          </p:cNvPicPr>
          <p:nvPr/>
        </p:nvPicPr>
        <p:blipFill rotWithShape="1">
          <a:blip r:embed="rId3"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09DE67DF-0B8F-415B-8E16-2A40B3C8BE66}"/>
              </a:ext>
            </a:extLst>
          </p:cNvPr>
          <p:cNvPicPr/>
          <p:nvPr/>
        </p:nvPicPr>
        <p:blipFill rotWithShape="1">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9" name="TextBox 9">
            <a:extLst>
              <a:ext uri="{FF2B5EF4-FFF2-40B4-BE49-F238E27FC236}">
                <a16:creationId xmlns:a16="http://schemas.microsoft.com/office/drawing/2014/main" id="{9932FB68-67CC-4406-8563-820BE97E2038}"/>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026" name="Picture 2">
            <a:extLst>
              <a:ext uri="{FF2B5EF4-FFF2-40B4-BE49-F238E27FC236}">
                <a16:creationId xmlns:a16="http://schemas.microsoft.com/office/drawing/2014/main" id="{4AB371B2-E16C-4F33-9508-03491CAE7CB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3014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
            <a:extLst>
              <a:ext uri="{FF2B5EF4-FFF2-40B4-BE49-F238E27FC236}">
                <a16:creationId xmlns:a16="http://schemas.microsoft.com/office/drawing/2014/main" id="{19AEF9E4-31F6-44A4-955C-070F50840760}"/>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תמונה 12">
            <a:extLst>
              <a:ext uri="{FF2B5EF4-FFF2-40B4-BE49-F238E27FC236}">
                <a16:creationId xmlns:a16="http://schemas.microsoft.com/office/drawing/2014/main" id="{046B3977-FA5C-485B-8CB1-ABCD761861AF}"/>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14" name="TextBox 9">
            <a:extLst>
              <a:ext uri="{FF2B5EF4-FFF2-40B4-BE49-F238E27FC236}">
                <a16:creationId xmlns:a16="http://schemas.microsoft.com/office/drawing/2014/main" id="{B96A4AF1-7357-4C42-8A54-C1BBDB627C1E}"/>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5" name="Picture 2">
            <a:extLst>
              <a:ext uri="{FF2B5EF4-FFF2-40B4-BE49-F238E27FC236}">
                <a16:creationId xmlns:a16="http://schemas.microsoft.com/office/drawing/2014/main" id="{4C48410D-A695-4834-88B3-9A6BC34AC7F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282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02</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38648" y="4152457"/>
            <a:ext cx="11819480" cy="2554545"/>
          </a:xfrm>
          <a:prstGeom prst="rect">
            <a:avLst/>
          </a:prstGeom>
          <a:noFill/>
        </p:spPr>
        <p:txBody>
          <a:bodyPr wrap="square">
            <a:spAutoFit/>
          </a:bodyPr>
          <a:lstStyle/>
          <a:p>
            <a:pPr lvl="0"/>
            <a:r>
              <a:rPr lang="he-IL" sz="8000" b="1" dirty="0"/>
              <a:t>מה הזיכרון החזק שלך מן הימים האלו?</a:t>
            </a:r>
            <a:endParaRPr lang="en-US" sz="8000" b="1" dirty="0"/>
          </a:p>
        </p:txBody>
      </p:sp>
    </p:spTree>
    <p:extLst>
      <p:ext uri="{BB962C8B-B14F-4D97-AF65-F5344CB8AC3E}">
        <p14:creationId xmlns:p14="http://schemas.microsoft.com/office/powerpoint/2010/main" val="12944257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5BFB4D3F-907E-4C5E-A743-1B2D5F17CC83}"/>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1A76D129-E14D-47A1-9B92-E8A6268989E6}"/>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2FF9C185-A7DB-42EA-AA8E-803F70CD793E}"/>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B03B497A-5E05-4F88-89CE-F6BB3D9CE67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8417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03</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2560321" y="4303455"/>
            <a:ext cx="9350050" cy="2554545"/>
          </a:xfrm>
          <a:prstGeom prst="rect">
            <a:avLst/>
          </a:prstGeom>
          <a:noFill/>
        </p:spPr>
        <p:txBody>
          <a:bodyPr wrap="square">
            <a:spAutoFit/>
          </a:bodyPr>
          <a:lstStyle/>
          <a:p>
            <a:pPr lvl="0"/>
            <a:r>
              <a:rPr lang="he-IL" sz="8000" b="1" dirty="0"/>
              <a:t>אילו תמונות מחזקות אותך?</a:t>
            </a:r>
            <a:endParaRPr lang="en-US" sz="8000" b="1" dirty="0"/>
          </a:p>
        </p:txBody>
      </p:sp>
    </p:spTree>
    <p:extLst>
      <p:ext uri="{BB962C8B-B14F-4D97-AF65-F5344CB8AC3E}">
        <p14:creationId xmlns:p14="http://schemas.microsoft.com/office/powerpoint/2010/main" val="35481290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D71AEE74-A9C4-40B3-AF69-167F26D31585}"/>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31EDF820-D7EB-4FF1-8812-AAC96760F22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E8A82CFC-18CF-4BDD-A8F8-66131ED98884}"/>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50E5394A-A9DF-4C61-8A3C-7E10FC35736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352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04</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2461261" y="5074477"/>
            <a:ext cx="9350050" cy="1323439"/>
          </a:xfrm>
          <a:prstGeom prst="rect">
            <a:avLst/>
          </a:prstGeom>
          <a:noFill/>
        </p:spPr>
        <p:txBody>
          <a:bodyPr wrap="square">
            <a:spAutoFit/>
          </a:bodyPr>
          <a:lstStyle/>
          <a:p>
            <a:pPr lvl="0"/>
            <a:r>
              <a:rPr lang="he-IL" sz="8000" b="1" dirty="0"/>
              <a:t>	מה הפתיע אותך?</a:t>
            </a:r>
            <a:endParaRPr lang="en-US" sz="8000" b="1" dirty="0"/>
          </a:p>
        </p:txBody>
      </p:sp>
    </p:spTree>
    <p:extLst>
      <p:ext uri="{BB962C8B-B14F-4D97-AF65-F5344CB8AC3E}">
        <p14:creationId xmlns:p14="http://schemas.microsoft.com/office/powerpoint/2010/main" val="276243338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903D59C7-F082-48D3-B9AA-981F4724EE25}"/>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F0A55E34-B740-4E5F-83EC-71BF8079372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E87051ED-DD7E-47EE-B84B-271E5565179D}"/>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BDB4CC78-51A4-44EE-95C2-4DED27A5A6A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4701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05</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485900" y="4571557"/>
            <a:ext cx="10706100" cy="1323439"/>
          </a:xfrm>
          <a:prstGeom prst="rect">
            <a:avLst/>
          </a:prstGeom>
          <a:noFill/>
        </p:spPr>
        <p:txBody>
          <a:bodyPr wrap="square">
            <a:spAutoFit/>
          </a:bodyPr>
          <a:lstStyle/>
          <a:p>
            <a:pPr lvl="0"/>
            <a:r>
              <a:rPr lang="he-IL" sz="8000" b="1" dirty="0"/>
              <a:t>מה עצוב  לך בתקופה זו?</a:t>
            </a:r>
            <a:endParaRPr lang="en-US" sz="8000" b="1" dirty="0"/>
          </a:p>
        </p:txBody>
      </p:sp>
    </p:spTree>
    <p:extLst>
      <p:ext uri="{BB962C8B-B14F-4D97-AF65-F5344CB8AC3E}">
        <p14:creationId xmlns:p14="http://schemas.microsoft.com/office/powerpoint/2010/main" val="18085831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581EC58F-4BDA-4213-B212-13BE857DEA78}"/>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63F1ECF7-E827-482E-8FEA-2086D4DC6882}"/>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39CA7EBE-1570-4C83-B4F7-F47278DACE30}"/>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2D1F3B7B-792D-49B8-AAB6-E1D4F307B58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130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06</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2095500" y="4125669"/>
            <a:ext cx="9769151" cy="2554545"/>
          </a:xfrm>
          <a:prstGeom prst="rect">
            <a:avLst/>
          </a:prstGeom>
          <a:noFill/>
        </p:spPr>
        <p:txBody>
          <a:bodyPr wrap="square">
            <a:spAutoFit/>
          </a:bodyPr>
          <a:lstStyle/>
          <a:p>
            <a:pPr lvl="0"/>
            <a:r>
              <a:rPr lang="he-IL" sz="8000" b="1" dirty="0"/>
              <a:t>מה הדברים שמצחיקים אותך עכשיו?</a:t>
            </a:r>
            <a:endParaRPr lang="en-US" sz="8000" b="1" dirty="0"/>
          </a:p>
        </p:txBody>
      </p:sp>
    </p:spTree>
    <p:extLst>
      <p:ext uri="{BB962C8B-B14F-4D97-AF65-F5344CB8AC3E}">
        <p14:creationId xmlns:p14="http://schemas.microsoft.com/office/powerpoint/2010/main" val="4840191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447E0462-FF8C-4427-868A-44B8E7D111AA}"/>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3059D9E0-C473-4013-BE88-AA09D6D2F9A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99CB0882-C66D-4CE2-9E73-658A374BEA8A}"/>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יחד נזכור, נעשה וננצח!</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9" name="Picture 2">
            <a:extLst>
              <a:ext uri="{FF2B5EF4-FFF2-40B4-BE49-F238E27FC236}">
                <a16:creationId xmlns:a16="http://schemas.microsoft.com/office/drawing/2014/main" id="{3DCC76D8-4B7F-4E9C-B8CD-A275137D291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758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07</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91540" y="4175317"/>
            <a:ext cx="10858811" cy="2554545"/>
          </a:xfrm>
          <a:prstGeom prst="rect">
            <a:avLst/>
          </a:prstGeom>
          <a:noFill/>
        </p:spPr>
        <p:txBody>
          <a:bodyPr wrap="square">
            <a:spAutoFit/>
          </a:bodyPr>
          <a:lstStyle/>
          <a:p>
            <a:pPr lvl="0"/>
            <a:r>
              <a:rPr lang="he-IL" sz="8000" b="1" dirty="0"/>
              <a:t>מה הדבר הראשון שאת/ה  זוכר/ת מן האירועים?</a:t>
            </a:r>
            <a:endParaRPr lang="en-US" sz="8000" b="1" dirty="0"/>
          </a:p>
        </p:txBody>
      </p:sp>
    </p:spTree>
    <p:extLst>
      <p:ext uri="{BB962C8B-B14F-4D97-AF65-F5344CB8AC3E}">
        <p14:creationId xmlns:p14="http://schemas.microsoft.com/office/powerpoint/2010/main" val="28213615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2629</TotalTime>
  <Words>603</Words>
  <Application>Microsoft Office PowerPoint</Application>
  <PresentationFormat>מסך רחב</PresentationFormat>
  <Paragraphs>156</Paragraphs>
  <Slides>27</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27</vt:i4>
      </vt:variant>
    </vt:vector>
  </HeadingPairs>
  <TitlesOfParts>
    <vt:vector size="32" baseType="lpstr">
      <vt:lpstr>Arial</vt:lpstr>
      <vt:lpstr>Calibri</vt:lpstr>
      <vt:lpstr>Calibri Light</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Meir Avitan</dc:creator>
  <cp:lastModifiedBy>Meir Avitan</cp:lastModifiedBy>
  <cp:revision>118</cp:revision>
  <dcterms:created xsi:type="dcterms:W3CDTF">2020-09-01T14:25:52Z</dcterms:created>
  <dcterms:modified xsi:type="dcterms:W3CDTF">2023-10-17T10:19:00Z</dcterms:modified>
  <cp:contentStatus/>
</cp:coreProperties>
</file>