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278" r:id="rId2"/>
    <p:sldId id="296" r:id="rId3"/>
    <p:sldId id="279" r:id="rId4"/>
    <p:sldId id="281" r:id="rId5"/>
    <p:sldId id="282" r:id="rId6"/>
    <p:sldId id="303" r:id="rId7"/>
    <p:sldId id="298" r:id="rId8"/>
    <p:sldId id="299" r:id="rId9"/>
    <p:sldId id="300" r:id="rId10"/>
    <p:sldId id="301" r:id="rId11"/>
    <p:sldId id="302" r:id="rId12"/>
    <p:sldId id="287" r:id="rId13"/>
    <p:sldId id="288" r:id="rId14"/>
    <p:sldId id="290" r:id="rId15"/>
    <p:sldId id="292" r:id="rId16"/>
    <p:sldId id="293" r:id="rId17"/>
  </p:sldIdLst>
  <p:sldSz cx="12192000" cy="6858000"/>
  <p:notesSz cx="13716000" cy="24384000"/>
  <p:defaultTextStyle>
    <a:defPPr rtl="0">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C8C"/>
    <a:srgbClr val="CDBE8A"/>
    <a:srgbClr val="202C8F"/>
    <a:srgbClr val="FDFBF6"/>
    <a:srgbClr val="AAC4E9"/>
    <a:srgbClr val="F5CDCE"/>
    <a:srgbClr val="D4D593"/>
    <a:srgbClr val="E6F0FE"/>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09" autoAdjust="0"/>
  </p:normalViewPr>
  <p:slideViewPr>
    <p:cSldViewPr snapToGrid="0" snapToObjects="1">
      <p:cViewPr>
        <p:scale>
          <a:sx n="71" d="100"/>
          <a:sy n="71" d="100"/>
        </p:scale>
        <p:origin x="696" y="3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33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D8A9FD9-846A-5542-1223-3AD2A431C1CC}"/>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88B76CA-3AD4-27D3-1E1A-46BC082BE4B8}"/>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7DCBB1B0-0AA6-45D9-98DC-20B3ECE5F0D1}" type="datetime1">
              <a:rPr lang="fr-FR" smtClean="0"/>
              <a:t>23/01/2024</a:t>
            </a:fld>
            <a:endParaRPr lang="fr-FR" dirty="0"/>
          </a:p>
        </p:txBody>
      </p:sp>
      <p:sp>
        <p:nvSpPr>
          <p:cNvPr id="4" name="Espace réservé du pied de page 3">
            <a:extLst>
              <a:ext uri="{FF2B5EF4-FFF2-40B4-BE49-F238E27FC236}">
                <a16:creationId xmlns:a16="http://schemas.microsoft.com/office/drawing/2014/main" id="{DAF6B68C-7FFB-BF27-3763-BB6F612E8B7B}"/>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7423B3E-2CA9-8A04-6E87-885647102BB7}"/>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547C50B0-4FB1-4929-A133-7090077863AB}" type="slidenum">
              <a:rPr lang="fr-FR" smtClean="0"/>
              <a:t>‹N°›</a:t>
            </a:fld>
            <a:endParaRPr lang="fr-FR"/>
          </a:p>
        </p:txBody>
      </p:sp>
    </p:spTree>
    <p:extLst>
      <p:ext uri="{BB962C8B-B14F-4D97-AF65-F5344CB8AC3E}">
        <p14:creationId xmlns:p14="http://schemas.microsoft.com/office/powerpoint/2010/main" val="3107992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fr-FR" sz="600" kern="1200">
        <a:solidFill>
          <a:schemeClr val="tx1"/>
        </a:solidFill>
        <a:latin typeface="+mn-lt"/>
        <a:ea typeface="+mn-ea"/>
        <a:cs typeface="+mn-cs"/>
      </a:defRPr>
    </a:lvl1pPr>
    <a:lvl2pPr marL="228600" algn="l" defTabSz="457200" rtl="0" eaLnBrk="1" latinLnBrk="0" hangingPunct="1">
      <a:defRPr lang="fr-FR" sz="600" kern="1200">
        <a:solidFill>
          <a:schemeClr val="tx1"/>
        </a:solidFill>
        <a:latin typeface="+mn-lt"/>
        <a:ea typeface="+mn-ea"/>
        <a:cs typeface="+mn-cs"/>
      </a:defRPr>
    </a:lvl2pPr>
    <a:lvl3pPr marL="457200" algn="l" defTabSz="457200" rtl="0" eaLnBrk="1" latinLnBrk="0" hangingPunct="1">
      <a:defRPr lang="fr-FR" sz="600" kern="1200">
        <a:solidFill>
          <a:schemeClr val="tx1"/>
        </a:solidFill>
        <a:latin typeface="+mn-lt"/>
        <a:ea typeface="+mn-ea"/>
        <a:cs typeface="+mn-cs"/>
      </a:defRPr>
    </a:lvl3pPr>
    <a:lvl4pPr marL="685800" algn="l" defTabSz="457200" rtl="0" eaLnBrk="1" latinLnBrk="0" hangingPunct="1">
      <a:defRPr lang="fr-FR" sz="600" kern="1200">
        <a:solidFill>
          <a:schemeClr val="tx1"/>
        </a:solidFill>
        <a:latin typeface="+mn-lt"/>
        <a:ea typeface="+mn-ea"/>
        <a:cs typeface="+mn-cs"/>
      </a:defRPr>
    </a:lvl4pPr>
    <a:lvl5pPr marL="914400" algn="l" defTabSz="457200" rtl="0" eaLnBrk="1" latinLnBrk="0" hangingPunct="1">
      <a:defRPr lang="fr-FR" sz="600" kern="1200">
        <a:solidFill>
          <a:schemeClr val="tx1"/>
        </a:solidFill>
        <a:latin typeface="+mn-lt"/>
        <a:ea typeface="+mn-ea"/>
        <a:cs typeface="+mn-cs"/>
      </a:defRPr>
    </a:lvl5pPr>
    <a:lvl6pPr marL="1143000" algn="l" defTabSz="457200" rtl="0" eaLnBrk="1" latinLnBrk="0" hangingPunct="1">
      <a:defRPr lang="fr-FR" sz="600" kern="1200">
        <a:solidFill>
          <a:schemeClr val="tx1"/>
        </a:solidFill>
        <a:latin typeface="+mn-lt"/>
        <a:ea typeface="+mn-ea"/>
        <a:cs typeface="+mn-cs"/>
      </a:defRPr>
    </a:lvl6pPr>
    <a:lvl7pPr marL="1371600" algn="l" defTabSz="457200" rtl="0" eaLnBrk="1" latinLnBrk="0" hangingPunct="1">
      <a:defRPr lang="fr-FR" sz="600" kern="1200">
        <a:solidFill>
          <a:schemeClr val="tx1"/>
        </a:solidFill>
        <a:latin typeface="+mn-lt"/>
        <a:ea typeface="+mn-ea"/>
        <a:cs typeface="+mn-cs"/>
      </a:defRPr>
    </a:lvl7pPr>
    <a:lvl8pPr marL="1600200" algn="l" defTabSz="457200" rtl="0" eaLnBrk="1" latinLnBrk="0" hangingPunct="1">
      <a:defRPr lang="fr-FR" sz="600" kern="1200">
        <a:solidFill>
          <a:schemeClr val="tx1"/>
        </a:solidFill>
        <a:latin typeface="+mn-lt"/>
        <a:ea typeface="+mn-ea"/>
        <a:cs typeface="+mn-cs"/>
      </a:defRPr>
    </a:lvl8pPr>
    <a:lvl9pPr marL="1828800" algn="l" defTabSz="457200"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83653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69039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106639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125962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299533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273513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101065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274889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32381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fr-FR"/>
            </a:defPPr>
          </a:lstStyle>
          <a:p>
            <a:pPr rtl="0"/>
            <a:endParaRPr lang="fr-FR" dirty="0"/>
          </a:p>
        </p:txBody>
      </p:sp>
      <p:sp>
        <p:nvSpPr>
          <p:cNvPr id="20" name="Forme libre : Form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 Form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ctrTitle"/>
          </p:nvPr>
        </p:nvSpPr>
        <p:spPr>
          <a:xfrm>
            <a:off x="3403092" y="1984248"/>
            <a:ext cx="5385816" cy="1225296"/>
          </a:xfrm>
        </p:spPr>
        <p:txBody>
          <a:bodyPr tIns="0" rtlCol="0" anchor="t">
            <a:noAutofit/>
          </a:bodyPr>
          <a:lstStyle>
            <a:lvl1pPr algn="ctr">
              <a:defRPr lang="fr-FR" sz="4400"/>
            </a:lvl1pPr>
          </a:lstStyle>
          <a:p>
            <a:pPr rtl="0"/>
            <a:r>
              <a:rPr lang="fr-FR"/>
              <a:t>Modifiez le style du titre</a:t>
            </a:r>
          </a:p>
        </p:txBody>
      </p:sp>
      <p:sp>
        <p:nvSpPr>
          <p:cNvPr id="3" name="Sous-titre 2"/>
          <p:cNvSpPr>
            <a:spLocks noGrp="1"/>
          </p:cNvSpPr>
          <p:nvPr>
            <p:ph type="subTitle" idx="1"/>
          </p:nvPr>
        </p:nvSpPr>
        <p:spPr>
          <a:xfrm>
            <a:off x="4349496" y="3483864"/>
            <a:ext cx="3493008" cy="878908"/>
          </a:xfrm>
        </p:spPr>
        <p:txBody>
          <a:bodyPr lIns="0" tIns="0" rIns="0" bIns="0" rtlCol="0">
            <a:noAutofit/>
          </a:bodyPr>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
        <p:nvSpPr>
          <p:cNvPr id="2" name="Titr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fr-FR"/>
            </a:defPPr>
          </a:lstStyle>
          <a:p>
            <a:pPr rtl="0"/>
            <a:fld id="{48F63A3B-78C7-47BE-AE5E-E10140E04643}" type="slidenum">
              <a:rPr lang="fr-FR" smtClean="0"/>
              <a:pPr rtl="0"/>
              <a:t>‹N°›</a:t>
            </a:fld>
            <a:endParaRPr lang="fr-FR" dirty="0"/>
          </a:p>
        </p:txBody>
      </p:sp>
      <p:sp>
        <p:nvSpPr>
          <p:cNvPr id="46" name="Espace réservé du texte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4" name="Espace réservé d’image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52" name="Espace réservé du texte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fr-FR" sz="1500"/>
            </a:lvl1pPr>
          </a:lstStyle>
          <a:p>
            <a:pPr lvl="0" rtl="0"/>
            <a:r>
              <a:rPr lang="fr-FR"/>
              <a:t>Cliquez pour modifier les styles du texte du masque</a:t>
            </a:r>
          </a:p>
        </p:txBody>
      </p:sp>
      <p:sp>
        <p:nvSpPr>
          <p:cNvPr id="47" name="Espace réservé du texte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8" name="Espace réservé d’image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58" name="Espace réservé du texte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fr-FR" sz="1500"/>
            </a:lvl1pPr>
          </a:lstStyle>
          <a:p>
            <a:pPr lvl="0" rtl="0"/>
            <a:r>
              <a:rPr lang="fr-FR"/>
              <a:t>Cliquez pour modifier les styles du texte du masque</a:t>
            </a:r>
          </a:p>
        </p:txBody>
      </p:sp>
      <p:sp>
        <p:nvSpPr>
          <p:cNvPr id="48" name="Espace réservé du texte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7" name="Espace réservé d’image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59" name="Espace réservé du texte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fr-FR" sz="1500"/>
            </a:lvl1pPr>
          </a:lstStyle>
          <a:p>
            <a:pPr lvl="0" rtl="0"/>
            <a:r>
              <a:rPr lang="fr-FR"/>
              <a:t>Cliquez pour modifier les styles du texte du masque</a:t>
            </a:r>
          </a:p>
        </p:txBody>
      </p:sp>
      <p:sp>
        <p:nvSpPr>
          <p:cNvPr id="49" name="Espace réservé du texte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6" name="Espace réservé d’image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60" name="Espace réservé du texte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fr-FR" sz="1500"/>
            </a:lvl1pPr>
          </a:lstStyle>
          <a:p>
            <a:pPr lvl="0" rtl="0"/>
            <a:r>
              <a:rPr lang="fr-FR"/>
              <a:t>Cliquez pour modifier les styles du texte du masque</a:t>
            </a:r>
          </a:p>
        </p:txBody>
      </p:sp>
      <p:sp>
        <p:nvSpPr>
          <p:cNvPr id="50" name="Espace réservé du texte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5" name="Espace réservé d’image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61" name="Espace réservé du texte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fr-FR" sz="1500"/>
            </a:lvl1pPr>
          </a:lstStyle>
          <a:p>
            <a:pPr lvl="0" rtl="0"/>
            <a:r>
              <a:rPr lang="fr-FR"/>
              <a:t>Cliquez pour modifier les styles du texte du masque</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26" name="Forme libre : Form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 Form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fr-FR">
                <a:solidFill>
                  <a:schemeClr val="accent6"/>
                </a:solidFill>
              </a:defRPr>
            </a:lvl1pPr>
          </a:lstStyle>
          <a:p>
            <a:pPr rtl="0"/>
            <a:r>
              <a:rPr lang="fr-FR"/>
              <a:t>Modifiez le style du titre</a:t>
            </a:r>
          </a:p>
        </p:txBody>
      </p:sp>
      <p:sp>
        <p:nvSpPr>
          <p:cNvPr id="5" name="Espace réservé du numéro de diapositive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fr-FR"/>
            </a:defPPr>
          </a:lstStyle>
          <a:p>
            <a:pPr rtl="0"/>
            <a:fld id="{48F63A3B-78C7-47BE-AE5E-E10140E04643}" type="slidenum">
              <a:rPr lang="fr-FR" smtClean="0"/>
              <a:pPr rtl="0"/>
              <a:t>‹N°›</a:t>
            </a:fld>
            <a:endParaRPr lang="fr-FR"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31" name="Espace réservé du texte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MMM AAAA</a:t>
            </a:r>
          </a:p>
        </p:txBody>
      </p:sp>
      <p:sp>
        <p:nvSpPr>
          <p:cNvPr id="32" name="Espace réservé du texte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MMM AAAA</a:t>
            </a:r>
          </a:p>
        </p:txBody>
      </p:sp>
      <p:sp>
        <p:nvSpPr>
          <p:cNvPr id="33" name="Espace réservé du texte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MMM AAAA</a:t>
            </a:r>
          </a:p>
        </p:txBody>
      </p:sp>
      <p:sp>
        <p:nvSpPr>
          <p:cNvPr id="34" name="Espace réservé du texte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MMM AAAA</a:t>
            </a:r>
          </a:p>
        </p:txBody>
      </p:sp>
      <p:sp>
        <p:nvSpPr>
          <p:cNvPr id="35" name="Espace réservé du texte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MMM AAAA</a:t>
            </a:r>
          </a:p>
        </p:txBody>
      </p:sp>
      <p:sp>
        <p:nvSpPr>
          <p:cNvPr id="36" name="Espace réservé du texte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fr-FR" sz="1500"/>
            </a:lvl1pPr>
          </a:lstStyle>
          <a:p>
            <a:pPr lvl="0" rtl="0"/>
            <a:r>
              <a:rPr lang="fr-FR"/>
              <a:t>Cliquez pour modifier les styles du texte du masque</a:t>
            </a:r>
          </a:p>
        </p:txBody>
      </p:sp>
      <p:sp>
        <p:nvSpPr>
          <p:cNvPr id="37" name="Espace réservé du texte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fr-FR" sz="1500"/>
            </a:lvl1pPr>
          </a:lstStyle>
          <a:p>
            <a:pPr lvl="0" rtl="0"/>
            <a:r>
              <a:rPr lang="fr-FR"/>
              <a:t>Cliquez pour modifier les styles du texte du masque</a:t>
            </a:r>
          </a:p>
        </p:txBody>
      </p:sp>
      <p:sp>
        <p:nvSpPr>
          <p:cNvPr id="38" name="Espace réservé du texte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fr-FR" sz="1500"/>
            </a:lvl1pPr>
          </a:lstStyle>
          <a:p>
            <a:pPr lvl="0" rtl="0"/>
            <a:r>
              <a:rPr lang="fr-FR"/>
              <a:t>Cliquez pour modifier les styles du texte du masque</a:t>
            </a:r>
          </a:p>
        </p:txBody>
      </p:sp>
      <p:sp>
        <p:nvSpPr>
          <p:cNvPr id="39" name="Espace réservé du texte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fr-FR" sz="1500"/>
            </a:lvl1pPr>
          </a:lstStyle>
          <a:p>
            <a:pPr lvl="0" rtl="0"/>
            <a:r>
              <a:rPr lang="fr-FR"/>
              <a:t>Cliquez pour modifier les styles du texte du masque</a:t>
            </a:r>
          </a:p>
        </p:txBody>
      </p:sp>
      <p:sp>
        <p:nvSpPr>
          <p:cNvPr id="40" name="Espace réservé du texte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fr-FR" sz="1500"/>
            </a:lvl1pPr>
          </a:lstStyle>
          <a:p>
            <a:pPr lvl="0" rtl="0"/>
            <a:r>
              <a:rPr lang="fr-FR"/>
              <a:t>Cliquez pour modifier les styles du texte du masque</a:t>
            </a:r>
          </a:p>
        </p:txBody>
      </p:sp>
      <p:cxnSp>
        <p:nvCxnSpPr>
          <p:cNvPr id="42" name="Connecteur droit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fr-FR"/>
            </a:lvl1pPr>
          </a:lstStyle>
          <a:p>
            <a:pPr rtl="0"/>
            <a:r>
              <a:rPr lang="fr-FR"/>
              <a:t>Modifiez le style du titre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orme libre : Form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Espace réservé du texte 2"/>
          <p:cNvSpPr>
            <a:spLocks noGrp="1"/>
          </p:cNvSpPr>
          <p:nvPr>
            <p:ph type="body" idx="1"/>
          </p:nvPr>
        </p:nvSpPr>
        <p:spPr>
          <a:xfrm>
            <a:off x="3977640" y="2330704"/>
            <a:ext cx="3822192" cy="411480"/>
          </a:xfrm>
        </p:spPr>
        <p:txBody>
          <a:bodyPr rtlCol="0" anchor="t">
            <a:noAutofit/>
          </a:bodyPr>
          <a:lstStyle>
            <a:lvl1pPr marL="0" indent="0">
              <a:spcBef>
                <a:spcPts val="0"/>
              </a:spcBef>
              <a:buNone/>
              <a:defRPr lang="fr-FR" sz="1800" b="1" cap="all" baseline="0">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3685032" y="2877312"/>
            <a:ext cx="3741928" cy="3684588"/>
          </a:xfrm>
        </p:spPr>
        <p:txBody>
          <a:bodyPr lIns="45720" rIns="45720" bIns="45720" rtlCol="0">
            <a:noAutofit/>
          </a:bodyPr>
          <a:lstStyle>
            <a:lvl1pPr>
              <a:defRPr lang="fr-FR" sz="1500"/>
            </a:lvl1pPr>
            <a:lvl2pPr>
              <a:defRPr lang="fr-FR" sz="1300"/>
            </a:lvl2pPr>
            <a:lvl3pPr>
              <a:defRPr lang="fr-FR" sz="1200"/>
            </a:lvl3pPr>
            <a:lvl4pPr>
              <a:defRPr lang="fr-FR" sz="1200"/>
            </a:lvl4pPr>
            <a:lvl5pPr>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fr-FR" sz="1800" b="1" cap="all" baseline="0">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7754112" y="2877312"/>
            <a:ext cx="3741928" cy="3684588"/>
          </a:xfrm>
        </p:spPr>
        <p:txBody>
          <a:bodyPr lIns="45720" rIns="45720" bIns="45720" rtlCol="0">
            <a:noAutofit/>
          </a:bodyPr>
          <a:lstStyle>
            <a:lvl1pPr>
              <a:defRPr lang="fr-FR" sz="1500"/>
            </a:lvl1pPr>
            <a:lvl2pPr>
              <a:defRPr lang="fr-FR" sz="1300"/>
            </a:lvl2pPr>
            <a:lvl3pPr>
              <a:defRPr lang="fr-FR" sz="1200"/>
            </a:lvl3pPr>
            <a:lvl4pPr>
              <a:defRPr lang="fr-FR" sz="1200"/>
            </a:lvl4pPr>
            <a:lvl5pPr>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9" name="Espace réservé du numéro de diapositive 8"/>
          <p:cNvSpPr>
            <a:spLocks noGrp="1"/>
          </p:cNvSpPr>
          <p:nvPr>
            <p:ph type="sldNum" sz="quarter" idx="12"/>
          </p:nvPr>
        </p:nvSpPr>
        <p:spPr/>
        <p:txBody>
          <a:bodyPr rtlCol="0">
            <a:noAutofit/>
          </a:bodyPr>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fr-FR"/>
            </a:defPPr>
          </a:lstStyle>
          <a:p>
            <a:pPr rtl="0"/>
            <a:fld id="{48F63A3B-78C7-47BE-AE5E-E10140E04643}" type="slidenum">
              <a:rPr lang="fr-FR" smtClean="0"/>
              <a:pPr rtl="0"/>
              <a:t>‹N°›</a:t>
            </a:fld>
            <a:endParaRPr lang="fr-FR" dirty="0"/>
          </a:p>
        </p:txBody>
      </p:sp>
      <p:sp>
        <p:nvSpPr>
          <p:cNvPr id="46" name="Espace réservé du texte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4" name="Espace réservé d’image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52" name="Espace réservé du texte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fr-FR" sz="1500"/>
            </a:lvl1pPr>
          </a:lstStyle>
          <a:p>
            <a:pPr lvl="0" rtl="0"/>
            <a:r>
              <a:rPr lang="fr-FR"/>
              <a:t>Cliquez pour modifier les styles du texte du masque</a:t>
            </a:r>
          </a:p>
        </p:txBody>
      </p:sp>
      <p:sp>
        <p:nvSpPr>
          <p:cNvPr id="49" name="Espace réservé du texte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6" name="Espace réservé d’image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60" name="Espace réservé du texte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fr-FR" sz="1500"/>
            </a:lvl1pPr>
          </a:lstStyle>
          <a:p>
            <a:pPr lvl="0" rtl="0"/>
            <a:r>
              <a:rPr lang="fr-FR"/>
              <a:t>Cliquez pour modifier les styles du texte du masque</a:t>
            </a:r>
          </a:p>
        </p:txBody>
      </p:sp>
      <p:sp>
        <p:nvSpPr>
          <p:cNvPr id="50" name="Espace réservé du texte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fr-F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5" name="Espace réservé d’image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fr-FR" sz="900"/>
            </a:lvl1pPr>
          </a:lstStyle>
          <a:p>
            <a:pPr rtl="0"/>
            <a:r>
              <a:rPr lang="fr-FR"/>
              <a:t>Cliquez sur l'icône pour ajouter une image</a:t>
            </a:r>
            <a:endParaRPr lang="fr-FR" dirty="0"/>
          </a:p>
        </p:txBody>
      </p:sp>
      <p:sp>
        <p:nvSpPr>
          <p:cNvPr id="61" name="Espace réservé du texte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fr-FR" sz="1500"/>
            </a:lvl1pPr>
          </a:lstStyle>
          <a:p>
            <a:pPr lvl="0" rtl="0"/>
            <a:r>
              <a:rPr lang="fr-FR"/>
              <a:t>Cliquez pour modifier les styles du texte du masque</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ésumé">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fr-FR"/>
            </a:defPPr>
          </a:lstStyle>
          <a:p>
            <a:pPr rtl="0"/>
            <a:endParaRPr lang="fr-FR"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fr-FR"/>
            </a:defPPr>
          </a:lstStyle>
          <a:p>
            <a:pPr rtl="0"/>
            <a:endParaRPr lang="fr-FR"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fr-FR"/>
            </a:defPPr>
          </a:lstStyle>
          <a:p>
            <a:pPr rtl="0"/>
            <a:endParaRPr lang="fr-FR"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fr-FR"/>
            </a:defPPr>
          </a:lstStyle>
          <a:p>
            <a:pPr rtl="0"/>
            <a:endParaRPr lang="fr-FR"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2" name="Titre 1"/>
          <p:cNvSpPr>
            <a:spLocks noGrp="1"/>
          </p:cNvSpPr>
          <p:nvPr>
            <p:ph type="title"/>
          </p:nvPr>
        </p:nvSpPr>
        <p:spPr>
          <a:xfrm>
            <a:off x="1508760" y="1883664"/>
            <a:ext cx="6766560" cy="768096"/>
          </a:xfrm>
        </p:spPr>
        <p:txBody>
          <a:bodyPr rtlCol="0">
            <a:noAutofit/>
          </a:bodyPr>
          <a:lstStyle>
            <a:lvl1pPr algn="l">
              <a:lnSpc>
                <a:spcPct val="100000"/>
              </a:lnSpc>
              <a:defRPr lang="fr-FR" b="1"/>
            </a:lvl1pPr>
          </a:lstStyle>
          <a:p>
            <a:pPr rtl="0"/>
            <a:r>
              <a:rPr lang="fr-FR"/>
              <a:t>Modifiez le style du titre</a:t>
            </a:r>
          </a:p>
        </p:txBody>
      </p:sp>
      <p:sp>
        <p:nvSpPr>
          <p:cNvPr id="3" name="Espace réservé du contenu 2"/>
          <p:cNvSpPr>
            <a:spLocks noGrp="1"/>
          </p:cNvSpPr>
          <p:nvPr>
            <p:ph idx="1"/>
          </p:nvPr>
        </p:nvSpPr>
        <p:spPr>
          <a:xfrm>
            <a:off x="1508760" y="2837688"/>
            <a:ext cx="5879592" cy="2700528"/>
          </a:xfrm>
        </p:spPr>
        <p:txBody>
          <a:bodyPr rtlCol="0">
            <a:noAutofit/>
          </a:bodyPr>
          <a:lstStyle>
            <a:lvl1pPr marL="0" indent="0">
              <a:buNone/>
              <a:defRPr lang="fr-FR" sz="1500"/>
            </a:lvl1pPr>
            <a:lvl2pPr>
              <a:defRPr lang="fr-FR" sz="1500"/>
            </a:lvl2pPr>
            <a:lvl3pPr>
              <a:defRPr lang="fr-FR" sz="1500"/>
            </a:lvl3pPr>
            <a:lvl4pPr>
              <a:defRPr lang="fr-FR" sz="1500"/>
            </a:lvl4pPr>
            <a:lvl5pPr>
              <a:defRPr lang="fr-FR" sz="15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p:cNvSpPr>
            <a:spLocks noGrp="1"/>
          </p:cNvSpPr>
          <p:nvPr>
            <p:ph type="sldNum" sz="quarter" idx="12"/>
          </p:nvPr>
        </p:nvSpPr>
        <p:spPr/>
        <p:txBody>
          <a:bodyPr rtlCol="0">
            <a:noAutofit/>
          </a:bodyPr>
          <a:lstStyle>
            <a:defPPr>
              <a:defRPr lang="fr-FR"/>
            </a:defPPr>
          </a:lstStyle>
          <a:p>
            <a:pPr rtl="0"/>
            <a:fld id="{48F63A3B-78C7-47BE-AE5E-E10140E04643}" type="slidenum">
              <a:rPr lang="fr-FR" dirty="0"/>
              <a:t>‹N°›</a:t>
            </a:fld>
            <a:endParaRPr lang="fr-FR" dirty="0"/>
          </a:p>
        </p:txBody>
      </p:sp>
      <p:sp>
        <p:nvSpPr>
          <p:cNvPr id="4" name="Espace réservé du pied de page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fr-FR"/>
            </a:defPPr>
          </a:lstStyle>
          <a:p>
            <a:pPr rtl="0"/>
            <a:r>
              <a:rPr lang="fr-FR"/>
              <a:t>Titre de la présentation</a:t>
            </a:r>
            <a:endParaRPr lang="fr-FR"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ôture">
    <p:bg>
      <p:bgPr>
        <a:solidFill>
          <a:schemeClr val="accent6"/>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fr-FR"/>
            </a:defPPr>
          </a:lstStyle>
          <a:p>
            <a:pPr rtl="0"/>
            <a:endParaRPr lang="fr-FR"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re 1"/>
          <p:cNvSpPr>
            <a:spLocks noGrp="1"/>
          </p:cNvSpPr>
          <p:nvPr>
            <p:ph type="ctrTitle"/>
          </p:nvPr>
        </p:nvSpPr>
        <p:spPr>
          <a:xfrm>
            <a:off x="1527048" y="1975104"/>
            <a:ext cx="4169664" cy="667512"/>
          </a:xfrm>
        </p:spPr>
        <p:txBody>
          <a:bodyPr tIns="0" rtlCol="0" anchor="ctr">
            <a:noAutofit/>
          </a:bodyPr>
          <a:lstStyle>
            <a:lvl1pPr algn="l">
              <a:defRPr lang="fr-FR" sz="4400"/>
            </a:lvl1pPr>
          </a:lstStyle>
          <a:p>
            <a:pPr rtl="0"/>
            <a:r>
              <a:rPr lang="fr-FR"/>
              <a:t>Modifiez le style du titre</a:t>
            </a:r>
          </a:p>
        </p:txBody>
      </p:sp>
      <p:sp>
        <p:nvSpPr>
          <p:cNvPr id="3" name="Sous-titre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orme libre : Form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Espace réservé du pied de page 5"/>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p:cNvSpPr>
            <a:spLocks noGrp="1"/>
          </p:cNvSpPr>
          <p:nvPr>
            <p:ph type="sldNum" sz="quarter" idx="12"/>
          </p:nvPr>
        </p:nvSpPr>
        <p:spPr/>
        <p:txBody>
          <a:bodyPr rtlCol="0"/>
          <a:lstStyle>
            <a:defPPr>
              <a:defRPr lang="fr-FR"/>
            </a:defPPr>
          </a:lstStyle>
          <a:p>
            <a:pPr rtl="0"/>
            <a:fld id="{48F63A3B-78C7-47BE-AE5E-E10140E04643}" type="slidenum">
              <a:rPr lang="fr-FR" dirty="0"/>
              <a:t>‹N°›</a:t>
            </a:fld>
            <a:endParaRPr lang="fr-FR" dirty="0"/>
          </a:p>
        </p:txBody>
      </p:sp>
      <p:sp>
        <p:nvSpPr>
          <p:cNvPr id="18" name="Titr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fr-FR"/>
            </a:lvl1pPr>
          </a:lstStyle>
          <a:p>
            <a:pPr rtl="0"/>
            <a:r>
              <a:rPr lang="fr-FR"/>
              <a:t>Modifiez le style du titre</a:t>
            </a:r>
          </a:p>
        </p:txBody>
      </p:sp>
      <p:sp>
        <p:nvSpPr>
          <p:cNvPr id="19" name="Espace réservé du contenu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fr-FR" sz="1500"/>
            </a:lvl1pPr>
            <a:lvl2pPr>
              <a:defRPr lang="fr-FR" sz="1300"/>
            </a:lvl2pPr>
            <a:lvl3pPr>
              <a:defRPr lang="fr-FR" sz="1200"/>
            </a:lvl3pPr>
            <a:lvl4pPr>
              <a:defRPr lang="fr-FR" sz="1200"/>
            </a:lvl4pPr>
            <a:lvl5pPr>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du contenu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fr-FR" sz="1500"/>
            </a:lvl1pPr>
            <a:lvl2pPr>
              <a:defRPr lang="fr-FR" sz="1300"/>
            </a:lvl2pPr>
            <a:lvl3pPr>
              <a:defRPr lang="fr-FR" sz="1200"/>
            </a:lvl3pPr>
            <a:lvl4pPr>
              <a:defRPr lang="fr-FR" sz="1200"/>
            </a:lvl4pPr>
            <a:lvl5pPr>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9" name="Forme libre : Form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p:nvPr>
        </p:nvSpPr>
        <p:spPr/>
        <p:txBody>
          <a:bodyPr rtlCol="0"/>
          <a:lstStyle>
            <a:defPPr>
              <a:defRPr lang="fr-FR"/>
            </a:defPPr>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5" name="Espace réservé du numéro de diapositive 4"/>
          <p:cNvSpPr>
            <a:spLocks noGrp="1"/>
          </p:cNvSpPr>
          <p:nvPr>
            <p:ph type="sldNum" sz="quarter" idx="12"/>
          </p:nvPr>
        </p:nvSpPr>
        <p:spPr/>
        <p:txBody>
          <a:bodyPr rtlCol="0"/>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Forme libre : Form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 name="Espace réservé du pied de page 2"/>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4" name="Espace réservé du numéro de diapositive 3"/>
          <p:cNvSpPr>
            <a:spLocks noGrp="1"/>
          </p:cNvSpPr>
          <p:nvPr>
            <p:ph type="sldNum" sz="quarter" idx="12"/>
          </p:nvPr>
        </p:nvSpPr>
        <p:spPr/>
        <p:txBody>
          <a:bodyPr rtlCol="0"/>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endParaRPr lang="fr-FR" dirty="0"/>
          </a:p>
        </p:txBody>
      </p:sp>
      <p:sp>
        <p:nvSpPr>
          <p:cNvPr id="3" name="Espace réservé du contenu 2"/>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p:cNvSpPr>
            <a:spLocks noGrp="1"/>
          </p:cNvSpPr>
          <p:nvPr>
            <p:ph type="sldNum" sz="quarter" idx="12"/>
          </p:nvPr>
        </p:nvSpPr>
        <p:spPr/>
        <p:txBody>
          <a:bodyPr rtlCol="0"/>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orme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8" name="Forme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grpSp>
        <p:nvGrpSpPr>
          <p:cNvPr id="9" name="Groupe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orme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11" name="Forme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fr-FR"/>
            </a:defPPr>
          </a:lstStyle>
          <a:p>
            <a:pPr rtl="0"/>
            <a:endParaRPr lang="fr-FR" dirty="0"/>
          </a:p>
        </p:txBody>
      </p:sp>
      <p:sp>
        <p:nvSpPr>
          <p:cNvPr id="2" name="Titr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fr-FR"/>
            </a:lvl1pPr>
          </a:lstStyle>
          <a:p>
            <a:pPr rtl="0"/>
            <a:r>
              <a:rPr lang="fr-FR"/>
              <a:t>Modifiez le style du titre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fr-FR" sz="2400"/>
            </a:lvl1pPr>
            <a:lvl2pPr marL="347472">
              <a:lnSpc>
                <a:spcPct val="150000"/>
              </a:lnSpc>
              <a:spcBef>
                <a:spcPts val="0"/>
              </a:spcBef>
              <a:defRPr lang="fr-FR" sz="2000"/>
            </a:lvl2pPr>
            <a:lvl3pPr marL="685800">
              <a:lnSpc>
                <a:spcPct val="150000"/>
              </a:lnSpc>
              <a:spcBef>
                <a:spcPts val="0"/>
              </a:spcBef>
              <a:defRPr lang="fr-FR" sz="1800"/>
            </a:lvl3pPr>
          </a:lstStyle>
          <a:p>
            <a:pPr lvl="0" rtl="0"/>
            <a:r>
              <a:rPr lang="fr-FR"/>
              <a:t>Cliquez pour modifier les styles du texte du masque</a:t>
            </a:r>
          </a:p>
          <a:p>
            <a:pPr lvl="1" rtl="0"/>
            <a:r>
              <a:rPr lang="fr-FR"/>
              <a:t>Deuxième niveau</a:t>
            </a:r>
          </a:p>
          <a:p>
            <a:pPr lvl="2" rtl="0"/>
            <a:r>
              <a:rPr lang="fr-FR"/>
              <a:t>Troisième niveau</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endParaRPr lang="fr-FR" dirty="0"/>
          </a:p>
        </p:txBody>
      </p:sp>
      <p:sp>
        <p:nvSpPr>
          <p:cNvPr id="3" name="Espace réservé d’image 2"/>
          <p:cNvSpPr>
            <a:spLocks noGrp="1" noChangeAspect="1"/>
          </p:cNvSpPr>
          <p:nvPr>
            <p:ph type="pic" idx="1"/>
          </p:nvPr>
        </p:nvSpPr>
        <p:spPr>
          <a:xfrm>
            <a:off x="5183188" y="987425"/>
            <a:ext cx="6172200" cy="4873625"/>
          </a:xfrm>
        </p:spPr>
        <p:txBody>
          <a:bodyPr rtlCol="0" anchor="t"/>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p:cNvSpPr>
            <a:spLocks noGrp="1"/>
          </p:cNvSpPr>
          <p:nvPr>
            <p:ph type="sldNum" sz="quarter" idx="12"/>
          </p:nvPr>
        </p:nvSpPr>
        <p:spPr/>
        <p:txBody>
          <a:bodyPr rtlCol="0"/>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orme libre : Form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0" name="Forme libre : Form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4" name="Forme libre : Form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userDrawn="1">
            <p:ph type="title"/>
          </p:nvPr>
        </p:nvSpPr>
        <p:spPr>
          <a:xfrm>
            <a:off x="4224528" y="2276856"/>
            <a:ext cx="6766560" cy="768096"/>
          </a:xfrm>
        </p:spPr>
        <p:txBody>
          <a:bodyPr rtlCol="0">
            <a:noAutofit/>
          </a:bodyPr>
          <a:lstStyle>
            <a:lvl1pPr algn="l">
              <a:lnSpc>
                <a:spcPct val="100000"/>
              </a:lnSpc>
              <a:defRPr lang="fr-FR" b="1"/>
            </a:lvl1pPr>
          </a:lstStyle>
          <a:p>
            <a:pPr rtl="0"/>
            <a:r>
              <a:rPr lang="fr-FR"/>
              <a:t>Modifiez le style du titre</a:t>
            </a:r>
          </a:p>
        </p:txBody>
      </p:sp>
      <p:sp>
        <p:nvSpPr>
          <p:cNvPr id="3" name="Espace réservé du contenu 2"/>
          <p:cNvSpPr>
            <a:spLocks noGrp="1"/>
          </p:cNvSpPr>
          <p:nvPr userDrawn="1">
            <p:ph idx="1"/>
          </p:nvPr>
        </p:nvSpPr>
        <p:spPr>
          <a:xfrm>
            <a:off x="4224528" y="3222752"/>
            <a:ext cx="6766560" cy="2700528"/>
          </a:xfrm>
        </p:spPr>
        <p:txBody>
          <a:bodyPr rtlCol="0">
            <a:noAutofit/>
          </a:bodyPr>
          <a:lstStyle>
            <a:lvl1pPr marL="0" indent="0">
              <a:buNone/>
              <a:defRPr lang="fr-FR" sz="1500"/>
            </a:lvl1pPr>
            <a:lvl2pPr>
              <a:defRPr lang="fr-FR" sz="1500"/>
            </a:lvl2pPr>
            <a:lvl3pPr>
              <a:defRPr lang="fr-FR" sz="1500"/>
            </a:lvl3pPr>
            <a:lvl4pPr>
              <a:defRPr lang="fr-FR" sz="1500"/>
            </a:lvl4pPr>
            <a:lvl5pPr>
              <a:defRPr lang="fr-FR" sz="15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p:cNvSpPr>
            <a:spLocks noGrp="1"/>
          </p:cNvSpPr>
          <p:nvPr userDrawn="1">
            <p:ph type="ftr" sz="quarter" idx="11"/>
          </p:nvPr>
        </p:nvSpPr>
        <p:spPr>
          <a:xfrm>
            <a:off x="4224528" y="457200"/>
            <a:ext cx="3200400" cy="274320"/>
          </a:xfrm>
        </p:spPr>
        <p:txBody>
          <a:bodyPr rtlCol="0">
            <a:noAutofit/>
          </a:bodyPr>
          <a:lstStyle>
            <a:defPPr>
              <a:defRPr lang="fr-FR"/>
            </a:defPPr>
          </a:lstStyle>
          <a:p>
            <a:pPr rtl="0"/>
            <a:r>
              <a:rPr lang="fr-FR"/>
              <a:t>Titre de la présentation</a:t>
            </a:r>
            <a:endParaRPr lang="fr-FR" dirty="0"/>
          </a:p>
        </p:txBody>
      </p:sp>
      <p:sp>
        <p:nvSpPr>
          <p:cNvPr id="6" name="Espace réservé du numéro de diapositive 5"/>
          <p:cNvSpPr>
            <a:spLocks noGrp="1"/>
          </p:cNvSpPr>
          <p:nvPr userDrawn="1">
            <p:ph type="sldNum" sz="quarter" idx="12"/>
          </p:nvPr>
        </p:nvSpPr>
        <p:spPr/>
        <p:txBody>
          <a:bodyPr rtlCol="0">
            <a:noAutofit/>
          </a:bodyPr>
          <a:lstStyle>
            <a:defPPr>
              <a:defRPr lang="fr-FR"/>
            </a:defPPr>
          </a:lstStyle>
          <a:p>
            <a:pPr rtl="0"/>
            <a:fld id="{48F63A3B-78C7-47BE-AE5E-E10140E04643}" type="slidenum">
              <a:rPr lang="fr-FR" dirty="0"/>
              <a:t>‹N°›</a:t>
            </a:fld>
            <a:endParaRPr lang="fr-FR" dirty="0"/>
          </a:p>
        </p:txBody>
      </p:sp>
      <p:sp>
        <p:nvSpPr>
          <p:cNvPr id="17" name="Forme libre : Form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34" name="Forme libre : Form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6" name="Forme libre : Form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43" name="Forme libre : Form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49" name="Forme libre : Form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40" name="Forme libre : Form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7" name="Forme libre : Form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lvl="0" algn="ctr" rtl="0"/>
            <a:endParaRPr lang="fr-FR" dirty="0"/>
          </a:p>
        </p:txBody>
      </p:sp>
      <p:sp>
        <p:nvSpPr>
          <p:cNvPr id="2" name="Titre 1"/>
          <p:cNvSpPr>
            <a:spLocks noGrp="1"/>
          </p:cNvSpPr>
          <p:nvPr>
            <p:ph type="title"/>
          </p:nvPr>
        </p:nvSpPr>
        <p:spPr>
          <a:xfrm>
            <a:off x="2895600" y="3776472"/>
            <a:ext cx="6400800" cy="768096"/>
          </a:xfrm>
        </p:spPr>
        <p:txBody>
          <a:bodyPr rtlCol="0" anchor="t">
            <a:noAutofit/>
          </a:bodyPr>
          <a:lstStyle>
            <a:lvl1pPr>
              <a:lnSpc>
                <a:spcPct val="100000"/>
              </a:lnSpc>
              <a:defRPr lang="fr-FR" sz="4400"/>
            </a:lvl1pPr>
          </a:lstStyle>
          <a:p>
            <a:pPr rtl="0"/>
            <a:r>
              <a:rPr lang="fr-FR"/>
              <a:t>Modifiez le style du titre</a:t>
            </a:r>
          </a:p>
        </p:txBody>
      </p:sp>
      <p:sp>
        <p:nvSpPr>
          <p:cNvPr id="3" name="Espace réservé du texte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fr-FR" sz="2400">
                <a:solidFill>
                  <a:schemeClr val="accent6"/>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p:nvPr>
        </p:nvSpPr>
        <p:spPr/>
        <p:txBody>
          <a:bodyPr rtlCol="0">
            <a:noAutofit/>
          </a:bodyPr>
          <a:lstStyle>
            <a:lvl1pPr>
              <a:lnSpc>
                <a:spcPct val="100000"/>
              </a:lnSpc>
              <a:defRPr lang="fr-FR"/>
            </a:lvl1pPr>
          </a:lstStyle>
          <a:p>
            <a:pPr rtl="0"/>
            <a:r>
              <a:rPr lang="fr-FR"/>
              <a:t>Modifiez le style du titre</a:t>
            </a:r>
          </a:p>
        </p:txBody>
      </p:sp>
      <p:sp>
        <p:nvSpPr>
          <p:cNvPr id="3" name="Espace réservé du contenu 2"/>
          <p:cNvSpPr>
            <a:spLocks noGrp="1"/>
          </p:cNvSpPr>
          <p:nvPr>
            <p:ph sz="half" idx="1"/>
          </p:nvPr>
        </p:nvSpPr>
        <p:spPr>
          <a:xfrm>
            <a:off x="539496" y="2103120"/>
            <a:ext cx="11119104" cy="4434840"/>
          </a:xfrm>
        </p:spPr>
        <p:txBody>
          <a:bodyPr rtlCol="0">
            <a:noAutofit/>
          </a:bodyPr>
          <a:lstStyle>
            <a:lvl1pPr>
              <a:defRPr lang="fr-FR" sz="1800"/>
            </a:lvl1pPr>
            <a:lvl2pPr>
              <a:defRPr lang="fr-FR" sz="1600"/>
            </a:lvl2pPr>
            <a:lvl3pPr>
              <a:defRPr lang="fr-FR" sz="1400"/>
            </a:lvl3pPr>
            <a:lvl4pPr>
              <a:defRPr lang="fr-FR" sz="1200"/>
            </a:lvl4pPr>
            <a:lvl5pPr>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11"/>
          </p:nvPr>
        </p:nvSpPr>
        <p:spPr/>
        <p:txBody>
          <a:bodyPr rtlCol="0">
            <a:noAutofit/>
          </a:bodyPr>
          <a:lstStyle>
            <a:defPPr>
              <a:defRPr lang="fr-FR"/>
            </a:defPPr>
          </a:lstStyle>
          <a:p>
            <a:pPr rtl="0"/>
            <a:r>
              <a:rPr lang="fr-FR"/>
              <a:t>Titre de la présentation</a:t>
            </a:r>
            <a:endParaRPr lang="fr-FR" dirty="0"/>
          </a:p>
        </p:txBody>
      </p:sp>
      <p:sp>
        <p:nvSpPr>
          <p:cNvPr id="7" name="Espace réservé du numéro de diapositive 6"/>
          <p:cNvSpPr>
            <a:spLocks noGrp="1"/>
          </p:cNvSpPr>
          <p:nvPr>
            <p:ph type="sldNum" sz="quarter" idx="12"/>
          </p:nvPr>
        </p:nvSpPr>
        <p:spPr/>
        <p:txBody>
          <a:bodyPr rtlCol="0">
            <a:noAutofit/>
          </a:bodyPr>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28" name="Forme libre : Form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p:nvPr>
        </p:nvSpPr>
        <p:spPr/>
        <p:txBody>
          <a:bodyPr rtlCol="0">
            <a:noAutofit/>
          </a:bodyPr>
          <a:lstStyle>
            <a:lvl1pPr>
              <a:lnSpc>
                <a:spcPct val="100000"/>
              </a:lnSpc>
              <a:defRPr lang="fr-FR"/>
            </a:lvl1pPr>
          </a:lstStyle>
          <a:p>
            <a:pPr rtl="0"/>
            <a:r>
              <a:rPr lang="fr-FR"/>
              <a:t>Modifiez le style du titre</a:t>
            </a:r>
            <a:endParaRPr lang="fr-FR" dirty="0"/>
          </a:p>
        </p:txBody>
      </p:sp>
      <p:sp>
        <p:nvSpPr>
          <p:cNvPr id="3" name="Espace réservé du contenu 2"/>
          <p:cNvSpPr>
            <a:spLocks noGrp="1"/>
          </p:cNvSpPr>
          <p:nvPr>
            <p:ph sz="half" idx="1"/>
          </p:nvPr>
        </p:nvSpPr>
        <p:spPr>
          <a:xfrm>
            <a:off x="755904" y="2825496"/>
            <a:ext cx="10680192" cy="2834640"/>
          </a:xfrm>
        </p:spPr>
        <p:txBody>
          <a:bodyPr rtlCol="0">
            <a:noAutofit/>
          </a:bodyPr>
          <a:lstStyle>
            <a:lvl1pPr>
              <a:defRPr lang="fr-FR" sz="1800"/>
            </a:lvl1pPr>
            <a:lvl2pPr>
              <a:defRPr lang="fr-FR" sz="1600"/>
            </a:lvl2pPr>
            <a:lvl3pPr>
              <a:defRPr lang="fr-FR" sz="1400"/>
            </a:lvl3pPr>
            <a:lvl4pPr>
              <a:defRPr lang="fr-FR" sz="1200"/>
            </a:lvl4pPr>
            <a:lvl5pPr>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11"/>
          </p:nvPr>
        </p:nvSpPr>
        <p:spPr/>
        <p:txBody>
          <a:bodyPr rtlCol="0">
            <a:noAutofit/>
          </a:bodyPr>
          <a:lstStyle>
            <a:defPPr>
              <a:defRPr lang="fr-FR"/>
            </a:defPPr>
          </a:lstStyle>
          <a:p>
            <a:pPr rtl="0"/>
            <a:r>
              <a:rPr lang="fr-FR"/>
              <a:t>Titre de la présentation</a:t>
            </a:r>
            <a:endParaRPr lang="fr-FR" dirty="0"/>
          </a:p>
        </p:txBody>
      </p:sp>
      <p:sp>
        <p:nvSpPr>
          <p:cNvPr id="7" name="Espace réservé du numéro de diapositive 6"/>
          <p:cNvSpPr>
            <a:spLocks noGrp="1"/>
          </p:cNvSpPr>
          <p:nvPr>
            <p:ph type="sldNum" sz="quarter" idx="12"/>
          </p:nvPr>
        </p:nvSpPr>
        <p:spPr/>
        <p:txBody>
          <a:bodyPr rtlCol="0">
            <a:noAutofit/>
          </a:bodyPr>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s">
    <p:spTree>
      <p:nvGrpSpPr>
        <p:cNvPr id="1" name=""/>
        <p:cNvGrpSpPr/>
        <p:nvPr/>
      </p:nvGrpSpPr>
      <p:grpSpPr>
        <a:xfrm>
          <a:off x="0" y="0"/>
          <a:ext cx="0" cy="0"/>
          <a:chOff x="0" y="0"/>
          <a:chExt cx="0" cy="0"/>
        </a:xfrm>
      </p:grpSpPr>
      <p:sp>
        <p:nvSpPr>
          <p:cNvPr id="2" name="Titre 1"/>
          <p:cNvSpPr>
            <a:spLocks noGrp="1"/>
          </p:cNvSpPr>
          <p:nvPr>
            <p:ph type="title"/>
          </p:nvPr>
        </p:nvSpPr>
        <p:spPr>
          <a:xfrm>
            <a:off x="4389120" y="2395728"/>
            <a:ext cx="7013448" cy="1627632"/>
          </a:xfrm>
        </p:spPr>
        <p:txBody>
          <a:bodyPr lIns="0" tIns="0" rIns="0" bIns="0" rtlCol="0">
            <a:noAutofit/>
          </a:bodyPr>
          <a:lstStyle>
            <a:lvl1pPr algn="l">
              <a:lnSpc>
                <a:spcPct val="100000"/>
              </a:lnSpc>
              <a:defRPr lang="fr-FR" sz="3300" b="1">
                <a:latin typeface="Arial" panose="020B0604020202020204" pitchFamily="34" charset="0"/>
                <a:cs typeface="Arial" panose="020B0604020202020204" pitchFamily="34" charset="0"/>
              </a:defRPr>
            </a:lvl1pPr>
          </a:lstStyle>
          <a:p>
            <a:pPr rtl="0"/>
            <a:r>
              <a:rPr lang="fr-FR"/>
              <a:t>Modifiez le style du titre</a:t>
            </a:r>
          </a:p>
        </p:txBody>
      </p:sp>
      <p:sp>
        <p:nvSpPr>
          <p:cNvPr id="57" name="Espace réservé du texte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fr-FR" sz="10000" b="1"/>
            </a:lvl1pPr>
          </a:lstStyle>
          <a:p>
            <a:pPr lvl="0" rtl="0"/>
            <a:r>
              <a:rPr lang="fr-FR"/>
              <a:t>« </a:t>
            </a:r>
          </a:p>
        </p:txBody>
      </p:sp>
      <p:sp>
        <p:nvSpPr>
          <p:cNvPr id="55" name="Espace réservé du texte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fr-FR" sz="2400"/>
            </a:lvl1pPr>
          </a:lstStyle>
          <a:p>
            <a:pPr lvl="0" rtl="0"/>
            <a:r>
              <a:rPr lang="fr-FR"/>
              <a:t>Cliquez pour modifier les styles du texte du masque</a:t>
            </a:r>
          </a:p>
        </p:txBody>
      </p:sp>
      <p:sp>
        <p:nvSpPr>
          <p:cNvPr id="56" name="Espace réservé du texte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fr-FR" sz="10000" b="1"/>
            </a:lvl1pPr>
          </a:lstStyle>
          <a:p>
            <a:pPr lvl="0" rtl="0"/>
            <a:r>
              <a:rPr lang="fr-FR"/>
              <a:t> »</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fr-FR"/>
            </a:defPPr>
          </a:lstStyle>
          <a:p>
            <a:pPr rtl="0"/>
            <a:endParaRPr lang="fr-FR" dirty="0"/>
          </a:p>
        </p:txBody>
      </p:sp>
      <p:sp>
        <p:nvSpPr>
          <p:cNvPr id="53" name="Forme libre : Form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fr-FR"/>
            </a:defPPr>
          </a:lstStyle>
          <a:p>
            <a:pPr rtl="0"/>
            <a:endParaRPr lang="fr-FR"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fr-FR"/>
            </a:defPPr>
          </a:lstStyle>
          <a:p>
            <a:pPr rtl="0"/>
            <a:endParaRPr lang="fr-FR" dirty="0"/>
          </a:p>
        </p:txBody>
      </p:sp>
      <p:sp>
        <p:nvSpPr>
          <p:cNvPr id="29" name="Forme libre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1" name="Forme libre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6" name="Espace réservé du numéro de diapositive 5"/>
          <p:cNvSpPr>
            <a:spLocks noGrp="1"/>
          </p:cNvSpPr>
          <p:nvPr>
            <p:ph type="sldNum" sz="quarter" idx="12"/>
          </p:nvPr>
        </p:nvSpPr>
        <p:spPr/>
        <p:txBody>
          <a:bodyPr rtlCol="0">
            <a:noAutofit/>
          </a:bodyPr>
          <a:lstStyle>
            <a:defPPr>
              <a:defRPr lang="fr-FR"/>
            </a:defPPr>
          </a:lstStyle>
          <a:p>
            <a:pPr rtl="0"/>
            <a:fld id="{48F63A3B-78C7-47BE-AE5E-E10140E04643}" type="slidenum">
              <a:rPr lang="fr-FR" dirty="0"/>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2" name="Titre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fr-FR"/>
            </a:defPPr>
          </a:lstStyle>
          <a:p>
            <a:pPr rtl="0"/>
            <a:fld id="{48F63A3B-78C7-47BE-AE5E-E10140E04643}" type="slidenum">
              <a:rPr lang="fr-FR" smtClean="0"/>
              <a:pPr rtl="0"/>
              <a:t>‹N°›</a:t>
            </a:fld>
            <a:endParaRPr lang="fr-FR" dirty="0"/>
          </a:p>
        </p:txBody>
      </p:sp>
      <p:sp>
        <p:nvSpPr>
          <p:cNvPr id="17" name="Espace réservé d’image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fr-FR" sz="1800" b="1" cap="all"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21" name="Espace réservé du texte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fr-FR" sz="1400"/>
            </a:lvl1pPr>
          </a:lstStyle>
          <a:p>
            <a:pPr lvl="0" rtl="0"/>
            <a:r>
              <a:rPr lang="fr-FR"/>
              <a:t>Titre</a:t>
            </a:r>
          </a:p>
        </p:txBody>
      </p:sp>
      <p:sp>
        <p:nvSpPr>
          <p:cNvPr id="23" name="Espace réservé d’image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2" name="Espace réservé du texte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fr-FR" sz="1800" b="1" cap="all"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24" name="Espace réservé du texte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fr-FR" sz="1400"/>
            </a:lvl1pPr>
          </a:lstStyle>
          <a:p>
            <a:pPr lvl="0" rtl="0"/>
            <a:r>
              <a:rPr lang="fr-FR"/>
              <a:t>Titre</a:t>
            </a:r>
          </a:p>
        </p:txBody>
      </p:sp>
      <p:sp>
        <p:nvSpPr>
          <p:cNvPr id="26" name="Espace réservé d’image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5" name="Espace réservé du texte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fr-FR" sz="1800" b="1" cap="all"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27" name="Espace réservé du texte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fr-FR" sz="1400"/>
            </a:lvl1pPr>
          </a:lstStyle>
          <a:p>
            <a:pPr lvl="0" rtl="0"/>
            <a:r>
              <a:rPr lang="fr-FR"/>
              <a:t>Titre</a:t>
            </a:r>
          </a:p>
        </p:txBody>
      </p:sp>
      <p:sp>
        <p:nvSpPr>
          <p:cNvPr id="29" name="Espace réservé d’image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8" name="Espace réservé du texte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fr-FR" sz="1800" b="1" cap="all"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30" name="Espace réservé du texte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fr-FR" sz="1400"/>
            </a:lvl1pPr>
          </a:lstStyle>
          <a:p>
            <a:pPr lvl="0" rtl="0"/>
            <a:r>
              <a:rPr lang="fr-FR"/>
              <a:t>Titre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quipe x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fr-FR"/>
            </a:defPPr>
          </a:lstStyle>
          <a:p>
            <a:pPr rtl="0"/>
            <a:fld id="{48F63A3B-78C7-47BE-AE5E-E10140E04643}" type="slidenum">
              <a:rPr lang="fr-FR" smtClean="0"/>
              <a:pPr rtl="0"/>
              <a:t>‹N°›</a:t>
            </a:fld>
            <a:endParaRPr lang="fr-FR" dirty="0"/>
          </a:p>
        </p:txBody>
      </p:sp>
      <p:sp>
        <p:nvSpPr>
          <p:cNvPr id="17" name="Espace réservé d’image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21" name="Espace réservé du texte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10" name="Espace réservé d’image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14" name="Espace réservé du texte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15" name="Espace réservé du texte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23" name="Espace réservé d’image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2" name="Espace réservé du texte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24" name="Espace réservé du texte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11" name="Espace réservé d’image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16" name="Espace réservé du texte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18" name="Espace réservé du texte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26" name="Espace réservé d’image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5" name="Espace réservé du texte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27" name="Espace réservé du texte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12" name="Espace réservé d’image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0" name="Espace réservé du texte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31" name="Espace réservé du texte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29" name="Espace réservé d’image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28" name="Espace réservé du texte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30" name="Espace réservé du texte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fr-FR" sz="1200" spc="20" baseline="0"/>
            </a:lvl1pPr>
          </a:lstStyle>
          <a:p>
            <a:pPr lvl="0" rtl="0"/>
            <a:r>
              <a:rPr lang="fr-FR"/>
              <a:t>Titre</a:t>
            </a:r>
          </a:p>
        </p:txBody>
      </p:sp>
      <p:sp>
        <p:nvSpPr>
          <p:cNvPr id="13" name="Espace réservé d’image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fr-FR" sz="1400"/>
            </a:lvl1pPr>
          </a:lstStyle>
          <a:p>
            <a:pPr rtl="0"/>
            <a:r>
              <a:rPr lang="fr-FR"/>
              <a:t>Cliquez sur l'icône pour ajouter une image</a:t>
            </a:r>
            <a:endParaRPr lang="fr-FR" dirty="0"/>
          </a:p>
        </p:txBody>
      </p:sp>
      <p:sp>
        <p:nvSpPr>
          <p:cNvPr id="32" name="Espace réservé du texte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fr-FR" sz="1400" b="1" cap="all" spc="20" baseline="0">
                <a:solidFill>
                  <a:schemeClr val="accent6"/>
                </a:solidFill>
                <a:latin typeface="Arial" panose="020B0604020202020204" pitchFamily="34" charset="0"/>
                <a:cs typeface="Arial" panose="020B0604020202020204" pitchFamily="34" charset="0"/>
              </a:defRPr>
            </a:lvl1pPr>
          </a:lstStyle>
          <a:p>
            <a:pPr lvl="0" rtl="0"/>
            <a:r>
              <a:rPr lang="fr-FR"/>
              <a:t>Nom</a:t>
            </a:r>
          </a:p>
        </p:txBody>
      </p:sp>
      <p:sp>
        <p:nvSpPr>
          <p:cNvPr id="33" name="Espace réservé du texte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fr-FR" sz="1200" spc="20" baseline="0"/>
            </a:lvl1pPr>
          </a:lstStyle>
          <a:p>
            <a:pPr lvl="0" rtl="0"/>
            <a:r>
              <a:rPr lang="fr-FR"/>
              <a:t>Titre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fr-FR"/>
            </a:defPPr>
          </a:lstStyle>
          <a:p>
            <a:pPr rtl="0"/>
            <a:r>
              <a:rPr lang="fr-FR"/>
              <a:t>Modifiez le style du titre</a:t>
            </a:r>
          </a:p>
        </p:txBody>
      </p:sp>
      <p:sp>
        <p:nvSpPr>
          <p:cNvPr id="3" name="Espace réservé du texte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fr-FR" sz="1200">
                <a:solidFill>
                  <a:schemeClr val="accent6"/>
                </a:solidFill>
                <a:latin typeface="Arial" panose="020B0604020202020204" pitchFamily="34" charset="0"/>
                <a:cs typeface="Arial" panose="020B0604020202020204" pitchFamily="34" charset="0"/>
              </a:defRPr>
            </a:lvl1pPr>
          </a:lstStyle>
          <a:p>
            <a:pPr rtl="0"/>
            <a:r>
              <a:rPr lang="fr-FR"/>
              <a:t>Titre de la présentation</a:t>
            </a:r>
            <a:endParaRPr lang="fr-FR" dirty="0"/>
          </a:p>
        </p:txBody>
      </p:sp>
      <p:sp>
        <p:nvSpPr>
          <p:cNvPr id="6" name="Espace réservé du numéro de diapositive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fr-FR"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fr-FR" smtClean="0"/>
              <a:pPr rtl="0"/>
              <a:t>‹N°›</a:t>
            </a:fld>
            <a:endParaRPr lang="fr-F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fr-F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groupe-europa.com/annonces?industry=31147881-medical-sante" TargetMode="External"/><Relationship Id="rId3" Type="http://schemas.openxmlformats.org/officeDocument/2006/relationships/hyperlink" Target="http://www.groupe-europa.com/annonces?industry=31145376-bureau-detude-ingenierie" TargetMode="External"/><Relationship Id="rId7" Type="http://schemas.openxmlformats.org/officeDocument/2006/relationships/hyperlink" Target="http://www.groupe-europa.com/annonces?industry=31145375-mecaniqu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roupe-europa.com/annonces?industry=31145380-electricite-telecom-audiovisuel" TargetMode="External"/><Relationship Id="rId11" Type="http://schemas.openxmlformats.org/officeDocument/2006/relationships/hyperlink" Target="http://www.groupe-europa.com/annonces?industry=31145379-tuyauterie-soudure" TargetMode="External"/><Relationship Id="rId5" Type="http://schemas.openxmlformats.org/officeDocument/2006/relationships/hyperlink" Target="http://www.groupe-europa.com/annonces?industry=31145384-cvc-chauffage-ventilation-climatisation" TargetMode="External"/><Relationship Id="rId10" Type="http://schemas.openxmlformats.org/officeDocument/2006/relationships/hyperlink" Target="http://www.groupe-europa.com/annonces?industry=31145381-plomberie" TargetMode="External"/><Relationship Id="rId4" Type="http://schemas.openxmlformats.org/officeDocument/2006/relationships/hyperlink" Target="http://www.groupe-europa.com/annonces?industry=31145371-btp-gros-oeuvre-second-oeuvre" TargetMode="External"/><Relationship Id="rId9" Type="http://schemas.openxmlformats.org/officeDocument/2006/relationships/hyperlink" Target="http://www.groupe-europa.com/annonces?industry=31145377-menuiseri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860D9-9D47-C0BB-B2B4-4B6F2B36CFCC}"/>
              </a:ext>
            </a:extLst>
          </p:cNvPr>
          <p:cNvSpPr>
            <a:spLocks noGrp="1"/>
          </p:cNvSpPr>
          <p:nvPr>
            <p:ph type="ctrTitle"/>
          </p:nvPr>
        </p:nvSpPr>
        <p:spPr>
          <a:xfrm>
            <a:off x="3403092" y="480060"/>
            <a:ext cx="5385816" cy="2354580"/>
          </a:xfrm>
        </p:spPr>
        <p:txBody>
          <a:bodyPr rtlCol="0"/>
          <a:lstStyle>
            <a:defPPr>
              <a:defRPr lang="fr-FR"/>
            </a:defPPr>
          </a:lstStyle>
          <a:p>
            <a:pPr rtl="0">
              <a:lnSpc>
                <a:spcPts val="2500"/>
              </a:lnSpc>
            </a:pPr>
            <a:br>
              <a:rPr lang="fr-FR" sz="3200" dirty="0"/>
            </a:br>
            <a:r>
              <a:rPr lang="fr-FR" sz="3200" dirty="0"/>
              <a:t>BIENVENU CHEZ ONE SA HOLDINGS</a:t>
            </a:r>
            <a:br>
              <a:rPr lang="fr-FR" sz="3200" dirty="0"/>
            </a:br>
            <a:br>
              <a:rPr lang="fr-FR" sz="3200" dirty="0"/>
            </a:br>
            <a:r>
              <a:rPr lang="fr-FR" sz="3200" dirty="0">
                <a:solidFill>
                  <a:schemeClr val="accent6">
                    <a:lumMod val="60000"/>
                    <a:lumOff val="40000"/>
                  </a:schemeClr>
                </a:solidFill>
              </a:rPr>
              <a:t>DIVISION GESTION DES RESSOURCES HUMAINES</a:t>
            </a:r>
            <a:br>
              <a:rPr lang="fr-FR" sz="4000" dirty="0"/>
            </a:br>
            <a:endParaRPr lang="fr-FR" sz="4000" dirty="0"/>
          </a:p>
        </p:txBody>
      </p:sp>
      <p:sp>
        <p:nvSpPr>
          <p:cNvPr id="3" name="Sous-titre 2">
            <a:extLst>
              <a:ext uri="{FF2B5EF4-FFF2-40B4-BE49-F238E27FC236}">
                <a16:creationId xmlns:a16="http://schemas.microsoft.com/office/drawing/2014/main" id="{86C1060B-300F-3CE3-E5AA-D8E29791C960}"/>
              </a:ext>
            </a:extLst>
          </p:cNvPr>
          <p:cNvSpPr>
            <a:spLocks noGrp="1"/>
          </p:cNvSpPr>
          <p:nvPr>
            <p:ph type="subTitle" idx="1"/>
          </p:nvPr>
        </p:nvSpPr>
        <p:spPr>
          <a:xfrm>
            <a:off x="3885438" y="3274694"/>
            <a:ext cx="4903470" cy="2238599"/>
          </a:xfrm>
          <a:solidFill>
            <a:schemeClr val="accent3"/>
          </a:solidFill>
        </p:spPr>
        <p:txBody>
          <a:bodyPr rtlCol="0"/>
          <a:lstStyle>
            <a:defPPr>
              <a:defRPr lang="fr-FR"/>
            </a:defPPr>
          </a:lstStyle>
          <a:p>
            <a:pPr rtl="0"/>
            <a:endParaRPr lang="fr-FR" sz="1400" b="1" dirty="0"/>
          </a:p>
          <a:p>
            <a:pPr rtl="0"/>
            <a:r>
              <a:rPr lang="fr-FR" sz="1800" b="1" dirty="0">
                <a:solidFill>
                  <a:srgbClr val="DF8C8C"/>
                </a:solidFill>
                <a:latin typeface="+mj-lt"/>
              </a:rPr>
              <a:t>1- CONSEILS EN RESSOURCES HUMIANES</a:t>
            </a:r>
          </a:p>
          <a:p>
            <a:pPr rtl="0"/>
            <a:r>
              <a:rPr lang="fr-FR" sz="1800" b="1" dirty="0">
                <a:solidFill>
                  <a:srgbClr val="DF8C8C"/>
                </a:solidFill>
                <a:latin typeface="+mj-lt"/>
              </a:rPr>
              <a:t>2- PLACEMENT DU PERSONNEL</a:t>
            </a:r>
          </a:p>
          <a:p>
            <a:pPr rtl="0"/>
            <a:r>
              <a:rPr lang="fr-FR" sz="1800" b="1" dirty="0">
                <a:solidFill>
                  <a:srgbClr val="DF8C8C"/>
                </a:solidFill>
                <a:latin typeface="+mj-lt"/>
              </a:rPr>
              <a:t>3- MISE A DISPOSITION DU PERSONNEL</a:t>
            </a:r>
          </a:p>
          <a:p>
            <a:pPr rtl="0"/>
            <a:r>
              <a:rPr lang="fr-FR" sz="1800" b="1" dirty="0">
                <a:solidFill>
                  <a:srgbClr val="DF8C8C"/>
                </a:solidFill>
                <a:latin typeface="+mj-lt"/>
              </a:rPr>
              <a:t>4- INTERIM</a:t>
            </a:r>
          </a:p>
          <a:p>
            <a:pPr rtl="0"/>
            <a:endParaRPr lang="fr-FR" sz="1400" dirty="0"/>
          </a:p>
        </p:txBody>
      </p:sp>
      <p:sp>
        <p:nvSpPr>
          <p:cNvPr id="4" name="Sous-titre 2">
            <a:extLst>
              <a:ext uri="{FF2B5EF4-FFF2-40B4-BE49-F238E27FC236}">
                <a16:creationId xmlns:a16="http://schemas.microsoft.com/office/drawing/2014/main" id="{EE2A2CEB-99DF-5C2D-CEE4-BB2141FCBF20}"/>
              </a:ext>
            </a:extLst>
          </p:cNvPr>
          <p:cNvSpPr txBox="1">
            <a:spLocks/>
          </p:cNvSpPr>
          <p:nvPr/>
        </p:nvSpPr>
        <p:spPr>
          <a:xfrm>
            <a:off x="-94129" y="0"/>
            <a:ext cx="2938676" cy="1954530"/>
          </a:xfrm>
          <a:prstGeom prst="rect">
            <a:avLst/>
          </a:prstGeom>
          <a:solidFill>
            <a:schemeClr val="accent2">
              <a:lumMod val="60000"/>
              <a:lumOff val="40000"/>
            </a:schemeClr>
          </a:solidFill>
        </p:spPr>
        <p:txBody>
          <a:bodyPr vert="horz" lIns="0" tIns="0" rIns="0" bIns="0" rtlCol="0">
            <a:noAutofit/>
          </a:bodyPr>
          <a:lstStyle>
            <a:defPPr>
              <a:defRPr lang="fr-FR"/>
            </a:defPPr>
            <a:lvl1pPr marL="0" indent="0" algn="ctr" defTabSz="914400" rtl="0" eaLnBrk="1" latinLnBrk="0" hangingPunct="1">
              <a:lnSpc>
                <a:spcPct val="100000"/>
              </a:lnSpc>
              <a:spcBef>
                <a:spcPts val="360"/>
              </a:spcBef>
              <a:buFont typeface="Arial" panose="020B0604020202020204" pitchFamily="34" charset="0"/>
              <a:buNone/>
              <a:defRPr lang="fr-F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lang="fr-F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lang="fr-F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lang="fr-F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lang="fr-F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9pPr>
          </a:lstStyle>
          <a:p>
            <a:endParaRPr lang="fr-FR" sz="1400" b="1" dirty="0">
              <a:solidFill>
                <a:schemeClr val="accent2">
                  <a:lumMod val="60000"/>
                  <a:lumOff val="40000"/>
                </a:schemeClr>
              </a:solidFill>
            </a:endParaRPr>
          </a:p>
          <a:p>
            <a:endParaRPr lang="fr-FR" sz="1400" dirty="0">
              <a:solidFill>
                <a:schemeClr val="accent2">
                  <a:lumMod val="60000"/>
                  <a:lumOff val="40000"/>
                </a:schemeClr>
              </a:solidFill>
            </a:endParaRPr>
          </a:p>
        </p:txBody>
      </p:sp>
      <p:pic>
        <p:nvPicPr>
          <p:cNvPr id="5" name="Image 4">
            <a:extLst>
              <a:ext uri="{FF2B5EF4-FFF2-40B4-BE49-F238E27FC236}">
                <a16:creationId xmlns:a16="http://schemas.microsoft.com/office/drawing/2014/main" id="{18BBB4BB-FBEB-ABD0-3C9C-77D2F66A196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355506" y="-80010"/>
            <a:ext cx="2641507" cy="1954195"/>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51F641-8815-C2B8-DF34-1AFDCC6ACB83}"/>
              </a:ext>
            </a:extLst>
          </p:cNvPr>
          <p:cNvSpPr>
            <a:spLocks noGrp="1"/>
          </p:cNvSpPr>
          <p:nvPr>
            <p:ph type="title"/>
          </p:nvPr>
        </p:nvSpPr>
        <p:spPr>
          <a:xfrm>
            <a:off x="2554941" y="731520"/>
            <a:ext cx="8847627" cy="5669280"/>
          </a:xfrm>
        </p:spPr>
        <p:txBody>
          <a:bodyPr/>
          <a:lstStyle/>
          <a:p>
            <a:br>
              <a:rPr kumimoji="0" lang="fr-FR" altLang="fr-FR" sz="2200" b="0" i="0" u="none" strike="noStrike" cap="none" normalizeH="0" baseline="0" dirty="0">
                <a:ln>
                  <a:noFill/>
                </a:ln>
                <a:effectLst/>
              </a:rPr>
            </a:br>
            <a:r>
              <a:rPr kumimoji="0" lang="fr-FR" altLang="fr-FR" sz="2200" b="0" i="0" u="none" strike="noStrike" cap="none" normalizeH="0" baseline="0" dirty="0">
                <a:ln>
                  <a:noFill/>
                </a:ln>
                <a:effectLst/>
              </a:rPr>
              <a:t> - </a:t>
            </a:r>
            <a:r>
              <a:rPr kumimoji="0" lang="fr-FR" altLang="fr-FR" sz="2200" b="0" i="0" u="none" strike="noStrike" cap="none" normalizeH="0" baseline="0" dirty="0">
                <a:ln>
                  <a:noFill/>
                </a:ln>
                <a:effectLst/>
                <a:ea typeface="Times New Roman" panose="02020603050405020304" pitchFamily="18" charset="0"/>
              </a:rPr>
              <a:t>Pour une parfaite adéquation entre votre demande et les profils</a:t>
            </a: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proposés, la</a:t>
            </a:r>
            <a:r>
              <a:rPr lang="fr-FR" altLang="fr-FR" sz="2200" b="0" cap="none" dirty="0">
                <a:ea typeface="Times New Roman" panose="02020603050405020304" pitchFamily="18" charset="0"/>
              </a:rPr>
              <a:t> </a:t>
            </a:r>
            <a:r>
              <a:rPr kumimoji="0" lang="fr-FR" altLang="fr-FR" sz="2200" b="0" i="0" u="none" strike="noStrike" cap="none" normalizeH="0" baseline="0" dirty="0">
                <a:ln>
                  <a:noFill/>
                </a:ln>
                <a:effectLst/>
                <a:ea typeface="Times New Roman" panose="02020603050405020304" pitchFamily="18" charset="0"/>
              </a:rPr>
              <a:t>sélection des candidats chez </a:t>
            </a:r>
            <a:r>
              <a:rPr kumimoji="0" lang="fr-FR" altLang="fr-FR" sz="2200" i="0" u="none" strike="noStrike" cap="none" normalizeH="0" baseline="0" dirty="0">
                <a:ln>
                  <a:noFill/>
                </a:ln>
                <a:solidFill>
                  <a:schemeClr val="bg1">
                    <a:lumMod val="50000"/>
                  </a:schemeClr>
                </a:solidFill>
                <a:effectLst/>
                <a:ea typeface="Times New Roman" panose="02020603050405020304" pitchFamily="18" charset="0"/>
              </a:rPr>
              <a:t>ONE SA RH </a:t>
            </a:r>
            <a:r>
              <a:rPr kumimoji="0" lang="fr-FR" altLang="fr-FR" sz="2200" b="0" i="0" u="none" strike="noStrike" cap="none" normalizeH="0" baseline="0" dirty="0">
                <a:ln>
                  <a:noFill/>
                </a:ln>
                <a:effectLst/>
                <a:ea typeface="Times New Roman" panose="02020603050405020304" pitchFamily="18" charset="0"/>
              </a:rPr>
              <a:t>repose sur</a:t>
            </a: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une analyse</a:t>
            </a:r>
            <a:r>
              <a:rPr lang="fr-FR" altLang="fr-FR" sz="2200" b="0" cap="none" dirty="0">
                <a:ea typeface="Times New Roman" panose="02020603050405020304" pitchFamily="18" charset="0"/>
              </a:rPr>
              <a:t> </a:t>
            </a:r>
            <a:r>
              <a:rPr kumimoji="0" lang="fr-FR" altLang="fr-FR" sz="2200" b="0" i="0" u="none" strike="noStrike" cap="none" normalizeH="0" baseline="0" dirty="0">
                <a:ln>
                  <a:noFill/>
                </a:ln>
                <a:effectLst/>
                <a:ea typeface="Times New Roman" panose="02020603050405020304" pitchFamily="18" charset="0"/>
              </a:rPr>
              <a:t>extrêmement sérieuse.</a:t>
            </a:r>
            <a:br>
              <a:rPr kumimoji="0" lang="fr-FR" altLang="fr-FR" sz="2200" b="0" i="0" u="none" strike="noStrike" cap="none" normalizeH="0" baseline="0" dirty="0">
                <a:ln>
                  <a:noFill/>
                </a:ln>
                <a:effectLst/>
                <a:ea typeface="Times New Roman" panose="02020603050405020304" pitchFamily="18" charset="0"/>
              </a:rPr>
            </a:br>
            <a:br>
              <a:rPr kumimoji="0" lang="fr-FR" altLang="fr-FR" sz="8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 Outre un entretien individuel avec un consultant, des tests</a:t>
            </a: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psychotechniques et de personnalité sont également effectués. </a:t>
            </a:r>
            <a:br>
              <a:rPr kumimoji="0" lang="fr-FR" altLang="fr-FR" sz="2200" b="0" i="0" u="none" strike="noStrike" cap="none" normalizeH="0" baseline="0" dirty="0">
                <a:ln>
                  <a:noFill/>
                </a:ln>
                <a:effectLst/>
                <a:ea typeface="Times New Roman" panose="02020603050405020304" pitchFamily="18" charset="0"/>
              </a:rPr>
            </a:b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 Nous procédons également systématiquement à la vérification des</a:t>
            </a: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diplômes et références de nos différents</a:t>
            </a:r>
            <a:r>
              <a:rPr lang="fr-FR" altLang="fr-FR" sz="2200" b="0" cap="none" dirty="0">
                <a:ea typeface="Times New Roman" panose="02020603050405020304" pitchFamily="18" charset="0"/>
              </a:rPr>
              <a:t> </a:t>
            </a:r>
            <a:r>
              <a:rPr kumimoji="0" lang="fr-FR" altLang="fr-FR" sz="2200" b="0" i="0" u="none" strike="noStrike" cap="none" normalizeH="0" baseline="0" dirty="0">
                <a:ln>
                  <a:noFill/>
                </a:ln>
                <a:effectLst/>
                <a:ea typeface="Times New Roman" panose="02020603050405020304" pitchFamily="18" charset="0"/>
              </a:rPr>
              <a:t>candidats. </a:t>
            </a:r>
            <a:br>
              <a:rPr kumimoji="0" lang="fr-FR" altLang="fr-FR" sz="2200" b="0" i="0" u="none" strike="noStrike" cap="none" normalizeH="0" baseline="0" dirty="0">
                <a:ln>
                  <a:noFill/>
                </a:ln>
                <a:solidFill>
                  <a:srgbClr val="000000"/>
                </a:solidFill>
                <a:effectLst/>
                <a:ea typeface="Times New Roman" panose="02020603050405020304" pitchFamily="18" charset="0"/>
              </a:rPr>
            </a:br>
            <a:br>
              <a:rPr kumimoji="0" lang="fr-FR" altLang="fr-FR" sz="2200" b="0" i="0" u="none" strike="noStrike" cap="none" normalizeH="0" baseline="0" dirty="0">
                <a:ln>
                  <a:noFill/>
                </a:ln>
                <a:solidFill>
                  <a:srgbClr val="000000"/>
                </a:solidFill>
                <a:effectLst/>
                <a:ea typeface="Times New Roman" panose="02020603050405020304" pitchFamily="18" charset="0"/>
              </a:rPr>
            </a:br>
            <a:r>
              <a:rPr kumimoji="0" lang="fr-FR" altLang="fr-FR" sz="2200" b="0" i="0" u="none" strike="noStrike" cap="none" normalizeH="0" baseline="0" dirty="0">
                <a:ln>
                  <a:noFill/>
                </a:ln>
                <a:solidFill>
                  <a:srgbClr val="000000"/>
                </a:solidFill>
                <a:effectLst/>
                <a:ea typeface="Times New Roman" panose="02020603050405020304" pitchFamily="18" charset="0"/>
              </a:rPr>
              <a:t> - </a:t>
            </a:r>
            <a:r>
              <a:rPr kumimoji="0" lang="fr-FR" altLang="fr-FR" sz="2200" b="0" i="0" u="none" strike="noStrike" cap="none" normalizeH="0" baseline="0" dirty="0">
                <a:ln>
                  <a:noFill/>
                </a:ln>
                <a:effectLst/>
                <a:ea typeface="Times New Roman" panose="02020603050405020304" pitchFamily="18" charset="0"/>
              </a:rPr>
              <a:t>Nos efforts pour une sélection ciblée personnalisée participent au</a:t>
            </a: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succès de nos placements et mises à disposition tant en intérim, </a:t>
            </a:r>
            <a:br>
              <a:rPr kumimoji="0" lang="fr-FR" altLang="fr-FR" sz="2200" b="0" i="0" u="none" strike="noStrike" cap="none" normalizeH="0" baseline="0" dirty="0">
                <a:ln>
                  <a:noFill/>
                </a:ln>
                <a:effectLst/>
                <a:ea typeface="Times New Roman" panose="02020603050405020304" pitchFamily="18" charset="0"/>
              </a:rPr>
            </a:br>
            <a:r>
              <a:rPr kumimoji="0" lang="fr-FR" altLang="fr-FR" sz="2200" b="0" i="0" u="none" strike="noStrike" cap="none" normalizeH="0" baseline="0" dirty="0">
                <a:ln>
                  <a:noFill/>
                </a:ln>
                <a:effectLst/>
                <a:ea typeface="Times New Roman" panose="02020603050405020304" pitchFamily="18" charset="0"/>
              </a:rPr>
              <a:t>   en CDD qu'en CDI</a:t>
            </a:r>
            <a:r>
              <a:rPr kumimoji="0" lang="fr-FR" altLang="fr-FR" sz="1800" b="0" i="0" u="none" strike="noStrike" cap="none" normalizeH="0" baseline="0" dirty="0">
                <a:ln>
                  <a:noFill/>
                </a:ln>
                <a:effectLst/>
                <a:ea typeface="Times New Roman" panose="02020603050405020304" pitchFamily="18" charset="0"/>
              </a:rPr>
              <a:t>.</a:t>
            </a:r>
            <a:br>
              <a:rPr kumimoji="0" lang="fr-FR" altLang="fr-FR" sz="3600" b="0" i="0" u="none" strike="noStrike" cap="none" normalizeH="0" baseline="0" dirty="0">
                <a:ln>
                  <a:noFill/>
                </a:ln>
                <a:effectLst/>
                <a:ea typeface="Times New Roman" panose="02020603050405020304" pitchFamily="18" charset="0"/>
              </a:rPr>
            </a:br>
            <a:r>
              <a:rPr kumimoji="0" lang="fr-FR" altLang="fr-FR" sz="3600" b="0" i="0" u="none" strike="noStrike" cap="none" normalizeH="0" baseline="0" dirty="0">
                <a:ln>
                  <a:noFill/>
                </a:ln>
                <a:effectLst/>
              </a:rPr>
              <a:t> </a:t>
            </a:r>
            <a:endParaRPr lang="fr-FR" sz="1800" dirty="0"/>
          </a:p>
        </p:txBody>
      </p:sp>
      <p:sp>
        <p:nvSpPr>
          <p:cNvPr id="6" name="Espace réservé du numéro de diapositive 5">
            <a:extLst>
              <a:ext uri="{FF2B5EF4-FFF2-40B4-BE49-F238E27FC236}">
                <a16:creationId xmlns:a16="http://schemas.microsoft.com/office/drawing/2014/main" id="{47B9A073-6645-6654-617E-0379BA79500B}"/>
              </a:ext>
            </a:extLst>
          </p:cNvPr>
          <p:cNvSpPr>
            <a:spLocks noGrp="1"/>
          </p:cNvSpPr>
          <p:nvPr>
            <p:ph type="sldNum" sz="quarter" idx="12"/>
          </p:nvPr>
        </p:nvSpPr>
        <p:spPr/>
        <p:txBody>
          <a:bodyPr/>
          <a:lstStyle/>
          <a:p>
            <a:pPr rtl="0"/>
            <a:fld id="{48F63A3B-78C7-47BE-AE5E-E10140E04643}" type="slidenum">
              <a:rPr lang="fr-FR" smtClean="0"/>
              <a:t>10</a:t>
            </a:fld>
            <a:endParaRPr lang="fr-FR" dirty="0"/>
          </a:p>
        </p:txBody>
      </p:sp>
    </p:spTree>
    <p:extLst>
      <p:ext uri="{BB962C8B-B14F-4D97-AF65-F5344CB8AC3E}">
        <p14:creationId xmlns:p14="http://schemas.microsoft.com/office/powerpoint/2010/main" val="114668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6797B8-3EBD-5D4C-C84E-B7901F9FB68F}"/>
              </a:ext>
            </a:extLst>
          </p:cNvPr>
          <p:cNvSpPr>
            <a:spLocks noGrp="1"/>
          </p:cNvSpPr>
          <p:nvPr>
            <p:ph type="title"/>
          </p:nvPr>
        </p:nvSpPr>
        <p:spPr>
          <a:xfrm>
            <a:off x="2581835" y="731520"/>
            <a:ext cx="8820733" cy="5292762"/>
          </a:xfrm>
        </p:spPr>
        <p:txBody>
          <a:bodyPr/>
          <a:lstStyle/>
          <a:p>
            <a:br>
              <a:rPr kumimoji="0" lang="fr-FR" altLang="fr-FR" sz="2400" b="0" i="0" u="none" strike="noStrike" cap="none" normalizeH="0" baseline="0" dirty="0">
                <a:ln>
                  <a:noFill/>
                </a:ln>
                <a:effectLst/>
              </a:rPr>
            </a:br>
            <a:r>
              <a:rPr kumimoji="0" lang="fr-FR" altLang="fr-FR" sz="2400" b="0" i="0" u="none" strike="noStrike" cap="none" normalizeH="0" baseline="0" dirty="0">
                <a:ln>
                  <a:noFill/>
                </a:ln>
                <a:effectLst/>
              </a:rPr>
              <a:t> - </a:t>
            </a:r>
            <a:r>
              <a:rPr kumimoji="0" lang="fr-FR" altLang="fr-FR" sz="2400" b="0" i="0" u="none" strike="noStrike" cap="none" normalizeH="0" baseline="0" dirty="0">
                <a:ln>
                  <a:noFill/>
                </a:ln>
                <a:effectLst/>
                <a:ea typeface="Times New Roman" panose="02020603050405020304" pitchFamily="18" charset="0"/>
              </a:rPr>
              <a:t>Au fil des années, </a:t>
            </a:r>
            <a:r>
              <a:rPr kumimoji="0" lang="fr-FR" altLang="fr-FR" sz="2400" i="0" u="none" strike="noStrike" cap="none" normalizeH="0" baseline="0" dirty="0">
                <a:ln>
                  <a:noFill/>
                </a:ln>
                <a:solidFill>
                  <a:schemeClr val="bg1">
                    <a:lumMod val="50000"/>
                  </a:schemeClr>
                </a:solidFill>
                <a:effectLst/>
                <a:ea typeface="Times New Roman" panose="02020603050405020304" pitchFamily="18" charset="0"/>
              </a:rPr>
              <a:t>ONE SA RH </a:t>
            </a:r>
            <a:r>
              <a:rPr kumimoji="0" lang="fr-FR" altLang="fr-FR" sz="2400" b="0" i="0" u="none" strike="noStrike" cap="none" normalizeH="0" baseline="0" dirty="0">
                <a:ln>
                  <a:noFill/>
                </a:ln>
                <a:effectLst/>
                <a:ea typeface="Times New Roman" panose="02020603050405020304" pitchFamily="18" charset="0"/>
              </a:rPr>
              <a:t>s’est aussi constitué une base</a:t>
            </a: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de milliers de candidats,</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ea typeface="Times New Roman" panose="02020603050405020304" pitchFamily="18" charset="0"/>
              </a:rPr>
              <a:t>riche de profils variés.</a:t>
            </a:r>
            <a:br>
              <a:rPr kumimoji="0" lang="fr-FR" altLang="fr-FR" sz="2400" b="0" i="0" u="none" strike="noStrike" cap="none" normalizeH="0" baseline="0" dirty="0">
                <a:ln>
                  <a:noFill/>
                </a:ln>
                <a:effectLst/>
                <a:ea typeface="Times New Roman" panose="02020603050405020304" pitchFamily="18" charset="0"/>
              </a:rPr>
            </a:b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 L'excellente réputation de notre groupe due en partie à la</a:t>
            </a: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fidélisation de nos</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ea typeface="Times New Roman" panose="02020603050405020304" pitchFamily="18" charset="0"/>
              </a:rPr>
              <a:t>intérimaires nous permet de recruter en</a:t>
            </a: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permanence les meilleurs candidats possibles.</a:t>
            </a:r>
            <a:br>
              <a:rPr kumimoji="0" lang="fr-FR" altLang="fr-FR" sz="2400" b="0" i="0" u="none" strike="noStrike" cap="none" normalizeH="0" baseline="0" dirty="0">
                <a:ln>
                  <a:noFill/>
                </a:ln>
                <a:effectLst/>
                <a:ea typeface="Times New Roman" panose="02020603050405020304" pitchFamily="18" charset="0"/>
              </a:rPr>
            </a:b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 Enfin, les consultants de </a:t>
            </a:r>
            <a:r>
              <a:rPr kumimoji="0" lang="fr-FR" altLang="fr-FR" sz="2400" i="0" u="none" strike="noStrike" cap="none" normalizeH="0" baseline="0" dirty="0">
                <a:ln>
                  <a:noFill/>
                </a:ln>
                <a:solidFill>
                  <a:schemeClr val="bg1">
                    <a:lumMod val="50000"/>
                  </a:schemeClr>
                </a:solidFill>
                <a:effectLst/>
                <a:ea typeface="Times New Roman" panose="02020603050405020304" pitchFamily="18" charset="0"/>
              </a:rPr>
              <a:t>ONE SA RH </a:t>
            </a:r>
            <a:r>
              <a:rPr kumimoji="0" lang="fr-FR" altLang="fr-FR" sz="2400" b="0" i="0" u="none" strike="noStrike" cap="none" normalizeH="0" baseline="0" dirty="0">
                <a:ln>
                  <a:noFill/>
                </a:ln>
                <a:effectLst/>
                <a:ea typeface="Times New Roman" panose="02020603050405020304" pitchFamily="18" charset="0"/>
              </a:rPr>
              <a:t>peuvent aussi se</a:t>
            </a: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déplacer au sein de votre</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ea typeface="Times New Roman" panose="02020603050405020304" pitchFamily="18" charset="0"/>
              </a:rPr>
              <a:t>entreprise afin de définir au mieux </a:t>
            </a: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vos besoins et vos attentes, en termes de profils et de</a:t>
            </a:r>
            <a:br>
              <a:rPr kumimoji="0" lang="fr-FR" altLang="fr-FR" sz="2400" b="0" i="0" u="none" strike="noStrike" cap="none" normalizeH="0" baseline="0" dirty="0">
                <a:ln>
                  <a:noFill/>
                </a:ln>
                <a:effectLst/>
                <a:ea typeface="Times New Roman" panose="02020603050405020304" pitchFamily="18" charset="0"/>
              </a:rPr>
            </a:br>
            <a:r>
              <a:rPr kumimoji="0" lang="fr-FR" altLang="fr-FR" sz="2400" b="0" i="0" u="none" strike="noStrike" cap="none" normalizeH="0" baseline="0" dirty="0">
                <a:ln>
                  <a:noFill/>
                </a:ln>
                <a:effectLst/>
                <a:ea typeface="Times New Roman" panose="02020603050405020304" pitchFamily="18" charset="0"/>
              </a:rPr>
              <a:t>   compétences souhaitées,</a:t>
            </a:r>
            <a:endParaRPr lang="fr-FR" sz="2400" dirty="0"/>
          </a:p>
        </p:txBody>
      </p:sp>
      <p:sp>
        <p:nvSpPr>
          <p:cNvPr id="6" name="Espace réservé du numéro de diapositive 5">
            <a:extLst>
              <a:ext uri="{FF2B5EF4-FFF2-40B4-BE49-F238E27FC236}">
                <a16:creationId xmlns:a16="http://schemas.microsoft.com/office/drawing/2014/main" id="{F75918C1-44C3-24BA-F893-0D9E35842C41}"/>
              </a:ext>
            </a:extLst>
          </p:cNvPr>
          <p:cNvSpPr>
            <a:spLocks noGrp="1"/>
          </p:cNvSpPr>
          <p:nvPr>
            <p:ph type="sldNum" sz="quarter" idx="12"/>
          </p:nvPr>
        </p:nvSpPr>
        <p:spPr/>
        <p:txBody>
          <a:bodyPr/>
          <a:lstStyle/>
          <a:p>
            <a:pPr rtl="0"/>
            <a:fld id="{48F63A3B-78C7-47BE-AE5E-E10140E04643}" type="slidenum">
              <a:rPr lang="fr-FR" smtClean="0"/>
              <a:t>11</a:t>
            </a:fld>
            <a:endParaRPr lang="fr-FR" dirty="0"/>
          </a:p>
        </p:txBody>
      </p:sp>
    </p:spTree>
    <p:extLst>
      <p:ext uri="{BB962C8B-B14F-4D97-AF65-F5344CB8AC3E}">
        <p14:creationId xmlns:p14="http://schemas.microsoft.com/office/powerpoint/2010/main" val="181726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7C09F16-6D23-666F-6800-8FC697831948}"/>
              </a:ext>
            </a:extLst>
          </p:cNvPr>
          <p:cNvSpPr>
            <a:spLocks noGrp="1"/>
          </p:cNvSpPr>
          <p:nvPr>
            <p:ph type="title"/>
          </p:nvPr>
        </p:nvSpPr>
        <p:spPr>
          <a:xfrm>
            <a:off x="758952" y="289711"/>
            <a:ext cx="10671048" cy="718447"/>
          </a:xfrm>
        </p:spPr>
        <p:txBody>
          <a:bodyPr rtlCol="0"/>
          <a:lstStyle>
            <a:defPPr>
              <a:defRPr lang="fr-FR"/>
            </a:defPPr>
          </a:lstStyle>
          <a:p>
            <a:pPr rtl="0">
              <a:lnSpc>
                <a:spcPct val="90000"/>
              </a:lnSpc>
            </a:pPr>
            <a:r>
              <a:rPr lang="fr-FR" sz="3200" dirty="0"/>
              <a:t>RENCONTREZ NOTRE ÉQUIPE élargie</a:t>
            </a:r>
          </a:p>
        </p:txBody>
      </p:sp>
      <p:sp>
        <p:nvSpPr>
          <p:cNvPr id="5" name="Espace réservé du texte 4">
            <a:extLst>
              <a:ext uri="{FF2B5EF4-FFF2-40B4-BE49-F238E27FC236}">
                <a16:creationId xmlns:a16="http://schemas.microsoft.com/office/drawing/2014/main" id="{91128191-45A5-DEA1-F978-421F83D5E664}"/>
              </a:ext>
            </a:extLst>
          </p:cNvPr>
          <p:cNvSpPr>
            <a:spLocks noGrp="1"/>
          </p:cNvSpPr>
          <p:nvPr>
            <p:ph type="body" sz="quarter" idx="15"/>
          </p:nvPr>
        </p:nvSpPr>
        <p:spPr>
          <a:xfrm>
            <a:off x="4674419" y="1566287"/>
            <a:ext cx="2029968" cy="371971"/>
          </a:xfrm>
        </p:spPr>
        <p:txBody>
          <a:bodyPr rtlCol="0"/>
          <a:lstStyle>
            <a:defPPr>
              <a:defRPr lang="fr-FR"/>
            </a:defPPr>
          </a:lstStyle>
          <a:p>
            <a:pPr rtl="0"/>
            <a:r>
              <a:rPr lang="fr-FR" b="1" dirty="0"/>
              <a:t>CEO</a:t>
            </a:r>
          </a:p>
        </p:txBody>
      </p:sp>
      <p:sp>
        <p:nvSpPr>
          <p:cNvPr id="159" name="Espace réservé du texte 158">
            <a:extLst>
              <a:ext uri="{FF2B5EF4-FFF2-40B4-BE49-F238E27FC236}">
                <a16:creationId xmlns:a16="http://schemas.microsoft.com/office/drawing/2014/main" id="{F269F917-64D7-CDF3-D985-799AE9C3B794}"/>
              </a:ext>
            </a:extLst>
          </p:cNvPr>
          <p:cNvSpPr>
            <a:spLocks noGrp="1"/>
          </p:cNvSpPr>
          <p:nvPr>
            <p:ph type="body" sz="quarter" idx="29"/>
          </p:nvPr>
        </p:nvSpPr>
        <p:spPr>
          <a:xfrm>
            <a:off x="442677" y="4138245"/>
            <a:ext cx="2029968" cy="600070"/>
          </a:xfrm>
        </p:spPr>
        <p:txBody>
          <a:bodyPr rtlCol="0"/>
          <a:lstStyle>
            <a:defPPr>
              <a:defRPr lang="fr-FR"/>
            </a:defPPr>
          </a:lstStyle>
          <a:p>
            <a:pPr rtl="0"/>
            <a:r>
              <a:rPr lang="fr-FR" sz="1200" dirty="0" err="1"/>
              <a:t>Jessyka</a:t>
            </a:r>
            <a:r>
              <a:rPr lang="fr-FR" sz="1200" dirty="0"/>
              <a:t> florence </a:t>
            </a:r>
            <a:r>
              <a:rPr lang="fr-FR" sz="1200" dirty="0" err="1"/>
              <a:t>beyale</a:t>
            </a:r>
            <a:endParaRPr lang="fr-FR" sz="1200" dirty="0"/>
          </a:p>
          <a:p>
            <a:pPr rtl="0"/>
            <a:endParaRPr lang="fr-FR" sz="1200" dirty="0"/>
          </a:p>
        </p:txBody>
      </p:sp>
      <p:sp>
        <p:nvSpPr>
          <p:cNvPr id="160" name="Espace réservé du texte 159">
            <a:extLst>
              <a:ext uri="{FF2B5EF4-FFF2-40B4-BE49-F238E27FC236}">
                <a16:creationId xmlns:a16="http://schemas.microsoft.com/office/drawing/2014/main" id="{2814DD63-8543-970F-927B-E6AA56C99E6C}"/>
              </a:ext>
            </a:extLst>
          </p:cNvPr>
          <p:cNvSpPr>
            <a:spLocks noGrp="1"/>
          </p:cNvSpPr>
          <p:nvPr>
            <p:ph type="body" sz="quarter" idx="30"/>
          </p:nvPr>
        </p:nvSpPr>
        <p:spPr>
          <a:xfrm>
            <a:off x="465312" y="4763648"/>
            <a:ext cx="2029968" cy="270961"/>
          </a:xfrm>
        </p:spPr>
        <p:txBody>
          <a:bodyPr rtlCol="0"/>
          <a:lstStyle>
            <a:defPPr>
              <a:defRPr lang="fr-FR"/>
            </a:defPPr>
          </a:lstStyle>
          <a:p>
            <a:r>
              <a:rPr lang="fr-FR" sz="1100" dirty="0"/>
              <a:t>DG ONE CARE</a:t>
            </a:r>
          </a:p>
          <a:p>
            <a:pPr rtl="0"/>
            <a:endParaRPr lang="fr-FR" sz="1100" dirty="0"/>
          </a:p>
        </p:txBody>
      </p:sp>
      <p:sp>
        <p:nvSpPr>
          <p:cNvPr id="6" name="Espace réservé du texte 5">
            <a:extLst>
              <a:ext uri="{FF2B5EF4-FFF2-40B4-BE49-F238E27FC236}">
                <a16:creationId xmlns:a16="http://schemas.microsoft.com/office/drawing/2014/main" id="{EEF6A845-F328-1053-A365-3DA9CBAF9BA4}"/>
              </a:ext>
            </a:extLst>
          </p:cNvPr>
          <p:cNvSpPr>
            <a:spLocks noGrp="1"/>
          </p:cNvSpPr>
          <p:nvPr>
            <p:ph type="body" sz="quarter" idx="16"/>
          </p:nvPr>
        </p:nvSpPr>
        <p:spPr>
          <a:xfrm>
            <a:off x="674143" y="3143474"/>
            <a:ext cx="2029968" cy="492947"/>
          </a:xfrm>
        </p:spPr>
        <p:txBody>
          <a:bodyPr rtlCol="0"/>
          <a:lstStyle>
            <a:defPPr>
              <a:defRPr lang="fr-FR"/>
            </a:defPPr>
          </a:lstStyle>
          <a:p>
            <a:pPr rtl="0"/>
            <a:r>
              <a:rPr lang="fr-FR" sz="1300" spc="-20" dirty="0"/>
              <a:t>MAMOUDA ONOBIONO</a:t>
            </a:r>
          </a:p>
        </p:txBody>
      </p:sp>
      <p:sp>
        <p:nvSpPr>
          <p:cNvPr id="8" name="Espace réservé du texte 7">
            <a:extLst>
              <a:ext uri="{FF2B5EF4-FFF2-40B4-BE49-F238E27FC236}">
                <a16:creationId xmlns:a16="http://schemas.microsoft.com/office/drawing/2014/main" id="{F46AF003-A457-D7E6-F39B-1A85A426A3E5}"/>
              </a:ext>
            </a:extLst>
          </p:cNvPr>
          <p:cNvSpPr>
            <a:spLocks noGrp="1"/>
          </p:cNvSpPr>
          <p:nvPr>
            <p:ph type="body" sz="quarter" idx="18"/>
          </p:nvPr>
        </p:nvSpPr>
        <p:spPr>
          <a:xfrm>
            <a:off x="674143" y="3623242"/>
            <a:ext cx="2029968" cy="182880"/>
          </a:xfrm>
        </p:spPr>
        <p:txBody>
          <a:bodyPr rtlCol="0"/>
          <a:lstStyle>
            <a:defPPr>
              <a:defRPr lang="fr-FR"/>
            </a:defPPr>
          </a:lstStyle>
          <a:p>
            <a:pPr rtl="0"/>
            <a:r>
              <a:rPr lang="fr-FR" sz="1100" dirty="0"/>
              <a:t>DG ONE </a:t>
            </a:r>
            <a:r>
              <a:rPr lang="fr-FR" sz="1100" dirty="0" err="1"/>
              <a:t>BTP_Immob</a:t>
            </a:r>
            <a:endParaRPr lang="fr-FR" sz="1100" dirty="0"/>
          </a:p>
        </p:txBody>
      </p:sp>
      <p:sp>
        <p:nvSpPr>
          <p:cNvPr id="186" name="Espace réservé du texte 185">
            <a:extLst>
              <a:ext uri="{FF2B5EF4-FFF2-40B4-BE49-F238E27FC236}">
                <a16:creationId xmlns:a16="http://schemas.microsoft.com/office/drawing/2014/main" id="{18835196-357D-8C96-24B5-B52A2DDEB005}"/>
              </a:ext>
            </a:extLst>
          </p:cNvPr>
          <p:cNvSpPr>
            <a:spLocks noGrp="1"/>
          </p:cNvSpPr>
          <p:nvPr>
            <p:ph type="body" sz="quarter" idx="31"/>
          </p:nvPr>
        </p:nvSpPr>
        <p:spPr>
          <a:xfrm>
            <a:off x="2938041" y="4177136"/>
            <a:ext cx="2284566" cy="522288"/>
          </a:xfrm>
        </p:spPr>
        <p:txBody>
          <a:bodyPr rtlCol="0"/>
          <a:lstStyle>
            <a:defPPr>
              <a:defRPr lang="fr-FR"/>
            </a:defPPr>
          </a:lstStyle>
          <a:p>
            <a:pPr rtl="0"/>
            <a:r>
              <a:rPr lang="fr-FR" sz="1300" dirty="0"/>
              <a:t>Farel BRONDON JAMA</a:t>
            </a:r>
          </a:p>
        </p:txBody>
      </p:sp>
      <p:sp>
        <p:nvSpPr>
          <p:cNvPr id="187" name="Espace réservé du texte 186">
            <a:extLst>
              <a:ext uri="{FF2B5EF4-FFF2-40B4-BE49-F238E27FC236}">
                <a16:creationId xmlns:a16="http://schemas.microsoft.com/office/drawing/2014/main" id="{41C11B69-21C7-3FD7-1E14-583CF5B1707B}"/>
              </a:ext>
            </a:extLst>
          </p:cNvPr>
          <p:cNvSpPr>
            <a:spLocks noGrp="1"/>
          </p:cNvSpPr>
          <p:nvPr>
            <p:ph type="body" sz="quarter" idx="32"/>
          </p:nvPr>
        </p:nvSpPr>
        <p:spPr>
          <a:xfrm>
            <a:off x="3011174" y="4670721"/>
            <a:ext cx="2029968" cy="522287"/>
          </a:xfrm>
        </p:spPr>
        <p:txBody>
          <a:bodyPr rtlCol="0"/>
          <a:lstStyle>
            <a:defPPr>
              <a:defRPr lang="fr-FR"/>
            </a:defPPr>
          </a:lstStyle>
          <a:p>
            <a:pPr rtl="0"/>
            <a:r>
              <a:rPr lang="fr-FR" sz="1100" dirty="0"/>
              <a:t>DG ONE Conseil financier- Investissement et recouvrement</a:t>
            </a:r>
          </a:p>
        </p:txBody>
      </p:sp>
      <p:sp>
        <p:nvSpPr>
          <p:cNvPr id="9" name="Espace réservé du texte 8">
            <a:extLst>
              <a:ext uri="{FF2B5EF4-FFF2-40B4-BE49-F238E27FC236}">
                <a16:creationId xmlns:a16="http://schemas.microsoft.com/office/drawing/2014/main" id="{0A413FDF-11CF-6B9B-871F-ED1ED06E76B9}"/>
              </a:ext>
            </a:extLst>
          </p:cNvPr>
          <p:cNvSpPr>
            <a:spLocks noGrp="1"/>
          </p:cNvSpPr>
          <p:nvPr>
            <p:ph type="body" sz="quarter" idx="19"/>
          </p:nvPr>
        </p:nvSpPr>
        <p:spPr>
          <a:xfrm>
            <a:off x="3571494" y="3102680"/>
            <a:ext cx="2029968" cy="492947"/>
          </a:xfrm>
        </p:spPr>
        <p:txBody>
          <a:bodyPr rtlCol="0"/>
          <a:lstStyle>
            <a:defPPr>
              <a:defRPr lang="fr-FR"/>
            </a:defPPr>
          </a:lstStyle>
          <a:p>
            <a:pPr rtl="0"/>
            <a:r>
              <a:rPr lang="fr-FR" sz="1300" dirty="0"/>
              <a:t>Josiane MIMBA</a:t>
            </a:r>
          </a:p>
        </p:txBody>
      </p:sp>
      <p:sp>
        <p:nvSpPr>
          <p:cNvPr id="11" name="Espace réservé du texte 10">
            <a:extLst>
              <a:ext uri="{FF2B5EF4-FFF2-40B4-BE49-F238E27FC236}">
                <a16:creationId xmlns:a16="http://schemas.microsoft.com/office/drawing/2014/main" id="{B3CED26D-9022-0D83-FB0D-E3471E6F7ECE}"/>
              </a:ext>
            </a:extLst>
          </p:cNvPr>
          <p:cNvSpPr>
            <a:spLocks noGrp="1"/>
          </p:cNvSpPr>
          <p:nvPr>
            <p:ph type="body" sz="quarter" idx="21"/>
          </p:nvPr>
        </p:nvSpPr>
        <p:spPr>
          <a:xfrm>
            <a:off x="3563614" y="3568968"/>
            <a:ext cx="2029968" cy="182880"/>
          </a:xfrm>
        </p:spPr>
        <p:txBody>
          <a:bodyPr rtlCol="0"/>
          <a:lstStyle>
            <a:defPPr>
              <a:defRPr lang="fr-FR"/>
            </a:defPPr>
          </a:lstStyle>
          <a:p>
            <a:pPr rtl="0"/>
            <a:r>
              <a:rPr lang="fr-FR" sz="1100" dirty="0"/>
              <a:t>DG ONE Import-Export</a:t>
            </a:r>
          </a:p>
        </p:txBody>
      </p:sp>
      <p:sp>
        <p:nvSpPr>
          <p:cNvPr id="189" name="Espace réservé du texte 188">
            <a:extLst>
              <a:ext uri="{FF2B5EF4-FFF2-40B4-BE49-F238E27FC236}">
                <a16:creationId xmlns:a16="http://schemas.microsoft.com/office/drawing/2014/main" id="{D14B20BF-5DF9-3EC6-60DD-C63E039F74EC}"/>
              </a:ext>
            </a:extLst>
          </p:cNvPr>
          <p:cNvSpPr>
            <a:spLocks noGrp="1"/>
          </p:cNvSpPr>
          <p:nvPr>
            <p:ph type="body" sz="quarter" idx="34"/>
          </p:nvPr>
        </p:nvSpPr>
        <p:spPr>
          <a:xfrm>
            <a:off x="5585963" y="4680237"/>
            <a:ext cx="2029968" cy="422356"/>
          </a:xfrm>
        </p:spPr>
        <p:txBody>
          <a:bodyPr rtlCol="0"/>
          <a:lstStyle>
            <a:defPPr>
              <a:defRPr lang="fr-FR"/>
            </a:defPPr>
          </a:lstStyle>
          <a:p>
            <a:pPr rtl="0"/>
            <a:r>
              <a:rPr lang="fr-FR" sz="1100" dirty="0"/>
              <a:t>DG ONE Pétrole et Mines</a:t>
            </a:r>
          </a:p>
        </p:txBody>
      </p:sp>
      <p:sp>
        <p:nvSpPr>
          <p:cNvPr id="12" name="Espace réservé du texte 11">
            <a:extLst>
              <a:ext uri="{FF2B5EF4-FFF2-40B4-BE49-F238E27FC236}">
                <a16:creationId xmlns:a16="http://schemas.microsoft.com/office/drawing/2014/main" id="{518301B7-15C5-E184-096F-BF82F42163C2}"/>
              </a:ext>
            </a:extLst>
          </p:cNvPr>
          <p:cNvSpPr>
            <a:spLocks noGrp="1"/>
          </p:cNvSpPr>
          <p:nvPr>
            <p:ph type="body" sz="quarter" idx="22"/>
          </p:nvPr>
        </p:nvSpPr>
        <p:spPr>
          <a:xfrm>
            <a:off x="6489909" y="3125401"/>
            <a:ext cx="2029968" cy="492947"/>
          </a:xfrm>
        </p:spPr>
        <p:txBody>
          <a:bodyPr rtlCol="0"/>
          <a:lstStyle>
            <a:defPPr>
              <a:defRPr lang="fr-FR"/>
            </a:defPPr>
          </a:lstStyle>
          <a:p>
            <a:pPr rtl="0"/>
            <a:r>
              <a:rPr lang="fr-FR" sz="1300" dirty="0"/>
              <a:t>FELIX DE NERVAL</a:t>
            </a:r>
          </a:p>
        </p:txBody>
      </p:sp>
      <p:sp>
        <p:nvSpPr>
          <p:cNvPr id="14" name="Espace réservé du texte 13">
            <a:extLst>
              <a:ext uri="{FF2B5EF4-FFF2-40B4-BE49-F238E27FC236}">
                <a16:creationId xmlns:a16="http://schemas.microsoft.com/office/drawing/2014/main" id="{DD57FB11-65D1-6B1C-8D88-F932BF765A7C}"/>
              </a:ext>
            </a:extLst>
          </p:cNvPr>
          <p:cNvSpPr>
            <a:spLocks noGrp="1"/>
          </p:cNvSpPr>
          <p:nvPr>
            <p:ph type="body" sz="quarter" idx="24"/>
          </p:nvPr>
        </p:nvSpPr>
        <p:spPr>
          <a:xfrm>
            <a:off x="6483687" y="3644234"/>
            <a:ext cx="2029968" cy="182880"/>
          </a:xfrm>
        </p:spPr>
        <p:txBody>
          <a:bodyPr rtlCol="0"/>
          <a:lstStyle>
            <a:defPPr>
              <a:defRPr lang="fr-FR"/>
            </a:defPPr>
          </a:lstStyle>
          <a:p>
            <a:pPr rtl="0"/>
            <a:r>
              <a:rPr lang="fr-FR" sz="1100" dirty="0"/>
              <a:t>DG ONE </a:t>
            </a:r>
            <a:r>
              <a:rPr lang="fr-FR" sz="1100" dirty="0" err="1"/>
              <a:t>IT&amp;Design</a:t>
            </a:r>
            <a:endParaRPr lang="fr-FR" sz="1100" dirty="0"/>
          </a:p>
        </p:txBody>
      </p:sp>
      <p:sp>
        <p:nvSpPr>
          <p:cNvPr id="190" name="Espace réservé du texte 189">
            <a:extLst>
              <a:ext uri="{FF2B5EF4-FFF2-40B4-BE49-F238E27FC236}">
                <a16:creationId xmlns:a16="http://schemas.microsoft.com/office/drawing/2014/main" id="{6FA69800-878A-E997-C835-4A34703F2394}"/>
              </a:ext>
            </a:extLst>
          </p:cNvPr>
          <p:cNvSpPr>
            <a:spLocks noGrp="1"/>
          </p:cNvSpPr>
          <p:nvPr>
            <p:ph type="body" sz="quarter" idx="35"/>
          </p:nvPr>
        </p:nvSpPr>
        <p:spPr>
          <a:xfrm>
            <a:off x="7913265" y="4250737"/>
            <a:ext cx="2029968" cy="483137"/>
          </a:xfrm>
        </p:spPr>
        <p:txBody>
          <a:bodyPr rtlCol="0"/>
          <a:lstStyle>
            <a:defPPr>
              <a:defRPr lang="fr-FR"/>
            </a:defPPr>
          </a:lstStyle>
          <a:p>
            <a:pPr rtl="0"/>
            <a:r>
              <a:rPr lang="fr-FR" sz="1300" dirty="0"/>
              <a:t>ROBIN KLINE</a:t>
            </a:r>
          </a:p>
        </p:txBody>
      </p:sp>
      <p:sp>
        <p:nvSpPr>
          <p:cNvPr id="191" name="Espace réservé du texte 190">
            <a:extLst>
              <a:ext uri="{FF2B5EF4-FFF2-40B4-BE49-F238E27FC236}">
                <a16:creationId xmlns:a16="http://schemas.microsoft.com/office/drawing/2014/main" id="{231555FC-0BA5-3E6F-7FCB-66878580BB2C}"/>
              </a:ext>
            </a:extLst>
          </p:cNvPr>
          <p:cNvSpPr>
            <a:spLocks noGrp="1"/>
          </p:cNvSpPr>
          <p:nvPr>
            <p:ph type="body" sz="quarter" idx="36"/>
          </p:nvPr>
        </p:nvSpPr>
        <p:spPr>
          <a:xfrm>
            <a:off x="7979287" y="4765670"/>
            <a:ext cx="2029968" cy="182880"/>
          </a:xfrm>
        </p:spPr>
        <p:txBody>
          <a:bodyPr rtlCol="0"/>
          <a:lstStyle>
            <a:defPPr>
              <a:defRPr lang="fr-FR"/>
            </a:defPPr>
          </a:lstStyle>
          <a:p>
            <a:pPr rtl="0"/>
            <a:r>
              <a:rPr lang="fr-FR" sz="1100" dirty="0"/>
              <a:t>DG ONE International</a:t>
            </a:r>
          </a:p>
        </p:txBody>
      </p:sp>
      <p:sp>
        <p:nvSpPr>
          <p:cNvPr id="218" name="Espace réservé du numéro de diapositive 217">
            <a:extLst>
              <a:ext uri="{FF2B5EF4-FFF2-40B4-BE49-F238E27FC236}">
                <a16:creationId xmlns:a16="http://schemas.microsoft.com/office/drawing/2014/main" id="{C29F391A-4647-2731-26B5-3B262D8730A1}"/>
              </a:ext>
            </a:extLst>
          </p:cNvPr>
          <p:cNvSpPr>
            <a:spLocks noGrp="1"/>
          </p:cNvSpPr>
          <p:nvPr>
            <p:ph type="sldNum" sz="quarter" idx="12"/>
          </p:nvPr>
        </p:nvSpPr>
        <p:spPr/>
        <p:txBody>
          <a:bodyPr rtlCol="0"/>
          <a:lstStyle>
            <a:defPPr>
              <a:defRPr lang="fr-FR"/>
            </a:defPPr>
          </a:lstStyle>
          <a:p>
            <a:pPr rtl="0"/>
            <a:fld id="{48F63A3B-78C7-47BE-AE5E-E10140E04643}" type="slidenum">
              <a:rPr lang="fr-FR" smtClean="0"/>
              <a:pPr rtl="0"/>
              <a:t>12</a:t>
            </a:fld>
            <a:endParaRPr lang="fr-FR" dirty="0"/>
          </a:p>
        </p:txBody>
      </p:sp>
      <p:sp>
        <p:nvSpPr>
          <p:cNvPr id="25" name="Espace réservé du texte 8">
            <a:extLst>
              <a:ext uri="{FF2B5EF4-FFF2-40B4-BE49-F238E27FC236}">
                <a16:creationId xmlns:a16="http://schemas.microsoft.com/office/drawing/2014/main" id="{962AFE02-0624-1143-DFEB-9A54FAEC4E90}"/>
              </a:ext>
            </a:extLst>
          </p:cNvPr>
          <p:cNvSpPr txBox="1">
            <a:spLocks/>
          </p:cNvSpPr>
          <p:nvPr/>
        </p:nvSpPr>
        <p:spPr>
          <a:xfrm>
            <a:off x="9361572" y="3063301"/>
            <a:ext cx="2029968" cy="492947"/>
          </a:xfrm>
          <a:prstGeom prst="rect">
            <a:avLst/>
          </a:prstGeom>
          <a:solidFill>
            <a:schemeClr val="accent4"/>
          </a:solidFill>
        </p:spPr>
        <p:txBody>
          <a:bodyPr vert="horz" lIns="0" tIns="155448" rIns="0" bIns="45720" rtlCol="0" anchor="t">
            <a:noAutofit/>
          </a:bodyPr>
          <a:lstStyle>
            <a:defPPr>
              <a:defRPr lang="fr-FR"/>
            </a:defPPr>
            <a:lvl1pPr marL="0" indent="0" algn="ctr" defTabSz="914400" rtl="0" eaLnBrk="1" latinLnBrk="0" hangingPunct="1">
              <a:lnSpc>
                <a:spcPct val="100000"/>
              </a:lnSpc>
              <a:spcBef>
                <a:spcPts val="0"/>
              </a:spcBef>
              <a:buFont typeface="Arial" panose="020B0604020202020204" pitchFamily="34" charset="0"/>
              <a:buNone/>
              <a:defRPr lang="fr-F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300" dirty="0"/>
              <a:t>Martine </a:t>
            </a:r>
            <a:r>
              <a:rPr lang="fr-FR" sz="1300" dirty="0" err="1"/>
              <a:t>kaya</a:t>
            </a:r>
            <a:endParaRPr lang="fr-FR" sz="1300" dirty="0"/>
          </a:p>
        </p:txBody>
      </p:sp>
      <p:sp>
        <p:nvSpPr>
          <p:cNvPr id="27" name="Espace réservé du texte 13">
            <a:extLst>
              <a:ext uri="{FF2B5EF4-FFF2-40B4-BE49-F238E27FC236}">
                <a16:creationId xmlns:a16="http://schemas.microsoft.com/office/drawing/2014/main" id="{FB7D27DE-5CA8-088A-5A25-932846F9A439}"/>
              </a:ext>
            </a:extLst>
          </p:cNvPr>
          <p:cNvSpPr txBox="1">
            <a:spLocks/>
          </p:cNvSpPr>
          <p:nvPr/>
        </p:nvSpPr>
        <p:spPr>
          <a:xfrm>
            <a:off x="9387260" y="3476186"/>
            <a:ext cx="2029968" cy="422355"/>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100000"/>
              </a:lnSpc>
              <a:spcBef>
                <a:spcPts val="360"/>
              </a:spcBef>
              <a:buFont typeface="Arial" panose="020B0604020202020204" pitchFamily="34" charset="0"/>
              <a:buNone/>
              <a:defRPr lang="fr-FR" sz="1200" kern="1200" spc="20" baseline="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100" dirty="0"/>
              <a:t>DG ONE </a:t>
            </a:r>
            <a:r>
              <a:rPr lang="fr-FR" sz="1100" dirty="0" err="1"/>
              <a:t>Representation</a:t>
            </a:r>
            <a:r>
              <a:rPr lang="fr-FR" sz="1100" dirty="0"/>
              <a:t> des Marques –</a:t>
            </a:r>
            <a:r>
              <a:rPr lang="fr-FR" sz="1100" dirty="0" err="1"/>
              <a:t>Wine</a:t>
            </a:r>
            <a:r>
              <a:rPr lang="fr-FR" sz="1100" dirty="0"/>
              <a:t> &amp; </a:t>
            </a:r>
            <a:r>
              <a:rPr lang="fr-FR" sz="1100" dirty="0" err="1"/>
              <a:t>Chill</a:t>
            </a:r>
            <a:endParaRPr lang="fr-FR" sz="1100" dirty="0"/>
          </a:p>
        </p:txBody>
      </p:sp>
      <p:sp>
        <p:nvSpPr>
          <p:cNvPr id="30" name="Espace réservé du texte 187">
            <a:extLst>
              <a:ext uri="{FF2B5EF4-FFF2-40B4-BE49-F238E27FC236}">
                <a16:creationId xmlns:a16="http://schemas.microsoft.com/office/drawing/2014/main" id="{960AE401-59F1-453E-F903-D550D75CECE4}"/>
              </a:ext>
            </a:extLst>
          </p:cNvPr>
          <p:cNvSpPr txBox="1">
            <a:spLocks/>
          </p:cNvSpPr>
          <p:nvPr/>
        </p:nvSpPr>
        <p:spPr>
          <a:xfrm>
            <a:off x="5585963" y="4241243"/>
            <a:ext cx="2029968" cy="522288"/>
          </a:xfrm>
          <a:prstGeom prst="rect">
            <a:avLst/>
          </a:prstGeom>
          <a:solidFill>
            <a:schemeClr val="accent1"/>
          </a:solidFill>
        </p:spPr>
        <p:txBody>
          <a:bodyPr vert="horz" lIns="0" tIns="155448" rIns="0" bIns="45720" rtlCol="0" anchor="t">
            <a:noAutofit/>
          </a:bodyPr>
          <a:lstStyle>
            <a:defPPr>
              <a:defRPr lang="fr-FR"/>
            </a:defPPr>
            <a:lvl1pPr marL="0" indent="0" algn="ctr" defTabSz="914400" rtl="0" eaLnBrk="1" latinLnBrk="0" hangingPunct="1">
              <a:lnSpc>
                <a:spcPct val="100000"/>
              </a:lnSpc>
              <a:spcBef>
                <a:spcPts val="0"/>
              </a:spcBef>
              <a:buFont typeface="Arial" panose="020B0604020202020204" pitchFamily="34" charset="0"/>
              <a:buNone/>
              <a:defRPr lang="fr-F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300" dirty="0"/>
              <a:t>ÉLISABETH MOORE</a:t>
            </a:r>
          </a:p>
        </p:txBody>
      </p:sp>
      <p:sp>
        <p:nvSpPr>
          <p:cNvPr id="31" name="Espace réservé du texte 187">
            <a:extLst>
              <a:ext uri="{FF2B5EF4-FFF2-40B4-BE49-F238E27FC236}">
                <a16:creationId xmlns:a16="http://schemas.microsoft.com/office/drawing/2014/main" id="{03D881C6-49C9-0E29-76D4-7F9D02D217A2}"/>
              </a:ext>
            </a:extLst>
          </p:cNvPr>
          <p:cNvSpPr txBox="1">
            <a:spLocks/>
          </p:cNvSpPr>
          <p:nvPr/>
        </p:nvSpPr>
        <p:spPr>
          <a:xfrm>
            <a:off x="10114010" y="4193623"/>
            <a:ext cx="1662715" cy="577604"/>
          </a:xfrm>
          <a:prstGeom prst="rect">
            <a:avLst/>
          </a:prstGeom>
          <a:solidFill>
            <a:schemeClr val="accent1"/>
          </a:solidFill>
        </p:spPr>
        <p:txBody>
          <a:bodyPr vert="horz" lIns="0" tIns="155448" rIns="0" bIns="45720" rtlCol="0" anchor="t">
            <a:noAutofit/>
          </a:bodyPr>
          <a:lstStyle>
            <a:defPPr>
              <a:defRPr lang="fr-FR"/>
            </a:defPPr>
            <a:lvl1pPr marL="0" indent="0" algn="ctr" defTabSz="914400" rtl="0" eaLnBrk="1" latinLnBrk="0" hangingPunct="1">
              <a:lnSpc>
                <a:spcPct val="100000"/>
              </a:lnSpc>
              <a:spcBef>
                <a:spcPts val="0"/>
              </a:spcBef>
              <a:buFont typeface="Arial" panose="020B0604020202020204" pitchFamily="34" charset="0"/>
              <a:buNone/>
              <a:defRPr lang="fr-F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300" dirty="0"/>
              <a:t>Rosalie </a:t>
            </a:r>
            <a:r>
              <a:rPr lang="fr-FR" sz="1300" dirty="0" err="1"/>
              <a:t>adzoa</a:t>
            </a:r>
            <a:endParaRPr lang="fr-FR" sz="1300" dirty="0"/>
          </a:p>
          <a:p>
            <a:endParaRPr lang="fr-FR" sz="1300" dirty="0"/>
          </a:p>
        </p:txBody>
      </p:sp>
      <p:sp>
        <p:nvSpPr>
          <p:cNvPr id="34" name="Espace réservé du texte 189">
            <a:extLst>
              <a:ext uri="{FF2B5EF4-FFF2-40B4-BE49-F238E27FC236}">
                <a16:creationId xmlns:a16="http://schemas.microsoft.com/office/drawing/2014/main" id="{639C3520-3CE1-DCF7-06A9-35BC6D6F660E}"/>
              </a:ext>
            </a:extLst>
          </p:cNvPr>
          <p:cNvSpPr txBox="1">
            <a:spLocks/>
          </p:cNvSpPr>
          <p:nvPr/>
        </p:nvSpPr>
        <p:spPr>
          <a:xfrm>
            <a:off x="4379750" y="2082851"/>
            <a:ext cx="2673815" cy="502864"/>
          </a:xfrm>
          <a:prstGeom prst="rect">
            <a:avLst/>
          </a:prstGeom>
          <a:solidFill>
            <a:schemeClr val="accent4"/>
          </a:solidFill>
        </p:spPr>
        <p:txBody>
          <a:bodyPr vert="horz" lIns="0" tIns="155448" rIns="0" bIns="45720" rtlCol="0" anchor="t">
            <a:noAutofit/>
          </a:bodyPr>
          <a:lstStyle>
            <a:defPPr>
              <a:defRPr lang="fr-FR"/>
            </a:defPPr>
            <a:lvl1pPr marL="0" indent="0" algn="ctr" defTabSz="914400" rtl="0" eaLnBrk="1" latinLnBrk="0" hangingPunct="1">
              <a:lnSpc>
                <a:spcPct val="100000"/>
              </a:lnSpc>
              <a:spcBef>
                <a:spcPts val="0"/>
              </a:spcBef>
              <a:buFont typeface="Arial" panose="020B0604020202020204" pitchFamily="34" charset="0"/>
              <a:buNone/>
              <a:defRPr lang="fr-F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300" dirty="0"/>
              <a:t>CLEMENT OSSIM</a:t>
            </a:r>
          </a:p>
        </p:txBody>
      </p:sp>
      <p:sp>
        <p:nvSpPr>
          <p:cNvPr id="35" name="Espace réservé du texte 188">
            <a:extLst>
              <a:ext uri="{FF2B5EF4-FFF2-40B4-BE49-F238E27FC236}">
                <a16:creationId xmlns:a16="http://schemas.microsoft.com/office/drawing/2014/main" id="{3AF8B932-8F80-3CB3-E6B4-B86CDE2770F6}"/>
              </a:ext>
            </a:extLst>
          </p:cNvPr>
          <p:cNvSpPr txBox="1">
            <a:spLocks/>
          </p:cNvSpPr>
          <p:nvPr/>
        </p:nvSpPr>
        <p:spPr>
          <a:xfrm>
            <a:off x="9943233" y="4687950"/>
            <a:ext cx="2029968" cy="42235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100000"/>
              </a:lnSpc>
              <a:spcBef>
                <a:spcPts val="360"/>
              </a:spcBef>
              <a:buFont typeface="Arial" panose="020B0604020202020204" pitchFamily="34" charset="0"/>
              <a:buNone/>
              <a:defRPr lang="fr-FR" sz="1200" kern="1200" spc="20" baseline="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100" dirty="0"/>
              <a:t>DG ONE SA RH</a:t>
            </a:r>
          </a:p>
        </p:txBody>
      </p:sp>
      <p:sp>
        <p:nvSpPr>
          <p:cNvPr id="36" name="Espace réservé du texte 190">
            <a:extLst>
              <a:ext uri="{FF2B5EF4-FFF2-40B4-BE49-F238E27FC236}">
                <a16:creationId xmlns:a16="http://schemas.microsoft.com/office/drawing/2014/main" id="{38AFEC31-1175-0338-DC01-A3A5DBCF039A}"/>
              </a:ext>
            </a:extLst>
          </p:cNvPr>
          <p:cNvSpPr txBox="1">
            <a:spLocks/>
          </p:cNvSpPr>
          <p:nvPr/>
        </p:nvSpPr>
        <p:spPr>
          <a:xfrm>
            <a:off x="4674419" y="2602202"/>
            <a:ext cx="2029968" cy="135272"/>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100000"/>
              </a:lnSpc>
              <a:spcBef>
                <a:spcPts val="360"/>
              </a:spcBef>
              <a:buFont typeface="Arial" panose="020B0604020202020204" pitchFamily="34" charset="0"/>
              <a:buNone/>
              <a:defRPr lang="fr-FR" sz="1200" kern="1200" spc="20" baseline="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100" dirty="0"/>
              <a:t>CONSEILLER TECHNIQUE</a:t>
            </a:r>
          </a:p>
        </p:txBody>
      </p:sp>
      <p:sp>
        <p:nvSpPr>
          <p:cNvPr id="37" name="Espace réservé du texte 187">
            <a:extLst>
              <a:ext uri="{FF2B5EF4-FFF2-40B4-BE49-F238E27FC236}">
                <a16:creationId xmlns:a16="http://schemas.microsoft.com/office/drawing/2014/main" id="{7A7F155D-CC8B-ACEA-784D-DEE2BBF48601}"/>
              </a:ext>
            </a:extLst>
          </p:cNvPr>
          <p:cNvSpPr txBox="1">
            <a:spLocks/>
          </p:cNvSpPr>
          <p:nvPr/>
        </p:nvSpPr>
        <p:spPr>
          <a:xfrm>
            <a:off x="4312830" y="1052887"/>
            <a:ext cx="2662517" cy="577604"/>
          </a:xfrm>
          <a:prstGeom prst="rect">
            <a:avLst/>
          </a:prstGeom>
          <a:solidFill>
            <a:schemeClr val="accent1"/>
          </a:solidFill>
        </p:spPr>
        <p:txBody>
          <a:bodyPr vert="horz" lIns="0" tIns="155448" rIns="0" bIns="45720" rtlCol="0" anchor="t">
            <a:noAutofit/>
          </a:bodyPr>
          <a:lstStyle>
            <a:defPPr>
              <a:defRPr lang="fr-FR"/>
            </a:defPPr>
            <a:lvl1pPr marL="0" indent="0" algn="ctr" defTabSz="914400" rtl="0" eaLnBrk="1" latinLnBrk="0" hangingPunct="1">
              <a:lnSpc>
                <a:spcPct val="100000"/>
              </a:lnSpc>
              <a:spcBef>
                <a:spcPts val="0"/>
              </a:spcBef>
              <a:buFont typeface="Arial" panose="020B0604020202020204" pitchFamily="34" charset="0"/>
              <a:buNone/>
              <a:defRPr lang="fr-FR" sz="1400" b="1" kern="1200" cap="all" spc="20" baseline="0">
                <a:solidFill>
                  <a:schemeClr val="accent6"/>
                </a:solidFill>
                <a:latin typeface="Arial" panose="020B0604020202020204" pitchFamily="34" charset="0"/>
                <a:ea typeface="+mn-ea"/>
                <a:cs typeface="Arial" panose="020B0604020202020204" pitchFamily="34" charset="0"/>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sz="1300" dirty="0"/>
              <a:t>ESTHER ORELIE NGANE</a:t>
            </a:r>
          </a:p>
          <a:p>
            <a:endParaRPr lang="fr-FR" sz="1300" dirty="0"/>
          </a:p>
        </p:txBody>
      </p:sp>
    </p:spTree>
    <p:extLst>
      <p:ext uri="{BB962C8B-B14F-4D97-AF65-F5344CB8AC3E}">
        <p14:creationId xmlns:p14="http://schemas.microsoft.com/office/powerpoint/2010/main" val="245226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30A5BFC-C134-C072-C14D-9E51A94C8E7E}"/>
              </a:ext>
            </a:extLst>
          </p:cNvPr>
          <p:cNvSpPr>
            <a:spLocks noGrp="1"/>
          </p:cNvSpPr>
          <p:nvPr>
            <p:ph type="title"/>
          </p:nvPr>
        </p:nvSpPr>
        <p:spPr>
          <a:xfrm>
            <a:off x="758952" y="841247"/>
            <a:ext cx="10671048" cy="1212957"/>
          </a:xfrm>
        </p:spPr>
        <p:txBody>
          <a:bodyPr rtlCol="0"/>
          <a:lstStyle>
            <a:defPPr>
              <a:defRPr lang="fr-FR"/>
            </a:defPPr>
          </a:lstStyle>
          <a:p>
            <a:pPr rtl="0">
              <a:lnSpc>
                <a:spcPct val="90000"/>
              </a:lnSpc>
            </a:pPr>
            <a:r>
              <a:rPr lang="fr-FR" sz="3200" dirty="0"/>
              <a:t>PLANIFICATION A COURT ET MOYEN TERME </a:t>
            </a:r>
            <a:r>
              <a:rPr lang="fr-FR" sz="3200" dirty="0">
                <a:solidFill>
                  <a:schemeClr val="bg1">
                    <a:lumMod val="50000"/>
                  </a:schemeClr>
                </a:solidFill>
              </a:rPr>
              <a:t>ONE SA HOLDINGS</a:t>
            </a:r>
          </a:p>
        </p:txBody>
      </p:sp>
      <p:sp>
        <p:nvSpPr>
          <p:cNvPr id="374" name="Espace réservé du numéro de diapositive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rtlCol="0"/>
          <a:lstStyle>
            <a:defPPr>
              <a:defRPr lang="fr-FR"/>
            </a:defPPr>
          </a:lstStyle>
          <a:p>
            <a:pPr rtl="0"/>
            <a:fld id="{48F63A3B-78C7-47BE-AE5E-E10140E04643}" type="slidenum">
              <a:rPr lang="fr-FR" smtClean="0"/>
              <a:pPr rtl="0"/>
              <a:t>13</a:t>
            </a:fld>
            <a:endParaRPr lang="fr-FR" dirty="0"/>
          </a:p>
        </p:txBody>
      </p:sp>
      <p:sp>
        <p:nvSpPr>
          <p:cNvPr id="19" name="Espace réservé du texte 18">
            <a:extLst>
              <a:ext uri="{FF2B5EF4-FFF2-40B4-BE49-F238E27FC236}">
                <a16:creationId xmlns:a16="http://schemas.microsoft.com/office/drawing/2014/main" id="{270C77AB-7E91-84A6-3E62-DAB80E1E4481}"/>
              </a:ext>
            </a:extLst>
          </p:cNvPr>
          <p:cNvSpPr>
            <a:spLocks noGrp="1"/>
          </p:cNvSpPr>
          <p:nvPr>
            <p:ph type="body" idx="1"/>
          </p:nvPr>
        </p:nvSpPr>
        <p:spPr/>
        <p:txBody>
          <a:bodyPr rtlCol="0"/>
          <a:lstStyle>
            <a:defPPr>
              <a:defRPr lang="fr-FR"/>
            </a:defPPr>
          </a:lstStyle>
          <a:p>
            <a:pPr lvl="0" rtl="0"/>
            <a:r>
              <a:rPr lang="fr-FR"/>
              <a:t>PLANIFICATION</a:t>
            </a:r>
          </a:p>
        </p:txBody>
      </p:sp>
      <p:pic>
        <p:nvPicPr>
          <p:cNvPr id="292" name="Espace réservé d’image 291" descr="icône de liste de contrôle">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3"/>
          <a:srcRect/>
          <a:stretch/>
        </p:blipFill>
        <p:spPr/>
      </p:pic>
      <p:sp>
        <p:nvSpPr>
          <p:cNvPr id="24" name="Espace réservé du texte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rtlCol="0"/>
          <a:lstStyle>
            <a:defPPr>
              <a:defRPr lang="fr-FR"/>
            </a:defPPr>
          </a:lstStyle>
          <a:p>
            <a:pPr lvl="0" rtl="0"/>
            <a:r>
              <a:rPr lang="fr-FR" dirty="0"/>
              <a:t>Mettre en synergie tous </a:t>
            </a:r>
            <a:br>
              <a:rPr lang="fr-FR" dirty="0"/>
            </a:br>
            <a:r>
              <a:rPr lang="fr-FR" dirty="0"/>
              <a:t>les secteurs d’activités de notre enseigne</a:t>
            </a:r>
          </a:p>
        </p:txBody>
      </p:sp>
      <p:sp>
        <p:nvSpPr>
          <p:cNvPr id="20" name="Espace réservé du texte 19">
            <a:extLst>
              <a:ext uri="{FF2B5EF4-FFF2-40B4-BE49-F238E27FC236}">
                <a16:creationId xmlns:a16="http://schemas.microsoft.com/office/drawing/2014/main" id="{15DD9AC8-4A5F-70DB-AA68-C461059D81A1}"/>
              </a:ext>
            </a:extLst>
          </p:cNvPr>
          <p:cNvSpPr>
            <a:spLocks noGrp="1"/>
          </p:cNvSpPr>
          <p:nvPr>
            <p:ph type="body" sz="quarter" idx="3"/>
          </p:nvPr>
        </p:nvSpPr>
        <p:spPr/>
        <p:txBody>
          <a:bodyPr rtlCol="0"/>
          <a:lstStyle>
            <a:defPPr>
              <a:defRPr lang="fr-FR"/>
            </a:defPPr>
          </a:lstStyle>
          <a:p>
            <a:pPr rtl="0"/>
            <a:r>
              <a:rPr lang="fr-FR"/>
              <a:t>MARKETING</a:t>
            </a:r>
          </a:p>
          <a:p>
            <a:pPr rtl="0"/>
            <a:endParaRPr lang="fr-FR" dirty="0"/>
          </a:p>
        </p:txBody>
      </p:sp>
      <p:pic>
        <p:nvPicPr>
          <p:cNvPr id="290" name="Espace réservé d’image 289" descr="icône représentant une personne avec un haut-parleur">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p:pic>
      <p:sp>
        <p:nvSpPr>
          <p:cNvPr id="25" name="Espace réservé du texte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rtlCol="0"/>
          <a:lstStyle>
            <a:defPPr>
              <a:defRPr lang="fr-FR"/>
            </a:defPPr>
          </a:lstStyle>
          <a:p>
            <a:pPr lvl="0" rtl="0"/>
            <a:r>
              <a:rPr lang="fr-FR" dirty="0"/>
              <a:t>Nous vendre sur différentes plateformes et supports</a:t>
            </a:r>
          </a:p>
        </p:txBody>
      </p:sp>
      <p:sp>
        <p:nvSpPr>
          <p:cNvPr id="21" name="Espace réservé du texte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rtlCol="0"/>
          <a:lstStyle>
            <a:defPPr>
              <a:defRPr lang="fr-FR"/>
            </a:defPPr>
          </a:lstStyle>
          <a:p>
            <a:pPr rtl="0"/>
            <a:r>
              <a:rPr lang="fr-FR"/>
              <a:t>CONCEPTION</a:t>
            </a:r>
          </a:p>
          <a:p>
            <a:pPr rtl="0"/>
            <a:endParaRPr lang="fr-FR" dirty="0"/>
          </a:p>
        </p:txBody>
      </p:sp>
      <p:pic>
        <p:nvPicPr>
          <p:cNvPr id="288" name="Espace réservé d’image 287" descr="icône représentant un pla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5"/>
          <a:srcRect t="431" b="431"/>
          <a:stretch/>
        </p:blipFill>
        <p:spPr/>
      </p:pic>
      <p:sp>
        <p:nvSpPr>
          <p:cNvPr id="26" name="Espace réservé du texte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rtlCol="0"/>
          <a:lstStyle>
            <a:defPPr>
              <a:defRPr lang="fr-FR"/>
            </a:defPPr>
          </a:lstStyle>
          <a:p>
            <a:pPr lvl="0"/>
            <a:r>
              <a:rPr lang="fr-FR" dirty="0"/>
              <a:t>Coordonner les</a:t>
            </a:r>
            <a:br>
              <a:rPr lang="fr-FR" dirty="0"/>
            </a:br>
            <a:r>
              <a:rPr lang="fr-FR" dirty="0"/>
              <a:t>applications  permettant de valoriser toutes formes de partenariat</a:t>
            </a:r>
          </a:p>
        </p:txBody>
      </p:sp>
      <p:sp>
        <p:nvSpPr>
          <p:cNvPr id="22" name="Espace réservé du texte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rtlCol="0"/>
          <a:lstStyle>
            <a:defPPr>
              <a:defRPr lang="fr-FR"/>
            </a:defPPr>
          </a:lstStyle>
          <a:p>
            <a:pPr rtl="0"/>
            <a:r>
              <a:rPr lang="fr-FR"/>
              <a:t>STRATÉGIE</a:t>
            </a:r>
          </a:p>
          <a:p>
            <a:pPr rtl="0"/>
            <a:endParaRPr lang="fr-FR" dirty="0"/>
          </a:p>
        </p:txBody>
      </p:sp>
      <p:pic>
        <p:nvPicPr>
          <p:cNvPr id="270" name="Espace réservé d’image 269" descr="icône représentant une cible">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6"/>
          <a:srcRect t="113" b="113"/>
          <a:stretch/>
        </p:blipFill>
        <p:spPr/>
      </p:pic>
      <p:sp>
        <p:nvSpPr>
          <p:cNvPr id="27" name="Espace réservé du texte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rtlCol="0"/>
          <a:lstStyle>
            <a:defPPr>
              <a:defRPr lang="fr-FR"/>
            </a:defPPr>
          </a:lstStyle>
          <a:p>
            <a:pPr lvl="0" rtl="0"/>
            <a:r>
              <a:rPr lang="fr-FR" dirty="0"/>
              <a:t>Favoriser l’ouverture vers d’autres marchés</a:t>
            </a:r>
          </a:p>
          <a:p>
            <a:pPr lvl="0" rtl="0"/>
            <a:r>
              <a:rPr lang="fr-FR" dirty="0"/>
              <a:t>Agrandir notre portefeuille </a:t>
            </a:r>
            <a:r>
              <a:rPr lang="fr-FR" dirty="0" err="1"/>
              <a:t>cleint</a:t>
            </a:r>
            <a:endParaRPr lang="fr-FR" dirty="0"/>
          </a:p>
        </p:txBody>
      </p:sp>
      <p:sp>
        <p:nvSpPr>
          <p:cNvPr id="23" name="Espace réservé du texte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rtlCol="0"/>
          <a:lstStyle>
            <a:defPPr>
              <a:defRPr lang="fr-FR"/>
            </a:defPPr>
          </a:lstStyle>
          <a:p>
            <a:pPr rtl="0"/>
            <a:r>
              <a:rPr lang="fr-FR"/>
              <a:t>LANCEMENT</a:t>
            </a:r>
          </a:p>
          <a:p>
            <a:pPr rtl="0"/>
            <a:endParaRPr lang="fr-FR" dirty="0"/>
          </a:p>
        </p:txBody>
      </p:sp>
      <p:pic>
        <p:nvPicPr>
          <p:cNvPr id="268" name="Espace réservé d’image 267" descr="icône représentant une fusée">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7"/>
          <a:srcRect t="543" b="543"/>
          <a:stretch/>
        </p:blipFill>
        <p:spPr/>
      </p:pic>
      <p:sp>
        <p:nvSpPr>
          <p:cNvPr id="28" name="Espace réservé du texte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rtlCol="0"/>
          <a:lstStyle>
            <a:defPPr>
              <a:defRPr lang="fr-FR"/>
            </a:defPPr>
          </a:lstStyle>
          <a:p>
            <a:pPr lvl="0" rtl="0"/>
            <a:r>
              <a:rPr lang="fr-FR" dirty="0"/>
              <a:t>Déployer des réseaux stratégiques avec des</a:t>
            </a:r>
            <a:br>
              <a:rPr lang="fr-FR" dirty="0"/>
            </a:br>
            <a:r>
              <a:rPr lang="fr-FR" dirty="0"/>
              <a:t>besoins e-business attrayants</a:t>
            </a:r>
          </a:p>
        </p:txBody>
      </p:sp>
    </p:spTree>
    <p:extLst>
      <p:ext uri="{BB962C8B-B14F-4D97-AF65-F5344CB8AC3E}">
        <p14:creationId xmlns:p14="http://schemas.microsoft.com/office/powerpoint/2010/main" val="160049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309B0-6209-D3D0-9D5E-308B9F6E7303}"/>
              </a:ext>
            </a:extLst>
          </p:cNvPr>
          <p:cNvSpPr>
            <a:spLocks noGrp="1"/>
          </p:cNvSpPr>
          <p:nvPr>
            <p:ph type="title"/>
          </p:nvPr>
        </p:nvSpPr>
        <p:spPr>
          <a:xfrm>
            <a:off x="3986784" y="731520"/>
            <a:ext cx="7752498" cy="1280160"/>
          </a:xfrm>
        </p:spPr>
        <p:txBody>
          <a:bodyPr rtlCol="0"/>
          <a:lstStyle>
            <a:defPPr>
              <a:defRPr lang="fr-FR"/>
            </a:defPPr>
          </a:lstStyle>
          <a:p>
            <a:pPr algn="ctr" rtl="0"/>
            <a:r>
              <a:rPr lang="fr-FR" sz="3200" dirty="0"/>
              <a:t>AXES STRATÉGIQUES de </a:t>
            </a:r>
            <a:br>
              <a:rPr lang="fr-FR" sz="3200" dirty="0"/>
            </a:br>
            <a:r>
              <a:rPr lang="fr-FR" sz="4000" dirty="0">
                <a:solidFill>
                  <a:schemeClr val="bg1">
                    <a:lumMod val="50000"/>
                  </a:schemeClr>
                </a:solidFill>
              </a:rPr>
              <a:t>one sa holdings</a:t>
            </a:r>
          </a:p>
        </p:txBody>
      </p:sp>
      <p:sp>
        <p:nvSpPr>
          <p:cNvPr id="25" name="Espace réservé du numéro de diapositive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rtlCol="0"/>
          <a:lstStyle>
            <a:defPPr>
              <a:defRPr lang="fr-FR"/>
            </a:defPPr>
          </a:lstStyle>
          <a:p>
            <a:pPr rtl="0"/>
            <a:fld id="{48F63A3B-78C7-47BE-AE5E-E10140E04643}" type="slidenum">
              <a:rPr lang="fr-FR" smtClean="0"/>
              <a:t>14</a:t>
            </a:fld>
            <a:endParaRPr lang="fr-FR" dirty="0"/>
          </a:p>
        </p:txBody>
      </p:sp>
      <p:sp>
        <p:nvSpPr>
          <p:cNvPr id="11" name="Espace réservé du texte 10">
            <a:extLst>
              <a:ext uri="{FF2B5EF4-FFF2-40B4-BE49-F238E27FC236}">
                <a16:creationId xmlns:a16="http://schemas.microsoft.com/office/drawing/2014/main" id="{A2C39DD0-CD86-2929-7808-58D17FC2C0A6}"/>
              </a:ext>
            </a:extLst>
          </p:cNvPr>
          <p:cNvSpPr>
            <a:spLocks noGrp="1"/>
          </p:cNvSpPr>
          <p:nvPr>
            <p:ph type="body" idx="1"/>
          </p:nvPr>
        </p:nvSpPr>
        <p:spPr>
          <a:xfrm>
            <a:off x="3977640" y="2330704"/>
            <a:ext cx="3619948" cy="411480"/>
          </a:xfrm>
        </p:spPr>
        <p:txBody>
          <a:bodyPr rtlCol="0"/>
          <a:lstStyle>
            <a:defPPr>
              <a:defRPr lang="fr-FR"/>
            </a:defPPr>
          </a:lstStyle>
          <a:p>
            <a:pPr rtl="0"/>
            <a:r>
              <a:rPr lang="fr-FR" dirty="0"/>
              <a:t>SCÉNARIOS DE MARCHÉ B2B</a:t>
            </a:r>
          </a:p>
        </p:txBody>
      </p:sp>
      <p:sp>
        <p:nvSpPr>
          <p:cNvPr id="12" name="Espace réservé du contenu 11">
            <a:extLst>
              <a:ext uri="{FF2B5EF4-FFF2-40B4-BE49-F238E27FC236}">
                <a16:creationId xmlns:a16="http://schemas.microsoft.com/office/drawing/2014/main" id="{CE3C1BFF-2275-1E7D-0604-E6F5CFEC01F6}"/>
              </a:ext>
            </a:extLst>
          </p:cNvPr>
          <p:cNvSpPr>
            <a:spLocks noGrp="1"/>
          </p:cNvSpPr>
          <p:nvPr>
            <p:ph sz="half" idx="2"/>
          </p:nvPr>
        </p:nvSpPr>
        <p:spPr>
          <a:xfrm>
            <a:off x="3685032" y="2877312"/>
            <a:ext cx="3741928" cy="2864582"/>
          </a:xfrm>
        </p:spPr>
        <p:txBody>
          <a:bodyPr rtlCol="0"/>
          <a:lstStyle>
            <a:defPPr>
              <a:defRPr lang="fr-FR"/>
            </a:defPPr>
          </a:lstStyle>
          <a:p>
            <a:pPr rtl="0"/>
            <a:r>
              <a:rPr lang="fr-FR" dirty="0"/>
              <a:t>Développer des stratégies gagnantes pour garder une longueur d’avance sur la concurrence</a:t>
            </a:r>
          </a:p>
          <a:p>
            <a:pPr rtl="0"/>
            <a:r>
              <a:rPr lang="fr-FR" dirty="0"/>
              <a:t>Capitaliser sur les éléments les plus faciles à atteindre pour identifier une valeur approximative</a:t>
            </a:r>
          </a:p>
          <a:p>
            <a:pPr rtl="0"/>
            <a:r>
              <a:rPr lang="fr-FR" dirty="0"/>
              <a:t>Visualiser la convergence dirigée par nos clients</a:t>
            </a:r>
          </a:p>
          <a:p>
            <a:pPr rtl="0"/>
            <a:r>
              <a:rPr lang="fr-FR" dirty="0"/>
              <a:t>Acquérir de nouvelles parts de marchés dans nos secteurs d’activités</a:t>
            </a:r>
          </a:p>
          <a:p>
            <a:pPr rtl="0"/>
            <a:endParaRPr lang="fr-FR" dirty="0"/>
          </a:p>
        </p:txBody>
      </p:sp>
      <p:sp>
        <p:nvSpPr>
          <p:cNvPr id="13" name="Espace réservé du texte 12">
            <a:extLst>
              <a:ext uri="{FF2B5EF4-FFF2-40B4-BE49-F238E27FC236}">
                <a16:creationId xmlns:a16="http://schemas.microsoft.com/office/drawing/2014/main" id="{F618F075-837C-1005-19D6-8DC90759CD53}"/>
              </a:ext>
            </a:extLst>
          </p:cNvPr>
          <p:cNvSpPr>
            <a:spLocks noGrp="1"/>
          </p:cNvSpPr>
          <p:nvPr>
            <p:ph type="body" sz="quarter" idx="3"/>
          </p:nvPr>
        </p:nvSpPr>
        <p:spPr>
          <a:xfrm>
            <a:off x="7597588" y="2056945"/>
            <a:ext cx="4271324" cy="730504"/>
          </a:xfrm>
        </p:spPr>
        <p:txBody>
          <a:bodyPr rtlCol="0"/>
          <a:lstStyle>
            <a:defPPr>
              <a:defRPr lang="fr-FR"/>
            </a:defPPr>
          </a:lstStyle>
          <a:p>
            <a:pPr rtl="0"/>
            <a:endParaRPr lang="fr-FR" dirty="0"/>
          </a:p>
          <a:p>
            <a:pPr rtl="0"/>
            <a:r>
              <a:rPr lang="fr-FR" dirty="0"/>
              <a:t>OPPORTUNITÉSINFORMATIQUES</a:t>
            </a:r>
          </a:p>
        </p:txBody>
      </p:sp>
      <p:sp>
        <p:nvSpPr>
          <p:cNvPr id="14" name="Espace réservé du contenu 13">
            <a:extLst>
              <a:ext uri="{FF2B5EF4-FFF2-40B4-BE49-F238E27FC236}">
                <a16:creationId xmlns:a16="http://schemas.microsoft.com/office/drawing/2014/main" id="{DD1D0BF9-FCAA-67DA-79AB-E6E7E6D2B6A1}"/>
              </a:ext>
            </a:extLst>
          </p:cNvPr>
          <p:cNvSpPr>
            <a:spLocks noGrp="1"/>
          </p:cNvSpPr>
          <p:nvPr>
            <p:ph sz="quarter" idx="4"/>
          </p:nvPr>
        </p:nvSpPr>
        <p:spPr>
          <a:xfrm>
            <a:off x="7754112" y="2877312"/>
            <a:ext cx="3741928" cy="2555300"/>
          </a:xfrm>
        </p:spPr>
        <p:txBody>
          <a:bodyPr rtlCol="0"/>
          <a:lstStyle>
            <a:defPPr>
              <a:defRPr lang="fr-FR"/>
            </a:defPPr>
          </a:lstStyle>
          <a:p>
            <a:pPr rtl="0"/>
            <a:r>
              <a:rPr lang="fr-FR" dirty="0"/>
              <a:t>Approches itératives de la stratégie d’entreprise</a:t>
            </a:r>
          </a:p>
          <a:p>
            <a:pPr rtl="0"/>
            <a:r>
              <a:rPr lang="fr-FR" dirty="0"/>
              <a:t>Établir un cadre de gestion interne</a:t>
            </a:r>
          </a:p>
          <a:p>
            <a:pPr rtl="0"/>
            <a:r>
              <a:rPr lang="fr-FR" dirty="0"/>
              <a:t>Rendre nos plateformes de communication et d’échanges plus attrayantes et plus accessibles</a:t>
            </a:r>
          </a:p>
          <a:p>
            <a:pPr rtl="0"/>
            <a:endParaRPr lang="fr-FR" dirty="0"/>
          </a:p>
        </p:txBody>
      </p:sp>
    </p:spTree>
    <p:extLst>
      <p:ext uri="{BB962C8B-B14F-4D97-AF65-F5344CB8AC3E}">
        <p14:creationId xmlns:p14="http://schemas.microsoft.com/office/powerpoint/2010/main" val="31702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F7D2E-080D-DBDD-73C4-3C38A2B77908}"/>
              </a:ext>
            </a:extLst>
          </p:cNvPr>
          <p:cNvSpPr>
            <a:spLocks noGrp="1"/>
          </p:cNvSpPr>
          <p:nvPr>
            <p:ph type="title"/>
          </p:nvPr>
        </p:nvSpPr>
        <p:spPr>
          <a:xfrm>
            <a:off x="1387736" y="731520"/>
            <a:ext cx="6766560" cy="768096"/>
          </a:xfrm>
        </p:spPr>
        <p:txBody>
          <a:bodyPr rtlCol="0"/>
          <a:lstStyle>
            <a:defPPr>
              <a:defRPr lang="fr-FR"/>
            </a:defPPr>
          </a:lstStyle>
          <a:p>
            <a:pPr rtl="0"/>
            <a:r>
              <a:rPr lang="fr-FR" sz="4000" dirty="0"/>
              <a:t>​RÉSUMÉ</a:t>
            </a:r>
          </a:p>
        </p:txBody>
      </p:sp>
      <p:sp>
        <p:nvSpPr>
          <p:cNvPr id="5" name="Espace réservé du numéro de diapositive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rtlCol="0"/>
          <a:lstStyle>
            <a:defPPr>
              <a:defRPr lang="fr-FR"/>
            </a:defPPr>
          </a:lstStyle>
          <a:p>
            <a:pPr rtl="0"/>
            <a:fld id="{48F63A3B-78C7-47BE-AE5E-E10140E04643}" type="slidenum">
              <a:rPr lang="fr-FR" smtClean="0"/>
              <a:pPr rtl="0"/>
              <a:t>15</a:t>
            </a:fld>
            <a:endParaRPr lang="fr-FR" dirty="0"/>
          </a:p>
        </p:txBody>
      </p:sp>
      <p:sp>
        <p:nvSpPr>
          <p:cNvPr id="3" name="Espace réservé du contenu 2">
            <a:extLst>
              <a:ext uri="{FF2B5EF4-FFF2-40B4-BE49-F238E27FC236}">
                <a16:creationId xmlns:a16="http://schemas.microsoft.com/office/drawing/2014/main" id="{2BE8FDE3-DBA4-6A04-C75D-E56FE92EF368}"/>
              </a:ext>
            </a:extLst>
          </p:cNvPr>
          <p:cNvSpPr>
            <a:spLocks noGrp="1"/>
          </p:cNvSpPr>
          <p:nvPr>
            <p:ph idx="1"/>
          </p:nvPr>
        </p:nvSpPr>
        <p:spPr>
          <a:xfrm>
            <a:off x="1387736" y="1536908"/>
            <a:ext cx="10122946" cy="4589571"/>
          </a:xfrm>
        </p:spPr>
        <p:txBody>
          <a:bodyPr rtlCol="0"/>
          <a:lstStyle>
            <a:defPPr>
              <a:defRPr lang="fr-FR"/>
            </a:defPPr>
          </a:lstStyle>
          <a:p>
            <a:endParaRPr lang="fr-FR" sz="800" dirty="0"/>
          </a:p>
          <a:p>
            <a:pPr algn="just">
              <a:lnSpc>
                <a:spcPct val="150000"/>
              </a:lnSpc>
            </a:pPr>
            <a:r>
              <a:rPr lang="fr-FR" sz="2000" dirty="0">
                <a:latin typeface="Arial" panose="020B0604020202020204" pitchFamily="34" charset="0"/>
                <a:cs typeface="Arial" panose="020B0604020202020204" pitchFamily="34" charset="0"/>
              </a:rPr>
              <a:t>Chez </a:t>
            </a:r>
            <a:r>
              <a:rPr lang="fr-FR" sz="2000" b="1" dirty="0">
                <a:solidFill>
                  <a:schemeClr val="bg1">
                    <a:lumMod val="50000"/>
                  </a:schemeClr>
                </a:solidFill>
                <a:latin typeface="Arial" panose="020B0604020202020204" pitchFamily="34" charset="0"/>
                <a:cs typeface="Arial" panose="020B0604020202020204" pitchFamily="34" charset="0"/>
              </a:rPr>
              <a:t>ONE SA HOLDINGS </a:t>
            </a:r>
            <a:r>
              <a:rPr lang="fr-FR" sz="2000" dirty="0">
                <a:latin typeface="Arial" panose="020B0604020202020204" pitchFamily="34" charset="0"/>
                <a:cs typeface="Arial" panose="020B0604020202020204" pitchFamily="34" charset="0"/>
              </a:rPr>
              <a:t>l’humain constitue la première ressource. Il est au centre de tout et nous lui accordons une place de choix</a:t>
            </a:r>
            <a:r>
              <a:rPr lang="fr-FR" sz="2000" b="1" dirty="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Nous nous donnons toujours à 1000 % pour la satisfaction de nos partenaires.  </a:t>
            </a:r>
            <a:r>
              <a:rPr lang="fr-FR" sz="2000" b="1" dirty="0">
                <a:solidFill>
                  <a:schemeClr val="bg1">
                    <a:lumMod val="50000"/>
                  </a:schemeClr>
                </a:solidFill>
                <a:latin typeface="Arial" panose="020B0604020202020204" pitchFamily="34" charset="0"/>
                <a:cs typeface="Arial" panose="020B0604020202020204" pitchFamily="34" charset="0"/>
              </a:rPr>
              <a:t>ONE SA HOLDINGS </a:t>
            </a:r>
            <a:r>
              <a:rPr lang="fr-FR" sz="2000" dirty="0">
                <a:latin typeface="Arial" panose="020B0604020202020204" pitchFamily="34" charset="0"/>
                <a:cs typeface="Arial" panose="020B0604020202020204" pitchFamily="34" charset="0"/>
              </a:rPr>
              <a:t>utilise son savoir-faire, ses compétences et sa disponibilité dans les différents secteurs et métiers qui constituent son activité. Les outils numériques et digitaux de nouvelle génération, rendent les échanges avec nos partenaires plus fluides  quel que soit leur position géographique. </a:t>
            </a:r>
            <a:r>
              <a:rPr lang="fr-FR" sz="2000" b="1" dirty="0">
                <a:solidFill>
                  <a:schemeClr val="bg1">
                    <a:lumMod val="50000"/>
                  </a:schemeClr>
                </a:solidFill>
                <a:latin typeface="Arial" panose="020B0604020202020204" pitchFamily="34" charset="0"/>
                <a:cs typeface="Arial" panose="020B0604020202020204" pitchFamily="34" charset="0"/>
              </a:rPr>
              <a:t>ONE SA HOLDINGS, </a:t>
            </a:r>
            <a:r>
              <a:rPr lang="fr-FR" sz="2000" dirty="0">
                <a:latin typeface="Arial" panose="020B0604020202020204" pitchFamily="34" charset="0"/>
                <a:cs typeface="Arial" panose="020B0604020202020204" pitchFamily="34" charset="0"/>
              </a:rPr>
              <a:t>grâce sa connaissance du marché et à l’excellente équipe qui la compose, propose des services de qualité. Comme le dit notre CEO, « La rentabilité provient des changements effectués dans notre façon de travailler. »</a:t>
            </a:r>
          </a:p>
          <a:p>
            <a:pPr rtl="0"/>
            <a:endParaRPr lang="fr-FR" dirty="0"/>
          </a:p>
        </p:txBody>
      </p:sp>
    </p:spTree>
    <p:extLst>
      <p:ext uri="{BB962C8B-B14F-4D97-AF65-F5344CB8AC3E}">
        <p14:creationId xmlns:p14="http://schemas.microsoft.com/office/powerpoint/2010/main" val="9481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AB426-5B7C-607E-D413-5D2C9495CC0A}"/>
              </a:ext>
            </a:extLst>
          </p:cNvPr>
          <p:cNvSpPr>
            <a:spLocks noGrp="1"/>
          </p:cNvSpPr>
          <p:nvPr>
            <p:ph type="ctrTitle"/>
          </p:nvPr>
        </p:nvSpPr>
        <p:spPr/>
        <p:txBody>
          <a:bodyPr rtlCol="0"/>
          <a:lstStyle>
            <a:defPPr>
              <a:defRPr lang="fr-FR"/>
            </a:defPPr>
          </a:lstStyle>
          <a:p>
            <a:pPr rtl="0"/>
            <a:r>
              <a:rPr lang="fr-FR" sz="4000" dirty="0"/>
              <a:t>MERCI</a:t>
            </a:r>
          </a:p>
        </p:txBody>
      </p:sp>
      <p:sp>
        <p:nvSpPr>
          <p:cNvPr id="3" name="Sous-titre 2">
            <a:extLst>
              <a:ext uri="{FF2B5EF4-FFF2-40B4-BE49-F238E27FC236}">
                <a16:creationId xmlns:a16="http://schemas.microsoft.com/office/drawing/2014/main" id="{B787DFD8-D262-D485-B1F2-817C5A0928C5}"/>
              </a:ext>
            </a:extLst>
          </p:cNvPr>
          <p:cNvSpPr>
            <a:spLocks noGrp="1"/>
          </p:cNvSpPr>
          <p:nvPr>
            <p:ph type="subTitle" idx="1"/>
          </p:nvPr>
        </p:nvSpPr>
        <p:spPr>
          <a:xfrm>
            <a:off x="1545336" y="2846832"/>
            <a:ext cx="4169664" cy="1590697"/>
          </a:xfrm>
        </p:spPr>
        <p:txBody>
          <a:bodyPr rtlCol="0"/>
          <a:lstStyle>
            <a:defPPr>
              <a:defRPr lang="fr-FR"/>
            </a:defPPr>
          </a:lstStyle>
          <a:p>
            <a:pPr rtl="0"/>
            <a:r>
              <a:rPr lang="fr-FR" dirty="0"/>
              <a:t>Félix de Nerval</a:t>
            </a:r>
          </a:p>
          <a:p>
            <a:pPr rtl="0"/>
            <a:r>
              <a:rPr lang="fr-FR" sz="1600" dirty="0"/>
              <a:t>magicfdndesign@one-saholdings.com</a:t>
            </a:r>
          </a:p>
          <a:p>
            <a:pPr rtl="0"/>
            <a:r>
              <a:rPr lang="fr-FR" dirty="0"/>
              <a:t>www.one-saholdings.com</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F5B8E-8B03-4964-AA05-704B1C4CFD15}"/>
              </a:ext>
            </a:extLst>
          </p:cNvPr>
          <p:cNvSpPr>
            <a:spLocks noGrp="1"/>
          </p:cNvSpPr>
          <p:nvPr>
            <p:ph type="ctrTitle"/>
          </p:nvPr>
        </p:nvSpPr>
        <p:spPr>
          <a:xfrm>
            <a:off x="1411941" y="2132165"/>
            <a:ext cx="10152530" cy="3085294"/>
          </a:xfrm>
        </p:spPr>
        <p:txBody>
          <a:bodyPr/>
          <a:lstStyle/>
          <a:p>
            <a:pPr>
              <a:lnSpc>
                <a:spcPct val="150000"/>
              </a:lnSpc>
            </a:pPr>
            <a:r>
              <a:rPr lang="fr-FR" sz="2400"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rPr>
              <a:t>Créé en 2019, ONE SA HOLDINGS est un groupe représenté au Cameroun et à l’international.  Composé de 15 branches d’activités parmi lesquelles  le conseil en Ressources Humaines, le </a:t>
            </a:r>
            <a:r>
              <a:rPr lang="fr-FR" sz="2400" i="1"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rPr>
              <a:t>placement et la mise à disposition du personnel.</a:t>
            </a:r>
            <a:br>
              <a:rPr lang="fr-FR" sz="1600" i="1"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rPr>
            </a:br>
            <a:endParaRPr lang="fr-FR" sz="1600" dirty="0">
              <a:solidFill>
                <a:schemeClr val="bg1">
                  <a:lumMod val="50000"/>
                </a:schemeClr>
              </a:solidFill>
            </a:endParaRPr>
          </a:p>
        </p:txBody>
      </p:sp>
      <p:sp>
        <p:nvSpPr>
          <p:cNvPr id="3" name="Sous-titre 2">
            <a:extLst>
              <a:ext uri="{FF2B5EF4-FFF2-40B4-BE49-F238E27FC236}">
                <a16:creationId xmlns:a16="http://schemas.microsoft.com/office/drawing/2014/main" id="{7DC2CA4E-032D-637F-244E-E1DB5697C92A}"/>
              </a:ext>
            </a:extLst>
          </p:cNvPr>
          <p:cNvSpPr>
            <a:spLocks noGrp="1"/>
          </p:cNvSpPr>
          <p:nvPr>
            <p:ph type="subTitle" idx="1"/>
          </p:nvPr>
        </p:nvSpPr>
        <p:spPr>
          <a:xfrm>
            <a:off x="2272553" y="255494"/>
            <a:ext cx="7651376" cy="1148925"/>
          </a:xfrm>
        </p:spPr>
        <p:txBody>
          <a:bodyPr/>
          <a:lstStyle/>
          <a:p>
            <a:endParaRPr lang="fr-FR" dirty="0"/>
          </a:p>
          <a:p>
            <a:r>
              <a:rPr lang="fr-FR" sz="4000" b="1" dirty="0"/>
              <a:t>PRESENTATION DU GROUPE</a:t>
            </a:r>
          </a:p>
        </p:txBody>
      </p:sp>
    </p:spTree>
    <p:extLst>
      <p:ext uri="{BB962C8B-B14F-4D97-AF65-F5344CB8AC3E}">
        <p14:creationId xmlns:p14="http://schemas.microsoft.com/office/powerpoint/2010/main" val="199900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D1F66E5-D2D7-172B-46BA-FEBFE092CC7F}"/>
              </a:ext>
            </a:extLst>
          </p:cNvPr>
          <p:cNvSpPr>
            <a:spLocks noGrp="1"/>
          </p:cNvSpPr>
          <p:nvPr>
            <p:ph idx="1"/>
          </p:nvPr>
        </p:nvSpPr>
        <p:spPr>
          <a:xfrm>
            <a:off x="1179576" y="89625"/>
            <a:ext cx="10730484" cy="1046988"/>
          </a:xfrm>
        </p:spPr>
        <p:txBody>
          <a:bodyPr rtlCol="0"/>
          <a:lstStyle>
            <a:defPPr>
              <a:defRPr lang="fr-FR"/>
            </a:defPPr>
          </a:lstStyle>
          <a:p>
            <a:pPr>
              <a:lnSpc>
                <a:spcPct val="115000"/>
              </a:lnSpc>
              <a:spcAft>
                <a:spcPts val="800"/>
              </a:spcAft>
            </a:pPr>
            <a:endParaRPr lang="fr-FR" sz="18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r-FR" sz="1050" i="1" kern="100" dirty="0">
                <a:solidFill>
                  <a:srgbClr val="000000"/>
                </a:solidFill>
                <a:effectLst/>
                <a:latin typeface="+mj-lt"/>
                <a:ea typeface="Aptos" panose="020B0004020202020204" pitchFamily="34" charset="0"/>
                <a:cs typeface="Times New Roman" panose="02020603050405020304" pitchFamily="18" charset="0"/>
              </a:rPr>
              <a:t> </a:t>
            </a:r>
            <a:endParaRPr lang="fr-FR" sz="1400" i="1" kern="0" dirty="0">
              <a:solidFill>
                <a:schemeClr val="tx1"/>
              </a:solidFill>
              <a:latin typeface="+mj-lt"/>
              <a:ea typeface="Times New Roman" panose="02020603050405020304" pitchFamily="18" charset="0"/>
              <a:cs typeface="Times New Roman" panose="02020603050405020304" pitchFamily="18" charset="0"/>
            </a:endParaRPr>
          </a:p>
          <a:p>
            <a:pPr>
              <a:lnSpc>
                <a:spcPct val="100000"/>
              </a:lnSpc>
              <a:spcAft>
                <a:spcPts val="800"/>
              </a:spcAft>
            </a:pPr>
            <a:endParaRPr lang="fr-FR" sz="1300" b="1" kern="0" dirty="0">
              <a:solidFill>
                <a:srgbClr val="FFA500"/>
              </a:solidFill>
              <a:effectLst/>
              <a:latin typeface="Arial" panose="020B0604020202020204" pitchFamily="34" charset="0"/>
              <a:ea typeface="Times New Roman" panose="02020603050405020304" pitchFamily="18" charset="0"/>
              <a:cs typeface="Times New Roman" panose="02020603050405020304" pitchFamily="18" charset="0"/>
            </a:endParaRPr>
          </a:p>
          <a:p>
            <a:pPr rtl="0"/>
            <a:endParaRPr lang="fr-FR" sz="1200" dirty="0"/>
          </a:p>
        </p:txBody>
      </p:sp>
      <p:sp>
        <p:nvSpPr>
          <p:cNvPr id="4" name="Espace réservé du contenu 2">
            <a:extLst>
              <a:ext uri="{FF2B5EF4-FFF2-40B4-BE49-F238E27FC236}">
                <a16:creationId xmlns:a16="http://schemas.microsoft.com/office/drawing/2014/main" id="{9B0E43A7-160D-663C-05A6-EFB7A8F9DAF9}"/>
              </a:ext>
            </a:extLst>
          </p:cNvPr>
          <p:cNvSpPr txBox="1">
            <a:spLocks/>
          </p:cNvSpPr>
          <p:nvPr/>
        </p:nvSpPr>
        <p:spPr>
          <a:xfrm>
            <a:off x="457200" y="3852799"/>
            <a:ext cx="10881360" cy="3836416"/>
          </a:xfrm>
          <a:prstGeom prst="rect">
            <a:avLst/>
          </a:prstGeom>
        </p:spPr>
        <p:txBody>
          <a:bodyPr vert="horz" lIns="91440" tIns="45720" rIns="91440" bIns="45720" rtlCol="0">
            <a:noAutofit/>
          </a:bodyPr>
          <a:lstStyle>
            <a:defPPr>
              <a:defRPr lang="fr-FR"/>
            </a:defPPr>
            <a:lvl1pPr marL="0" indent="0" algn="l" defTabSz="914400" rtl="0" eaLnBrk="1" latinLnBrk="0" hangingPunct="1">
              <a:lnSpc>
                <a:spcPct val="150000"/>
              </a:lnSpc>
              <a:spcBef>
                <a:spcPts val="0"/>
              </a:spcBef>
              <a:buFont typeface="Arial" panose="020B0604020202020204" pitchFamily="34" charset="0"/>
              <a:buNone/>
              <a:defRPr lang="fr-F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lang="fr-F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lang="fr-F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endParaRPr lang="fr-FR" sz="1400" dirty="0"/>
          </a:p>
          <a:p>
            <a:r>
              <a:rPr lang="fr-FR" sz="1400" dirty="0"/>
              <a:t> </a:t>
            </a:r>
          </a:p>
          <a:p>
            <a:endParaRPr lang="fr-FR" sz="1400" dirty="0"/>
          </a:p>
          <a:p>
            <a:endParaRPr lang="fr-FR" dirty="0"/>
          </a:p>
        </p:txBody>
      </p:sp>
      <p:sp>
        <p:nvSpPr>
          <p:cNvPr id="6" name="Espace réservé du contenu 2">
            <a:extLst>
              <a:ext uri="{FF2B5EF4-FFF2-40B4-BE49-F238E27FC236}">
                <a16:creationId xmlns:a16="http://schemas.microsoft.com/office/drawing/2014/main" id="{0ABBDE5F-786E-94E2-85D5-FAFD9DE43320}"/>
              </a:ext>
            </a:extLst>
          </p:cNvPr>
          <p:cNvSpPr txBox="1">
            <a:spLocks/>
          </p:cNvSpPr>
          <p:nvPr/>
        </p:nvSpPr>
        <p:spPr>
          <a:xfrm>
            <a:off x="194310" y="7796149"/>
            <a:ext cx="10881360" cy="3836416"/>
          </a:xfrm>
          <a:prstGeom prst="rect">
            <a:avLst/>
          </a:prstGeom>
        </p:spPr>
        <p:txBody>
          <a:bodyPr vert="horz" lIns="91440" tIns="45720" rIns="91440" bIns="45720" rtlCol="0">
            <a:noAutofit/>
          </a:bodyPr>
          <a:lstStyle>
            <a:defPPr>
              <a:defRPr lang="fr-FR"/>
            </a:defPPr>
            <a:lvl1pPr marL="0" indent="0" algn="l" defTabSz="914400" rtl="0" eaLnBrk="1" latinLnBrk="0" hangingPunct="1">
              <a:lnSpc>
                <a:spcPct val="150000"/>
              </a:lnSpc>
              <a:spcBef>
                <a:spcPts val="0"/>
              </a:spcBef>
              <a:buFont typeface="Arial" panose="020B0604020202020204" pitchFamily="34" charset="0"/>
              <a:buNone/>
              <a:defRPr lang="fr-F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lang="fr-F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lang="fr-F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endParaRPr lang="fr-FR" sz="1400" dirty="0"/>
          </a:p>
          <a:p>
            <a:r>
              <a:rPr lang="fr-FR" sz="1400" dirty="0"/>
              <a:t> </a:t>
            </a:r>
          </a:p>
          <a:p>
            <a:endParaRPr lang="fr-FR" sz="1400" dirty="0"/>
          </a:p>
          <a:p>
            <a:endParaRPr lang="fr-FR" dirty="0"/>
          </a:p>
        </p:txBody>
      </p:sp>
      <p:graphicFrame>
        <p:nvGraphicFramePr>
          <p:cNvPr id="7" name="Tableau 6">
            <a:extLst>
              <a:ext uri="{FF2B5EF4-FFF2-40B4-BE49-F238E27FC236}">
                <a16:creationId xmlns:a16="http://schemas.microsoft.com/office/drawing/2014/main" id="{75E17ECD-CBEF-52EF-B59B-DE2046B327F7}"/>
              </a:ext>
            </a:extLst>
          </p:cNvPr>
          <p:cNvGraphicFramePr>
            <a:graphicFrameLocks noGrp="1"/>
          </p:cNvGraphicFramePr>
          <p:nvPr>
            <p:extLst>
              <p:ext uri="{D42A27DB-BD31-4B8C-83A1-F6EECF244321}">
                <p14:modId xmlns:p14="http://schemas.microsoft.com/office/powerpoint/2010/main" val="2607189493"/>
              </p:ext>
            </p:extLst>
          </p:nvPr>
        </p:nvGraphicFramePr>
        <p:xfrm>
          <a:off x="1179576" y="3284093"/>
          <a:ext cx="10007301" cy="3367275"/>
        </p:xfrm>
        <a:graphic>
          <a:graphicData uri="http://schemas.openxmlformats.org/drawingml/2006/table">
            <a:tbl>
              <a:tblPr firstRow="1" bandRow="1">
                <a:tableStyleId>{5C22544A-7EE6-4342-B048-85BDC9FD1C3A}</a:tableStyleId>
              </a:tblPr>
              <a:tblGrid>
                <a:gridCol w="4927809">
                  <a:extLst>
                    <a:ext uri="{9D8B030D-6E8A-4147-A177-3AD203B41FA5}">
                      <a16:colId xmlns:a16="http://schemas.microsoft.com/office/drawing/2014/main" val="687069360"/>
                    </a:ext>
                  </a:extLst>
                </a:gridCol>
                <a:gridCol w="5079492">
                  <a:extLst>
                    <a:ext uri="{9D8B030D-6E8A-4147-A177-3AD203B41FA5}">
                      <a16:colId xmlns:a16="http://schemas.microsoft.com/office/drawing/2014/main" val="3977052891"/>
                    </a:ext>
                  </a:extLst>
                </a:gridCol>
              </a:tblGrid>
              <a:tr h="370583">
                <a:tc gridSpan="2">
                  <a:txBody>
                    <a:bodyPr/>
                    <a:lstStyle/>
                    <a:p>
                      <a:pPr algn="ctr"/>
                      <a:r>
                        <a:rPr lang="fr-FR" dirty="0">
                          <a:solidFill>
                            <a:srgbClr val="FFC000"/>
                          </a:solidFill>
                        </a:rPr>
                        <a:t>DIFFERENTS SECTEURS DES ENTREPRIPRISES DE NOTRE PORTEFEUILLE CLIENT</a:t>
                      </a:r>
                    </a:p>
                  </a:txBody>
                  <a:tcPr/>
                </a:tc>
                <a:tc hMerge="1">
                  <a:txBody>
                    <a:bodyPr/>
                    <a:lstStyle/>
                    <a:p>
                      <a:endParaRPr lang="fr-FR" dirty="0"/>
                    </a:p>
                  </a:txBody>
                  <a:tcPr/>
                </a:tc>
                <a:extLst>
                  <a:ext uri="{0D108BD9-81ED-4DB2-BD59-A6C34878D82A}">
                    <a16:rowId xmlns:a16="http://schemas.microsoft.com/office/drawing/2014/main" val="460983627"/>
                  </a:ext>
                </a:extLst>
              </a:tr>
              <a:tr h="2473709">
                <a:tc>
                  <a:txBody>
                    <a:bodyPr/>
                    <a:lstStyle/>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rPr>
                        <a:t>Industrie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Oïl and Gaz</a:t>
                      </a: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p>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Mines</a:t>
                      </a:r>
                    </a:p>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strike="noStrike" kern="0" dirty="0">
                          <a:solidFill>
                            <a:srgbClr val="202C8F"/>
                          </a:solidFill>
                          <a:effectLst/>
                          <a:latin typeface="+mj-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Banques et Assurances</a:t>
                      </a:r>
                    </a:p>
                    <a:p>
                      <a:pPr marL="342900" marR="95250" lvl="0" indent="-342900" algn="l" defTabSz="914400" rtl="0" eaLnBrk="1" fontAlgn="auto" latinLnBrk="0" hangingPunct="1">
                        <a:lnSpc>
                          <a:spcPct val="100000"/>
                        </a:lnSpc>
                        <a:spcBef>
                          <a:spcPts val="0"/>
                        </a:spcBef>
                        <a:spcAft>
                          <a:spcPts val="150"/>
                        </a:spcAft>
                        <a:buClrTx/>
                        <a:buSzPts val="1000"/>
                        <a:buFont typeface="Symbol" panose="05050102010706020507" pitchFamily="18" charset="2"/>
                        <a:buChar char=""/>
                        <a:tabLst>
                          <a:tab pos="457200" algn="l"/>
                        </a:tabLst>
                        <a:defRPr/>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Bureau d'étude - Ingénierie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strike="noStrike" kern="0" dirty="0">
                          <a:solidFill>
                            <a:srgbClr val="202C8F"/>
                          </a:solidFill>
                          <a:effectLst/>
                          <a:latin typeface="+mj-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B,T,P, (gros œuvre, second œuvre)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C.V.C </a:t>
                      </a:r>
                      <a:r>
                        <a:rPr lang="fr-FR" sz="1400" b="1" u="none" strike="noStrike" kern="0" dirty="0">
                          <a:solidFill>
                            <a:srgbClr val="202C8F"/>
                          </a:solidFill>
                          <a:effectLst/>
                          <a:latin typeface="+mj-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(chauffage, ventilation, climatisation)</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00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Electricité - Télécom - Audiovisuel</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rPr>
                        <a:t>Logistique et Transport</a:t>
                      </a: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Aptos" panose="020B0004020202020204" pitchFamily="34" charset="0"/>
                          <a:cs typeface="Times New Roman" panose="02020603050405020304" pitchFamily="18" charset="0"/>
                        </a:rPr>
                        <a:t>Marketing et Communication</a:t>
                      </a: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Aptos" panose="020B0004020202020204" pitchFamily="34" charset="0"/>
                          <a:cs typeface="Times New Roman" panose="02020603050405020304" pitchFamily="18" charset="0"/>
                        </a:rPr>
                        <a:t>Finance et comptabilité</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endParaRPr lang="fr-FR" sz="1200" b="1" u="none" dirty="0">
                        <a:solidFill>
                          <a:schemeClr val="accent6">
                            <a:lumMod val="60000"/>
                            <a:lumOff val="40000"/>
                          </a:schemeClr>
                        </a:solidFill>
                        <a:latin typeface="+mj-lt"/>
                      </a:endParaRPr>
                    </a:p>
                  </a:txBody>
                  <a:tcPr>
                    <a:solidFill>
                      <a:schemeClr val="bg1"/>
                    </a:solidFill>
                  </a:tcPr>
                </a:tc>
                <a:tc>
                  <a:txBody>
                    <a:bodyPr/>
                    <a:lstStyle/>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rPr>
                        <a:t>Service à la personne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Aéronautique/aviation</a:t>
                      </a: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Mécanique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Médical - Santé</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Menuiserie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Plomberie</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Tuyauterie – Soudure</a:t>
                      </a:r>
                      <a:endParaRPr lang="fr-FR" sz="1400" b="1" u="none" kern="0" dirty="0">
                        <a:solidFill>
                          <a:srgbClr val="202C8F"/>
                        </a:solidFill>
                        <a:effectLst/>
                        <a:latin typeface="+mj-lt"/>
                        <a:ea typeface="Times New Roman" panose="02020603050405020304" pitchFamily="18" charset="0"/>
                        <a:cs typeface="Times New Roman" panose="02020603050405020304" pitchFamily="18" charset="0"/>
                      </a:endParaRP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Aptos" panose="020B0004020202020204" pitchFamily="34" charset="0"/>
                          <a:cs typeface="Times New Roman" panose="02020603050405020304" pitchFamily="18" charset="0"/>
                        </a:rPr>
                        <a:t>Agroalimentaire Restauration</a:t>
                      </a: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Aptos" panose="020B0004020202020204" pitchFamily="34" charset="0"/>
                          <a:cs typeface="Times New Roman" panose="02020603050405020304" pitchFamily="18" charset="0"/>
                        </a:rPr>
                        <a:t>Chimie  </a:t>
                      </a:r>
                    </a:p>
                    <a:p>
                      <a:pPr marL="342900" marR="95250" lvl="0" indent="-342900">
                        <a:lnSpc>
                          <a:spcPct val="115000"/>
                        </a:lnSpc>
                        <a:spcAft>
                          <a:spcPts val="150"/>
                        </a:spcAft>
                        <a:buSzPts val="1000"/>
                        <a:buFont typeface="Symbol" panose="05050102010706020507" pitchFamily="18" charset="2"/>
                        <a:buChar char=""/>
                        <a:tabLst>
                          <a:tab pos="457200" algn="l"/>
                        </a:tabLst>
                      </a:pPr>
                      <a:r>
                        <a:rPr lang="fr-FR" sz="1400" b="1" u="none" kern="0" dirty="0">
                          <a:solidFill>
                            <a:srgbClr val="202C8F"/>
                          </a:solidFill>
                          <a:effectLst/>
                          <a:latin typeface="+mj-lt"/>
                          <a:ea typeface="Aptos" panose="020B0004020202020204" pitchFamily="34" charset="0"/>
                          <a:cs typeface="Times New Roman" panose="02020603050405020304" pitchFamily="18" charset="0"/>
                        </a:rPr>
                        <a:t>Formation </a:t>
                      </a:r>
                      <a:endParaRPr lang="fr-FR" sz="1400" b="1" u="none" kern="100" dirty="0">
                        <a:solidFill>
                          <a:srgbClr val="202C8F"/>
                        </a:solidFill>
                        <a:effectLst/>
                        <a:latin typeface="+mj-lt"/>
                        <a:ea typeface="Aptos" panose="020B0004020202020204" pitchFamily="34" charset="0"/>
                        <a:cs typeface="Times New Roman" panose="02020603050405020304" pitchFamily="18" charset="0"/>
                      </a:endParaRPr>
                    </a:p>
                    <a:p>
                      <a:endParaRPr lang="fr-FR" sz="1200" b="1" u="none" dirty="0">
                        <a:solidFill>
                          <a:schemeClr val="accent6">
                            <a:lumMod val="60000"/>
                            <a:lumOff val="40000"/>
                          </a:schemeClr>
                        </a:solidFill>
                        <a:latin typeface="+mj-lt"/>
                      </a:endParaRPr>
                    </a:p>
                  </a:txBody>
                  <a:tcPr>
                    <a:solidFill>
                      <a:schemeClr val="bg1"/>
                    </a:solidFill>
                  </a:tcPr>
                </a:tc>
                <a:extLst>
                  <a:ext uri="{0D108BD9-81ED-4DB2-BD59-A6C34878D82A}">
                    <a16:rowId xmlns:a16="http://schemas.microsoft.com/office/drawing/2014/main" val="3399959050"/>
                  </a:ext>
                </a:extLst>
              </a:tr>
            </a:tbl>
          </a:graphicData>
        </a:graphic>
      </p:graphicFrame>
      <p:sp>
        <p:nvSpPr>
          <p:cNvPr id="9" name="Titre 8">
            <a:extLst>
              <a:ext uri="{FF2B5EF4-FFF2-40B4-BE49-F238E27FC236}">
                <a16:creationId xmlns:a16="http://schemas.microsoft.com/office/drawing/2014/main" id="{B4C1ABC7-61AC-E466-C0C1-EDAD11D9FEEB}"/>
              </a:ext>
            </a:extLst>
          </p:cNvPr>
          <p:cNvSpPr>
            <a:spLocks noGrp="1"/>
          </p:cNvSpPr>
          <p:nvPr>
            <p:ph type="title"/>
          </p:nvPr>
        </p:nvSpPr>
        <p:spPr>
          <a:xfrm>
            <a:off x="2030506" y="368517"/>
            <a:ext cx="7906869" cy="2636684"/>
          </a:xfrm>
        </p:spPr>
        <p:txBody>
          <a:bodyPr/>
          <a:lstStyle/>
          <a:p>
            <a:pPr algn="ctr"/>
            <a:br>
              <a:rPr lang="fr-FR" sz="1600" b="1" kern="0" dirty="0">
                <a:solidFill>
                  <a:srgbClr val="FFA500"/>
                </a:solidFill>
                <a:effectLst/>
                <a:latin typeface="+mj-lt"/>
                <a:ea typeface="Times New Roman" panose="02020603050405020304" pitchFamily="18" charset="0"/>
                <a:cs typeface="Times New Roman" panose="02020603050405020304" pitchFamily="18" charset="0"/>
              </a:rPr>
            </a:br>
            <a:r>
              <a:rPr lang="fr-FR" sz="1600" b="1" kern="0" dirty="0">
                <a:solidFill>
                  <a:srgbClr val="FFA500"/>
                </a:solidFill>
                <a:effectLst/>
                <a:latin typeface="+mj-lt"/>
                <a:ea typeface="Times New Roman" panose="02020603050405020304" pitchFamily="18" charset="0"/>
                <a:cs typeface="Times New Roman" panose="02020603050405020304" pitchFamily="18" charset="0"/>
              </a:rPr>
              <a:t>ONE SA RH </a:t>
            </a:r>
            <a:r>
              <a:rPr lang="fr-FR" sz="1600" kern="0" dirty="0">
                <a:solidFill>
                  <a:schemeClr val="tx1"/>
                </a:solidFill>
                <a:effectLst/>
                <a:latin typeface="+mj-lt"/>
                <a:ea typeface="Times New Roman" panose="02020603050405020304" pitchFamily="18" charset="0"/>
                <a:cs typeface="Times New Roman" panose="02020603050405020304" pitchFamily="18" charset="0"/>
              </a:rPr>
              <a:t> </a:t>
            </a:r>
            <a:r>
              <a:rPr lang="fr-FR" sz="1600" kern="0" dirty="0">
                <a:effectLst/>
                <a:latin typeface="+mj-lt"/>
                <a:ea typeface="Times New Roman" panose="02020603050405020304" pitchFamily="18" charset="0"/>
                <a:cs typeface="Times New Roman" panose="02020603050405020304" pitchFamily="18" charset="0"/>
              </a:rPr>
              <a:t>est un entrepreneur de travail temporaire de mise à disposition du personnel permettant notamment de pallier les difficultés de recrutement dans certains secteurs. </a:t>
            </a:r>
            <a:r>
              <a:rPr lang="fr-FR" sz="1600" kern="0" dirty="0">
                <a:latin typeface="+mj-lt"/>
                <a:ea typeface="Times New Roman" panose="02020603050405020304" pitchFamily="18" charset="0"/>
                <a:cs typeface="Times New Roman" panose="02020603050405020304" pitchFamily="18" charset="0"/>
              </a:rPr>
              <a:t>Cette mise à disposition du personnel s’effectue sous le couvert du respect de toutes les bases juridiques. </a:t>
            </a:r>
            <a:r>
              <a:rPr lang="fr-FR" sz="1600" kern="0" dirty="0">
                <a:solidFill>
                  <a:srgbClr val="FFC000"/>
                </a:solidFill>
                <a:latin typeface="+mj-lt"/>
                <a:ea typeface="Times New Roman" panose="02020603050405020304" pitchFamily="18" charset="0"/>
                <a:cs typeface="Times New Roman" panose="02020603050405020304" pitchFamily="18" charset="0"/>
              </a:rPr>
              <a:t>ONE SA HR</a:t>
            </a:r>
            <a:r>
              <a:rPr lang="fr-FR" sz="1600" kern="0" dirty="0">
                <a:solidFill>
                  <a:schemeClr val="tx1"/>
                </a:solidFill>
                <a:latin typeface="+mj-lt"/>
                <a:ea typeface="Times New Roman" panose="02020603050405020304" pitchFamily="18" charset="0"/>
                <a:cs typeface="Times New Roman" panose="02020603050405020304" pitchFamily="18" charset="0"/>
              </a:rPr>
              <a:t>,</a:t>
            </a:r>
            <a:r>
              <a:rPr lang="fr-FR" sz="1600" kern="0" dirty="0">
                <a:latin typeface="+mj-lt"/>
                <a:ea typeface="Times New Roman" panose="02020603050405020304" pitchFamily="18" charset="0"/>
                <a:cs typeface="Times New Roman" panose="02020603050405020304" pitchFamily="18" charset="0"/>
              </a:rPr>
              <a:t> </a:t>
            </a:r>
            <a:r>
              <a:rPr lang="fr-FR" sz="1600" b="1" kern="0" dirty="0">
                <a:latin typeface="+mj-lt"/>
                <a:ea typeface="Times New Roman" panose="02020603050405020304" pitchFamily="18" charset="0"/>
                <a:cs typeface="Times New Roman" panose="02020603050405020304" pitchFamily="18" charset="0"/>
              </a:rPr>
              <a:t>prête des salariés pour une durée déterminée à d’autres entreprises</a:t>
            </a:r>
            <a:r>
              <a:rPr lang="fr-FR" sz="1600" kern="0" dirty="0">
                <a:latin typeface="+mj-lt"/>
                <a:ea typeface="Times New Roman" panose="02020603050405020304" pitchFamily="18" charset="0"/>
                <a:cs typeface="Times New Roman" panose="02020603050405020304" pitchFamily="18" charset="0"/>
              </a:rPr>
              <a:t>, dites « utilisatrices », pour la mise en œuvre d’une compétence ou d’une technique particulière. </a:t>
            </a:r>
            <a:br>
              <a:rPr lang="fr-FR" sz="1400" i="1" kern="100" dirty="0">
                <a:solidFill>
                  <a:schemeClr val="tx1"/>
                </a:solidFill>
                <a:latin typeface="+mj-lt"/>
                <a:ea typeface="Aptos" panose="020B0004020202020204" pitchFamily="34" charset="0"/>
                <a:cs typeface="Times New Roman" panose="02020603050405020304" pitchFamily="18" charset="0"/>
              </a:rPr>
            </a:br>
            <a:endParaRPr lang="fr-FR" sz="1400" dirty="0"/>
          </a:p>
        </p:txBody>
      </p:sp>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3B219B-7E3A-7E84-6386-37313F0CFB09}"/>
              </a:ext>
            </a:extLst>
          </p:cNvPr>
          <p:cNvSpPr>
            <a:spLocks noGrp="1"/>
          </p:cNvSpPr>
          <p:nvPr>
            <p:ph type="title"/>
          </p:nvPr>
        </p:nvSpPr>
        <p:spPr>
          <a:xfrm>
            <a:off x="1949824" y="628380"/>
            <a:ext cx="7346576" cy="770116"/>
          </a:xfrm>
        </p:spPr>
        <p:txBody>
          <a:bodyPr rtlCol="0"/>
          <a:lstStyle>
            <a:defPPr>
              <a:defRPr lang="fr-FR"/>
            </a:defPPr>
          </a:lstStyle>
          <a:p>
            <a:pPr rtl="0"/>
            <a:r>
              <a:rPr lang="fr-FR" sz="3600" b="1" dirty="0">
                <a:solidFill>
                  <a:schemeClr val="accent6"/>
                </a:solidFill>
                <a:latin typeface="Arial Black" panose="020B0604020202020204" pitchFamily="34" charset="0"/>
                <a:cs typeface="Arial Black" panose="020B0604020202020204" pitchFamily="34" charset="0"/>
              </a:rPr>
              <a:t>OBJECTIFS PRINCIPAUX</a:t>
            </a:r>
          </a:p>
        </p:txBody>
      </p:sp>
      <p:sp>
        <p:nvSpPr>
          <p:cNvPr id="3" name="Espace réservé du texte 2">
            <a:extLst>
              <a:ext uri="{FF2B5EF4-FFF2-40B4-BE49-F238E27FC236}">
                <a16:creationId xmlns:a16="http://schemas.microsoft.com/office/drawing/2014/main" id="{A2E339BF-E6D7-DD0E-AF02-6813852EE723}"/>
              </a:ext>
            </a:extLst>
          </p:cNvPr>
          <p:cNvSpPr>
            <a:spLocks noGrp="1"/>
          </p:cNvSpPr>
          <p:nvPr>
            <p:ph type="body" idx="1"/>
          </p:nvPr>
        </p:nvSpPr>
        <p:spPr>
          <a:xfrm>
            <a:off x="1187823" y="1397687"/>
            <a:ext cx="9816353" cy="4989666"/>
          </a:xfrm>
        </p:spPr>
        <p:txBody>
          <a:bodyPr rtlCol="0"/>
          <a:lstStyle>
            <a:defPPr>
              <a:defRPr lang="fr-FR"/>
            </a:defPPr>
          </a:lstStyle>
          <a:p>
            <a:pPr algn="ctr" rtl="0"/>
            <a:r>
              <a:rPr lang="fr-FR" sz="2400" dirty="0">
                <a:solidFill>
                  <a:schemeClr val="bg1">
                    <a:lumMod val="50000"/>
                  </a:schemeClr>
                </a:solidFill>
                <a:latin typeface="Sabon Next LT" panose="02000500000000000000" pitchFamily="2" charset="0"/>
                <a:cs typeface="Sabon Next LT" panose="02000500000000000000" pitchFamily="2" charset="0"/>
              </a:rPr>
              <a:t>CONSEIL RH</a:t>
            </a:r>
          </a:p>
          <a:p>
            <a:pPr marL="342900" indent="-342900" algn="ctr" rtl="0">
              <a:buFont typeface="Arial" panose="020B0604020202020204" pitchFamily="34" charset="0"/>
              <a:buChar char="•"/>
            </a:pPr>
            <a:r>
              <a:rPr lang="fr-FR" dirty="0">
                <a:solidFill>
                  <a:schemeClr val="accent6"/>
                </a:solidFill>
                <a:latin typeface="Sabon Next LT" panose="02000500000000000000" pitchFamily="2" charset="0"/>
                <a:cs typeface="Sabon Next LT" panose="02000500000000000000" pitchFamily="2" charset="0"/>
              </a:rPr>
              <a:t>Prise en main de la restructuration sociale des entreprises en difficulté</a:t>
            </a:r>
          </a:p>
          <a:p>
            <a:pPr marL="342900" indent="-342900" algn="ctr" rtl="0">
              <a:buFont typeface="Arial" panose="020B0604020202020204" pitchFamily="34" charset="0"/>
              <a:buChar char="•"/>
            </a:pPr>
            <a:r>
              <a:rPr lang="fr-FR" dirty="0">
                <a:latin typeface="Sabon Next LT" panose="02000500000000000000" pitchFamily="2" charset="0"/>
                <a:cs typeface="Sabon Next LT" panose="02000500000000000000" pitchFamily="2" charset="0"/>
              </a:rPr>
              <a:t>Assurer l’analyse administrative des RH</a:t>
            </a:r>
          </a:p>
          <a:p>
            <a:pPr marL="342900" indent="-342900" algn="ctr" rtl="0">
              <a:buFont typeface="Arial" panose="020B0604020202020204" pitchFamily="34" charset="0"/>
              <a:buChar char="•"/>
            </a:pPr>
            <a:r>
              <a:rPr lang="fr-FR" dirty="0">
                <a:latin typeface="Sabon Next LT" panose="02000500000000000000" pitchFamily="2" charset="0"/>
                <a:cs typeface="Sabon Next LT" panose="02000500000000000000" pitchFamily="2" charset="0"/>
              </a:rPr>
              <a:t>Gérer les activités RH externalisées des entreprises</a:t>
            </a:r>
          </a:p>
          <a:p>
            <a:pPr algn="ctr" rtl="0"/>
            <a:endParaRPr lang="fr-FR" sz="1400" dirty="0">
              <a:latin typeface="Sabon Next LT" panose="02000500000000000000" pitchFamily="2" charset="0"/>
              <a:cs typeface="Sabon Next LT" panose="02000500000000000000" pitchFamily="2" charset="0"/>
            </a:endParaRPr>
          </a:p>
          <a:p>
            <a:pPr algn="ctr" rtl="0"/>
            <a:r>
              <a:rPr lang="fr-FR" sz="2000" b="1" dirty="0">
                <a:solidFill>
                  <a:schemeClr val="bg1">
                    <a:lumMod val="50000"/>
                  </a:schemeClr>
                </a:solidFill>
                <a:latin typeface="Sabon Next LT" panose="02000500000000000000" pitchFamily="2" charset="0"/>
                <a:cs typeface="Sabon Next LT" panose="02000500000000000000" pitchFamily="2" charset="0"/>
              </a:rPr>
              <a:t>MISE A DISPOSITION ET PLACEMENT DU PERSONNEL</a:t>
            </a:r>
          </a:p>
          <a:p>
            <a:pPr marL="342900" indent="-342900" algn="ctr" rtl="0">
              <a:buFont typeface="Arial" panose="020B0604020202020204" pitchFamily="34" charset="0"/>
              <a:buChar char="•"/>
            </a:pPr>
            <a:r>
              <a:rPr lang="fr-FR" sz="2200" dirty="0">
                <a:latin typeface="Sabon Next LT" panose="02000500000000000000" pitchFamily="2" charset="0"/>
                <a:cs typeface="Sabon Next LT" panose="02000500000000000000" pitchFamily="2" charset="0"/>
              </a:rPr>
              <a:t>Chasser les meilleurs profils</a:t>
            </a:r>
          </a:p>
          <a:p>
            <a:pPr marL="342900" indent="-342900" algn="ctr" rtl="0">
              <a:buFont typeface="Arial" panose="020B0604020202020204" pitchFamily="34" charset="0"/>
              <a:buChar char="•"/>
            </a:pPr>
            <a:r>
              <a:rPr lang="fr-FR" sz="2200" dirty="0">
                <a:latin typeface="Sabon Next LT" panose="02000500000000000000" pitchFamily="2" charset="0"/>
                <a:cs typeface="Sabon Next LT" panose="02000500000000000000" pitchFamily="2" charset="0"/>
              </a:rPr>
              <a:t>Constituer une CVthèque complète et adapter  aux besoins des clients </a:t>
            </a:r>
          </a:p>
          <a:p>
            <a:pPr marL="342900" indent="-342900" algn="ctr" rtl="0">
              <a:buFont typeface="Arial" panose="020B0604020202020204" pitchFamily="34" charset="0"/>
              <a:buChar char="•"/>
            </a:pPr>
            <a:r>
              <a:rPr lang="fr-FR" sz="2200" dirty="0">
                <a:solidFill>
                  <a:schemeClr val="accent6"/>
                </a:solidFill>
                <a:latin typeface="Sabon Next LT" panose="02000500000000000000" pitchFamily="2" charset="0"/>
                <a:cs typeface="Sabon Next LT" panose="02000500000000000000" pitchFamily="2" charset="0"/>
              </a:rPr>
              <a:t>Mettre en adéquation formation et emploi</a:t>
            </a:r>
          </a:p>
          <a:p>
            <a:pPr marL="342900" indent="-342900" algn="ctr" rtl="0">
              <a:buFont typeface="Arial" panose="020B0604020202020204" pitchFamily="34" charset="0"/>
              <a:buChar char="•"/>
            </a:pPr>
            <a:r>
              <a:rPr lang="fr-FR" sz="2200" dirty="0">
                <a:solidFill>
                  <a:schemeClr val="accent6"/>
                </a:solidFill>
                <a:latin typeface="Sabon Next LT" panose="02000500000000000000" pitchFamily="2" charset="0"/>
                <a:cs typeface="Sabon Next LT" panose="02000500000000000000" pitchFamily="2" charset="0"/>
              </a:rPr>
              <a:t>Effectuer des proposition actives</a:t>
            </a:r>
          </a:p>
          <a:p>
            <a:pPr marL="342900" indent="-342900" algn="ctr" rtl="0">
              <a:buFont typeface="Arial" panose="020B0604020202020204" pitchFamily="34" charset="0"/>
              <a:buChar char="•"/>
            </a:pPr>
            <a:r>
              <a:rPr lang="fr-FR" sz="2200" dirty="0">
                <a:latin typeface="Sabon Next LT" panose="02000500000000000000" pitchFamily="2" charset="0"/>
                <a:cs typeface="Sabon Next LT" panose="02000500000000000000" pitchFamily="2" charset="0"/>
              </a:rPr>
              <a:t>Assurer la gestion administrative, financière et médicale des intérimaires</a:t>
            </a:r>
            <a:endParaRPr lang="fr-FR" sz="2200" dirty="0">
              <a:solidFill>
                <a:schemeClr val="accent6"/>
              </a:solidFill>
              <a:latin typeface="Sabon Next LT" panose="02000500000000000000" pitchFamily="2" charset="0"/>
              <a:cs typeface="Sabon Next LT" panose="02000500000000000000" pitchFamily="2" charset="0"/>
            </a:endParaRPr>
          </a:p>
          <a:p>
            <a:pPr marL="342900" indent="-342900" algn="ctr" rtl="0">
              <a:buFont typeface="Arial" panose="020B0604020202020204" pitchFamily="34" charset="0"/>
              <a:buChar char="•"/>
            </a:pPr>
            <a:r>
              <a:rPr lang="fr-FR" sz="2200" dirty="0">
                <a:solidFill>
                  <a:schemeClr val="accent6"/>
                </a:solidFill>
                <a:latin typeface="Sabon Next LT" panose="02000500000000000000" pitchFamily="2" charset="0"/>
                <a:cs typeface="Sabon Next LT" panose="02000500000000000000" pitchFamily="2" charset="0"/>
              </a:rPr>
              <a:t>Effectuer les VAE</a:t>
            </a:r>
          </a:p>
          <a:p>
            <a:pPr marL="342900" indent="-342900" algn="ctr" rtl="0">
              <a:buFont typeface="Arial" panose="020B0604020202020204" pitchFamily="34" charset="0"/>
              <a:buChar char="•"/>
            </a:pPr>
            <a:r>
              <a:rPr lang="fr-FR" sz="2200" dirty="0">
                <a:latin typeface="Sabon Next LT" panose="02000500000000000000" pitchFamily="2" charset="0"/>
                <a:cs typeface="Sabon Next LT" panose="02000500000000000000" pitchFamily="2" charset="0"/>
              </a:rPr>
              <a:t>Evaluer les compétences</a:t>
            </a:r>
            <a:endParaRPr lang="fr-FR" sz="22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E8954-9BCB-7FD9-A210-38DC54382D45}"/>
              </a:ext>
            </a:extLst>
          </p:cNvPr>
          <p:cNvSpPr>
            <a:spLocks noGrp="1"/>
          </p:cNvSpPr>
          <p:nvPr>
            <p:ph type="title"/>
          </p:nvPr>
        </p:nvSpPr>
        <p:spPr>
          <a:xfrm>
            <a:off x="2595281" y="1154117"/>
            <a:ext cx="9103660" cy="5109523"/>
          </a:xfrm>
        </p:spPr>
        <p:txBody>
          <a:bodyPr rtlCol="0"/>
          <a:lstStyle>
            <a:defPPr>
              <a:defRPr lang="fr-FR"/>
            </a:defPPr>
          </a:lstStyle>
          <a:p>
            <a:pPr>
              <a:lnSpc>
                <a:spcPct val="115000"/>
              </a:lnSpc>
              <a:spcAft>
                <a:spcPts val="800"/>
              </a:spcAft>
            </a:pPr>
            <a:br>
              <a:rPr lang="fr-FR" sz="2400" b="1"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br>
            <a:r>
              <a:rPr lang="fr-FR" sz="2400" b="1"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t>Quelle valeur ajoutée pour les candidats ?</a:t>
            </a:r>
            <a:br>
              <a:rPr lang="fr-FR" sz="1600" b="1" kern="0" dirty="0">
                <a:solidFill>
                  <a:srgbClr val="44494E"/>
                </a:solidFill>
                <a:effectLst/>
                <a:latin typeface="Arial" panose="020B0604020202020204" pitchFamily="34" charset="0"/>
                <a:ea typeface="Times New Roman" panose="02020603050405020304" pitchFamily="18" charset="0"/>
                <a:cs typeface="Times New Roman" panose="02020603050405020304" pitchFamily="18" charset="0"/>
              </a:rPr>
            </a:br>
            <a:br>
              <a:rPr lang="fr-FR" sz="800" kern="100" dirty="0">
                <a:effectLst/>
                <a:latin typeface="Aptos" panose="020B0004020202020204" pitchFamily="34" charset="0"/>
                <a:ea typeface="Aptos" panose="020B0004020202020204" pitchFamily="34" charset="0"/>
                <a:cs typeface="Times New Roman" panose="02020603050405020304" pitchFamily="18" charset="0"/>
              </a:rPr>
            </a:br>
            <a:r>
              <a:rPr lang="fr-FR" sz="16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000" kern="0" cap="none" dirty="0">
                <a:effectLst/>
                <a:latin typeface="Aptos" panose="020B0004020202020204" pitchFamily="34" charset="0"/>
                <a:ea typeface="Aptos" panose="020B0004020202020204" pitchFamily="34" charset="0"/>
                <a:cs typeface="Times New Roman" panose="02020603050405020304" pitchFamily="18" charset="0"/>
              </a:rPr>
              <a:t>U</a:t>
            </a:r>
            <a:r>
              <a:rPr lang="fr-FR" sz="2000" kern="0" cap="none" dirty="0">
                <a:effectLst/>
                <a:ea typeface="Times New Roman" panose="02020603050405020304" pitchFamily="18" charset="0"/>
              </a:rPr>
              <a:t>n accueil personnalisé, nous vous recevons sur rendez-vous pour</a:t>
            </a:r>
            <a:br>
              <a:rPr lang="fr-FR" sz="2000" kern="0" cap="none" dirty="0">
                <a:effectLst/>
                <a:ea typeface="Times New Roman" panose="02020603050405020304" pitchFamily="18" charset="0"/>
              </a:rPr>
            </a:br>
            <a:r>
              <a:rPr lang="fr-FR" sz="2000" kern="0" cap="none" dirty="0">
                <a:effectLst/>
                <a:ea typeface="Times New Roman" panose="02020603050405020304" pitchFamily="18" charset="0"/>
              </a:rPr>
              <a:t>   prendre le</a:t>
            </a:r>
            <a:r>
              <a:rPr lang="fr-FR" sz="2000" kern="0" cap="none" dirty="0">
                <a:ea typeface="Times New Roman" panose="02020603050405020304" pitchFamily="18" charset="0"/>
              </a:rPr>
              <a:t> </a:t>
            </a:r>
            <a:r>
              <a:rPr lang="fr-FR" sz="2000" kern="0" cap="none" dirty="0">
                <a:effectLst/>
                <a:ea typeface="Times New Roman" panose="02020603050405020304" pitchFamily="18" charset="0"/>
              </a:rPr>
              <a:t>temps de vous connaître.</a:t>
            </a:r>
            <a:br>
              <a:rPr lang="fr-FR" sz="2000" kern="0" cap="none" dirty="0">
                <a:effectLst/>
                <a:ea typeface="Times New Roman" panose="02020603050405020304" pitchFamily="18" charset="0"/>
              </a:rPr>
            </a:br>
            <a:br>
              <a:rPr lang="fr-FR" sz="800" kern="100" cap="none" dirty="0">
                <a:effectLst/>
                <a:ea typeface="Aptos" panose="020B0004020202020204" pitchFamily="34" charset="0"/>
              </a:rPr>
            </a:br>
            <a:r>
              <a:rPr lang="fr-FR" sz="2000" kern="100" cap="none" dirty="0">
                <a:effectLst/>
                <a:ea typeface="Aptos" panose="020B0004020202020204" pitchFamily="34" charset="0"/>
              </a:rPr>
              <a:t> - </a:t>
            </a:r>
            <a:r>
              <a:rPr lang="fr-FR" sz="2000" kern="0" cap="none" dirty="0">
                <a:ea typeface="Aptos" panose="020B0004020202020204" pitchFamily="34" charset="0"/>
              </a:rPr>
              <a:t>D</a:t>
            </a:r>
            <a:r>
              <a:rPr lang="fr-FR" sz="2000" kern="0" cap="none" dirty="0">
                <a:effectLst/>
                <a:ea typeface="Times New Roman" panose="02020603050405020304" pitchFamily="18" charset="0"/>
              </a:rPr>
              <a:t>es missions ciblées, un consultant définira précisément, avec vous,</a:t>
            </a:r>
            <a:br>
              <a:rPr lang="fr-FR" sz="2000" kern="0" cap="none" dirty="0">
                <a:effectLst/>
                <a:ea typeface="Times New Roman" panose="02020603050405020304" pitchFamily="18" charset="0"/>
              </a:rPr>
            </a:br>
            <a:r>
              <a:rPr lang="fr-FR" sz="2000" kern="0" cap="none" dirty="0">
                <a:effectLst/>
                <a:ea typeface="Times New Roman" panose="02020603050405020304" pitchFamily="18" charset="0"/>
              </a:rPr>
              <a:t>   votre</a:t>
            </a:r>
            <a:r>
              <a:rPr lang="fr-FR" sz="2000" kern="0" cap="none" dirty="0">
                <a:ea typeface="Times New Roman" panose="02020603050405020304" pitchFamily="18" charset="0"/>
              </a:rPr>
              <a:t> </a:t>
            </a:r>
            <a:r>
              <a:rPr lang="fr-FR" sz="2000" kern="0" cap="none" dirty="0">
                <a:effectLst/>
                <a:ea typeface="Times New Roman" panose="02020603050405020304" pitchFamily="18" charset="0"/>
              </a:rPr>
              <a:t>profil et vos attentes lors de l’entretien.</a:t>
            </a:r>
            <a:br>
              <a:rPr lang="fr-FR" sz="2000" kern="0" cap="none" dirty="0">
                <a:effectLst/>
                <a:ea typeface="Times New Roman" panose="02020603050405020304" pitchFamily="18" charset="0"/>
              </a:rPr>
            </a:br>
            <a:br>
              <a:rPr lang="fr-FR" sz="800" kern="100" cap="none" dirty="0">
                <a:effectLst/>
                <a:ea typeface="Aptos" panose="020B0004020202020204" pitchFamily="34" charset="0"/>
              </a:rPr>
            </a:br>
            <a:r>
              <a:rPr lang="fr-FR" sz="2000" kern="100" cap="none" dirty="0">
                <a:effectLst/>
                <a:ea typeface="Aptos" panose="020B0004020202020204" pitchFamily="34" charset="0"/>
              </a:rPr>
              <a:t> - </a:t>
            </a:r>
            <a:r>
              <a:rPr lang="fr-FR" sz="2000" kern="0" cap="none" dirty="0">
                <a:ea typeface="Aptos" panose="020B0004020202020204" pitchFamily="34" charset="0"/>
              </a:rPr>
              <a:t>U</a:t>
            </a:r>
            <a:r>
              <a:rPr lang="fr-FR" sz="2000" kern="0" cap="none" dirty="0">
                <a:effectLst/>
                <a:ea typeface="Times New Roman" panose="02020603050405020304" pitchFamily="18" charset="0"/>
              </a:rPr>
              <a:t>ne relation privilégiée, un consultant vous prendra en main.</a:t>
            </a:r>
            <a:br>
              <a:rPr lang="fr-FR" sz="2000" kern="0" cap="none" dirty="0">
                <a:effectLst/>
                <a:ea typeface="Times New Roman" panose="02020603050405020304" pitchFamily="18" charset="0"/>
              </a:rPr>
            </a:br>
            <a:br>
              <a:rPr lang="fr-FR" sz="2000" kern="100" cap="none" dirty="0">
                <a:effectLst/>
                <a:ea typeface="Aptos" panose="020B0004020202020204" pitchFamily="34" charset="0"/>
              </a:rPr>
            </a:br>
            <a:r>
              <a:rPr lang="fr-FR" sz="2000" kern="100" cap="none" dirty="0">
                <a:effectLst/>
                <a:ea typeface="Aptos" panose="020B0004020202020204" pitchFamily="34" charset="0"/>
              </a:rPr>
              <a:t> - </a:t>
            </a:r>
            <a:r>
              <a:rPr lang="fr-FR" sz="2000" kern="0" cap="none" dirty="0">
                <a:ea typeface="Aptos" panose="020B0004020202020204" pitchFamily="34" charset="0"/>
              </a:rPr>
              <a:t>U</a:t>
            </a:r>
            <a:r>
              <a:rPr lang="fr-FR" sz="2000" kern="0" cap="none" dirty="0">
                <a:effectLst/>
                <a:ea typeface="Times New Roman" panose="02020603050405020304" pitchFamily="18" charset="0"/>
              </a:rPr>
              <a:t>n suivi tout au long de la mission. Le consultant qui vous suit vous</a:t>
            </a:r>
            <a:br>
              <a:rPr lang="fr-FR" sz="2000" kern="0" cap="none" dirty="0">
                <a:effectLst/>
                <a:ea typeface="Times New Roman" panose="02020603050405020304" pitchFamily="18" charset="0"/>
              </a:rPr>
            </a:br>
            <a:r>
              <a:rPr lang="fr-FR" sz="2000" kern="0" cap="none" dirty="0">
                <a:effectLst/>
                <a:ea typeface="Times New Roman" panose="02020603050405020304" pitchFamily="18" charset="0"/>
              </a:rPr>
              <a:t>   contactera quand vous serez en poste afin de vérifier si votre mission</a:t>
            </a:r>
            <a:br>
              <a:rPr lang="fr-FR" sz="2000" kern="0" cap="none" dirty="0">
                <a:effectLst/>
                <a:ea typeface="Times New Roman" panose="02020603050405020304" pitchFamily="18" charset="0"/>
              </a:rPr>
            </a:br>
            <a:r>
              <a:rPr lang="fr-FR" sz="2000" kern="0" cap="none" dirty="0">
                <a:effectLst/>
                <a:ea typeface="Times New Roman" panose="02020603050405020304" pitchFamily="18" charset="0"/>
              </a:rPr>
              <a:t>   correspond à vos attentes.</a:t>
            </a:r>
            <a:br>
              <a:rPr lang="fr-FR" sz="2000" kern="0" cap="none" dirty="0">
                <a:effectLst/>
                <a:ea typeface="Times New Roman" panose="02020603050405020304" pitchFamily="18" charset="0"/>
              </a:rPr>
            </a:br>
            <a:br>
              <a:rPr lang="fr-FR" sz="2000" kern="100" cap="none" dirty="0">
                <a:effectLst/>
                <a:ea typeface="Aptos" panose="020B0004020202020204" pitchFamily="34" charset="0"/>
              </a:rPr>
            </a:br>
            <a:r>
              <a:rPr lang="fr-FR" sz="2000" kern="0" cap="none" dirty="0">
                <a:effectLst/>
                <a:ea typeface="Times New Roman" panose="02020603050405020304" pitchFamily="18" charset="0"/>
              </a:rPr>
              <a:t>.</a:t>
            </a:r>
            <a:br>
              <a:rPr lang="fr-FR" sz="2000" kern="0" cap="none" dirty="0">
                <a:effectLst/>
                <a:ea typeface="Times New Roman" panose="02020603050405020304" pitchFamily="18" charset="0"/>
              </a:rPr>
            </a:br>
            <a:br>
              <a:rPr lang="fr-FR" sz="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5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700" dirty="0"/>
          </a:p>
        </p:txBody>
      </p:sp>
      <p:sp>
        <p:nvSpPr>
          <p:cNvPr id="23" name="Espace réservé du numéro de diapositive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rtlCol="0"/>
          <a:lstStyle>
            <a:defPPr>
              <a:defRPr lang="fr-FR"/>
            </a:defPPr>
          </a:lstStyle>
          <a:p>
            <a:pPr rtl="0"/>
            <a:fld id="{48F63A3B-78C7-47BE-AE5E-E10140E04643}" type="slidenum">
              <a:rPr lang="fr-FR" smtClean="0"/>
              <a:t>5</a:t>
            </a:fld>
            <a:endParaRPr lang="fr-FR" dirty="0"/>
          </a:p>
        </p:txBody>
      </p:sp>
      <p:sp>
        <p:nvSpPr>
          <p:cNvPr id="8" name="Titre 1">
            <a:extLst>
              <a:ext uri="{FF2B5EF4-FFF2-40B4-BE49-F238E27FC236}">
                <a16:creationId xmlns:a16="http://schemas.microsoft.com/office/drawing/2014/main" id="{3E3A2C2E-837E-DB6F-9553-F6AC2E4FC4FA}"/>
              </a:ext>
            </a:extLst>
          </p:cNvPr>
          <p:cNvSpPr txBox="1">
            <a:spLocks/>
          </p:cNvSpPr>
          <p:nvPr/>
        </p:nvSpPr>
        <p:spPr>
          <a:xfrm>
            <a:off x="4705720" y="594360"/>
            <a:ext cx="6239648" cy="496914"/>
          </a:xfrm>
          <a:prstGeom prst="rect">
            <a:avLst/>
          </a:prstGeom>
        </p:spPr>
        <p:txBody>
          <a:bodyPr vert="horz" lIns="0" tIns="0" rIns="0" bIns="0" rtlCol="0" anchor="t">
            <a:noAutofit/>
          </a:bodyPr>
          <a:lstStyle>
            <a:defPPr>
              <a:defRPr lang="fr-FR"/>
            </a:defPPr>
            <a:lvl1pPr algn="l" defTabSz="914400" rtl="0" eaLnBrk="1" latinLnBrk="0" hangingPunct="1">
              <a:lnSpc>
                <a:spcPct val="100000"/>
              </a:lnSpc>
              <a:spcBef>
                <a:spcPct val="0"/>
              </a:spcBef>
              <a:buNone/>
              <a:defRPr lang="fr-FR" sz="3300" b="1" kern="1200" cap="all" baseline="0">
                <a:solidFill>
                  <a:schemeClr val="accent6"/>
                </a:solidFill>
                <a:latin typeface="Arial" panose="020B0604020202020204" pitchFamily="34" charset="0"/>
                <a:ea typeface="+mj-ea"/>
                <a:cs typeface="Arial" panose="020B0604020202020204" pitchFamily="34" charset="0"/>
              </a:defRPr>
            </a:lvl1pPr>
          </a:lstStyle>
          <a:p>
            <a:r>
              <a:rPr lang="fr-FR" sz="2800" dirty="0"/>
              <a:t>Espace candidat</a:t>
            </a:r>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9C2B7-8974-04C0-3819-3E13216D12F5}"/>
              </a:ext>
            </a:extLst>
          </p:cNvPr>
          <p:cNvSpPr>
            <a:spLocks noGrp="1"/>
          </p:cNvSpPr>
          <p:nvPr>
            <p:ph type="title"/>
          </p:nvPr>
        </p:nvSpPr>
        <p:spPr>
          <a:xfrm>
            <a:off x="2541494" y="731520"/>
            <a:ext cx="8915400" cy="5655832"/>
          </a:xfrm>
        </p:spPr>
        <p:txBody>
          <a:bodyPr/>
          <a:lstStyle/>
          <a:p>
            <a:br>
              <a:rPr lang="fr-FR" sz="2000"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br>
            <a:r>
              <a:rPr lang="fr-FR" sz="2000"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t> </a:t>
            </a:r>
            <a:r>
              <a:rPr lang="fr-FR" sz="2200" b="0" kern="100" cap="none" dirty="0">
                <a:effectLst/>
                <a:ea typeface="Aptos" panose="020B0004020202020204" pitchFamily="34" charset="0"/>
              </a:rPr>
              <a:t>- </a:t>
            </a:r>
            <a:r>
              <a:rPr lang="fr-FR" sz="2200" b="0" kern="0" cap="none" dirty="0">
                <a:ea typeface="Aptos" panose="020B0004020202020204" pitchFamily="34" charset="0"/>
              </a:rPr>
              <a:t>D</a:t>
            </a:r>
            <a:r>
              <a:rPr lang="fr-FR" sz="2200" b="0" kern="0" cap="none" dirty="0">
                <a:effectLst/>
                <a:ea typeface="Times New Roman" panose="02020603050405020304" pitchFamily="18" charset="0"/>
              </a:rPr>
              <a:t>es recrutements à la clé. beaucoup de nos missions débouchent </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sur un CDD ou CDI</a:t>
            </a:r>
            <a:br>
              <a:rPr lang="fr-FR" sz="2000"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br>
            <a:br>
              <a:rPr lang="fr-FR" sz="800"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br>
            <a:r>
              <a:rPr lang="fr-FR" sz="800"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t> </a:t>
            </a:r>
            <a:r>
              <a:rPr lang="fr-FR" sz="1800" kern="0" dirty="0">
                <a:solidFill>
                  <a:schemeClr val="bg1">
                    <a:lumMod val="50000"/>
                  </a:schemeClr>
                </a:solidFill>
                <a:effectLst/>
                <a:latin typeface="+mj-lt"/>
                <a:ea typeface="Times New Roman" panose="02020603050405020304" pitchFamily="18" charset="0"/>
                <a:cs typeface="Times New Roman" panose="02020603050405020304" pitchFamily="18" charset="0"/>
              </a:rPr>
              <a:t>Grands groupes, entreprises reconnues institutionnels...</a:t>
            </a:r>
            <a:br>
              <a:rPr lang="fr-FR" sz="3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fr-FR" sz="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3200" kern="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200" b="0" kern="0" cap="none" dirty="0">
                <a:latin typeface="Arial" panose="020B0604020202020204" pitchFamily="34" charset="0"/>
                <a:ea typeface="Times New Roman" panose="02020603050405020304" pitchFamily="18" charset="0"/>
                <a:cs typeface="Times New Roman" panose="02020603050405020304" pitchFamily="18" charset="0"/>
              </a:rPr>
              <a:t>N</a:t>
            </a:r>
            <a:r>
              <a:rPr lang="fr-FR" sz="2200" b="0" kern="0" cap="none" dirty="0">
                <a:effectLst/>
                <a:ea typeface="Times New Roman" panose="02020603050405020304" pitchFamily="18" charset="0"/>
              </a:rPr>
              <a:t>os clients ont acquis une notoriété dans leur domaine respectifs.</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travailler avec</a:t>
            </a:r>
            <a:r>
              <a:rPr lang="fr-FR" sz="2200" b="0" kern="0" cap="none" dirty="0">
                <a:ea typeface="Times New Roman" panose="02020603050405020304" pitchFamily="18" charset="0"/>
              </a:rPr>
              <a:t> </a:t>
            </a:r>
            <a:r>
              <a:rPr lang="fr-FR" sz="2200" b="0" kern="0" cap="none" dirty="0">
                <a:effectLst/>
                <a:ea typeface="Times New Roman" panose="02020603050405020304" pitchFamily="18" charset="0"/>
              </a:rPr>
              <a:t>nous, c’est le moyen de mettre un pied dans ces grands</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groupes.</a:t>
            </a:r>
            <a:r>
              <a:rPr lang="fr-FR" sz="2200" b="0" kern="0" cap="none" dirty="0">
                <a:ea typeface="Times New Roman" panose="02020603050405020304" pitchFamily="18" charset="0"/>
              </a:rPr>
              <a:t> Que vous soyez d</a:t>
            </a:r>
            <a:r>
              <a:rPr lang="fr-FR" sz="2200" b="0" kern="0" cap="none" dirty="0">
                <a:effectLst/>
                <a:ea typeface="Times New Roman" panose="02020603050405020304" pitchFamily="18" charset="0"/>
              </a:rPr>
              <a:t>ébutant, senior, ou encore professionnel </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en reconversion, nous</a:t>
            </a:r>
            <a:r>
              <a:rPr lang="fr-FR" sz="2200" b="0" kern="0" cap="none" dirty="0">
                <a:ea typeface="Times New Roman" panose="02020603050405020304" pitchFamily="18" charset="0"/>
              </a:rPr>
              <a:t> </a:t>
            </a:r>
            <a:r>
              <a:rPr lang="fr-FR" sz="2200" b="0" kern="0" cap="none" dirty="0">
                <a:effectLst/>
                <a:ea typeface="Times New Roman" panose="02020603050405020304" pitchFamily="18" charset="0"/>
              </a:rPr>
              <a:t>sommes présents pour vous aider !</a:t>
            </a:r>
            <a:br>
              <a:rPr lang="fr-FR" sz="2200" b="0" kern="0" cap="none" dirty="0">
                <a:effectLst/>
                <a:ea typeface="Times New Roman" panose="02020603050405020304" pitchFamily="18" charset="0"/>
              </a:rPr>
            </a:br>
            <a:br>
              <a:rPr lang="fr-FR" sz="800" kern="0" cap="none" dirty="0">
                <a:effectLst/>
                <a:ea typeface="Times New Roman" panose="02020603050405020304" pitchFamily="18" charset="0"/>
              </a:rPr>
            </a:br>
            <a:r>
              <a:rPr lang="fr-FR" sz="2000" kern="0" cap="none" dirty="0">
                <a:effectLst/>
                <a:ea typeface="Times New Roman" panose="02020603050405020304" pitchFamily="18" charset="0"/>
              </a:rPr>
              <a:t>          </a:t>
            </a:r>
            <a:r>
              <a:rPr lang="fr-FR" sz="1800" b="1"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t>Quels engagements vis-à-vis de nos salaries?</a:t>
            </a:r>
            <a:br>
              <a:rPr lang="fr-FR" sz="1800" b="1" kern="0" dirty="0">
                <a:solidFill>
                  <a:srgbClr val="44494E"/>
                </a:solidFill>
                <a:effectLst/>
                <a:latin typeface="Arial" panose="020B0604020202020204" pitchFamily="34" charset="0"/>
                <a:ea typeface="Times New Roman" panose="02020603050405020304" pitchFamily="18" charset="0"/>
                <a:cs typeface="Times New Roman" panose="02020603050405020304" pitchFamily="18" charset="0"/>
              </a:rPr>
            </a:br>
            <a:br>
              <a:rPr lang="fr-FR" sz="800" kern="100" dirty="0">
                <a:effectLst/>
                <a:latin typeface="Aptos" panose="020B0004020202020204" pitchFamily="34" charset="0"/>
                <a:ea typeface="Aptos" panose="020B0004020202020204" pitchFamily="34" charset="0"/>
                <a:cs typeface="Times New Roman" panose="02020603050405020304" pitchFamily="18" charset="0"/>
              </a:rPr>
            </a:br>
            <a:r>
              <a:rPr lang="fr-FR" sz="800" kern="100" dirty="0">
                <a:effectLst/>
                <a:latin typeface="Aptos" panose="020B0004020202020204" pitchFamily="34" charset="0"/>
                <a:ea typeface="Aptos" panose="020B0004020202020204" pitchFamily="34" charset="0"/>
                <a:cs typeface="Times New Roman" panose="02020603050405020304" pitchFamily="18" charset="0"/>
              </a:rPr>
              <a:t>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a:t>
            </a:r>
            <a:r>
              <a:rPr lang="fr-FR" sz="2200" b="0" kern="0" cap="none" dirty="0">
                <a:effectLst/>
                <a:ea typeface="Times New Roman" panose="02020603050405020304" pitchFamily="18" charset="0"/>
              </a:rPr>
              <a:t>Chez </a:t>
            </a:r>
            <a:r>
              <a:rPr lang="fr-FR" sz="2200" kern="100" dirty="0">
                <a:solidFill>
                  <a:schemeClr val="bg1">
                    <a:lumMod val="50000"/>
                  </a:schemeClr>
                </a:solidFill>
                <a:effectLst/>
                <a:ea typeface="Aptos" panose="020B0004020202020204" pitchFamily="34" charset="0"/>
              </a:rPr>
              <a:t>ONE SA HR </a:t>
            </a:r>
            <a:r>
              <a:rPr lang="fr-FR" sz="2200" b="0" kern="0" cap="none" dirty="0">
                <a:effectLst/>
                <a:ea typeface="Times New Roman" panose="02020603050405020304" pitchFamily="18" charset="0"/>
              </a:rPr>
              <a:t>les fins de missions sont anticipées.  Cette</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anticipation nous  permet  de mieux gérer nos effectifs via nos outils</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de planification digitaux. Nous n’attendons pas que le salarié finisse</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une mission pour envisager la suite.</a:t>
            </a:r>
            <a:br>
              <a:rPr lang="fr-FR" sz="2200" b="0" kern="0" cap="none" dirty="0">
                <a:effectLst/>
                <a:ea typeface="Times New Roman" panose="02020603050405020304" pitchFamily="18" charset="0"/>
              </a:rPr>
            </a:br>
            <a:br>
              <a:rPr lang="fr-FR" sz="2000" kern="100" cap="none" dirty="0">
                <a:effectLst/>
                <a:ea typeface="Aptos" panose="020B0004020202020204" pitchFamily="34" charset="0"/>
              </a:rPr>
            </a:br>
            <a:endParaRPr lang="fr-FR" sz="2000" dirty="0"/>
          </a:p>
        </p:txBody>
      </p:sp>
      <p:sp>
        <p:nvSpPr>
          <p:cNvPr id="6" name="Espace réservé du numéro de diapositive 5">
            <a:extLst>
              <a:ext uri="{FF2B5EF4-FFF2-40B4-BE49-F238E27FC236}">
                <a16:creationId xmlns:a16="http://schemas.microsoft.com/office/drawing/2014/main" id="{2EF4B3CE-294E-2E6E-AB4D-E58EA6D5FF30}"/>
              </a:ext>
            </a:extLst>
          </p:cNvPr>
          <p:cNvSpPr>
            <a:spLocks noGrp="1"/>
          </p:cNvSpPr>
          <p:nvPr>
            <p:ph type="sldNum" sz="quarter" idx="12"/>
          </p:nvPr>
        </p:nvSpPr>
        <p:spPr/>
        <p:txBody>
          <a:bodyPr/>
          <a:lstStyle/>
          <a:p>
            <a:pPr rtl="0"/>
            <a:fld id="{48F63A3B-78C7-47BE-AE5E-E10140E04643}" type="slidenum">
              <a:rPr lang="fr-FR" smtClean="0"/>
              <a:t>6</a:t>
            </a:fld>
            <a:endParaRPr lang="fr-FR" dirty="0"/>
          </a:p>
        </p:txBody>
      </p:sp>
    </p:spTree>
    <p:extLst>
      <p:ext uri="{BB962C8B-B14F-4D97-AF65-F5344CB8AC3E}">
        <p14:creationId xmlns:p14="http://schemas.microsoft.com/office/powerpoint/2010/main" val="311222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DB56A-B8D6-49A4-A1D9-DF5F214C372C}"/>
              </a:ext>
            </a:extLst>
          </p:cNvPr>
          <p:cNvSpPr>
            <a:spLocks noGrp="1"/>
          </p:cNvSpPr>
          <p:nvPr>
            <p:ph type="title"/>
          </p:nvPr>
        </p:nvSpPr>
        <p:spPr>
          <a:xfrm>
            <a:off x="2635624" y="731520"/>
            <a:ext cx="9197788" cy="5521362"/>
          </a:xfrm>
        </p:spPr>
        <p:txBody>
          <a:bodyPr/>
          <a:lstStyle/>
          <a:p>
            <a:pPr marL="342900" indent="-342900">
              <a:lnSpc>
                <a:spcPct val="115000"/>
              </a:lnSpc>
              <a:spcAft>
                <a:spcPts val="800"/>
              </a:spcAft>
              <a:buFont typeface="Arial" panose="020B0604020202020204" pitchFamily="34" charset="0"/>
              <a:buChar char="•"/>
            </a:pPr>
            <a:r>
              <a:rPr lang="fr-FR" sz="800" b="1" kern="0" dirty="0">
                <a:solidFill>
                  <a:schemeClr val="bg1">
                    <a:lumMod val="50000"/>
                  </a:schemeClr>
                </a:solidFill>
                <a:effectLst/>
                <a:latin typeface="Amasis MT Pro Black" panose="02040A04050005020304" pitchFamily="18" charset="0"/>
                <a:ea typeface="Times New Roman" panose="02020603050405020304" pitchFamily="18" charset="0"/>
                <a:cs typeface="Times New Roman" panose="02020603050405020304" pitchFamily="18" charset="0"/>
              </a:rPr>
              <a:t>             </a:t>
            </a:r>
            <a:br>
              <a:rPr lang="fr-FR" sz="800" b="0" kern="100" cap="none" dirty="0">
                <a:effectLst/>
                <a:ea typeface="Aptos" panose="020B0004020202020204" pitchFamily="34" charset="0"/>
              </a:rPr>
            </a:br>
            <a:r>
              <a:rPr lang="fr-FR" sz="2200" b="0" kern="100" cap="none" dirty="0">
                <a:effectLst/>
                <a:ea typeface="Aptos" panose="020B0004020202020204" pitchFamily="34" charset="0"/>
              </a:rPr>
              <a:t>- O</a:t>
            </a:r>
            <a:r>
              <a:rPr lang="fr-FR" sz="2200" b="0" kern="0" cap="none" dirty="0">
                <a:effectLst/>
                <a:ea typeface="Times New Roman" panose="02020603050405020304" pitchFamily="18" charset="0"/>
              </a:rPr>
              <a:t>ffrir des formations, nos intérimaires, notamment les moins qualifiés,</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peuvent bénéficier de formations pour évoluer vers un autre métier.</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La veille sur la santé et la sécurité au travail constitue un élément </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primordial chez nous.</a:t>
            </a:r>
            <a:br>
              <a:rPr lang="fr-FR" sz="2200" b="0" kern="0" cap="none" dirty="0">
                <a:effectLst/>
                <a:ea typeface="Times New Roman" panose="02020603050405020304" pitchFamily="18" charset="0"/>
              </a:rPr>
            </a:br>
            <a:br>
              <a:rPr lang="fr-FR" sz="800" b="0" kern="100" cap="none" dirty="0">
                <a:effectLst/>
                <a:ea typeface="Aptos" panose="020B0004020202020204" pitchFamily="34" charset="0"/>
              </a:rPr>
            </a:br>
            <a:r>
              <a:rPr lang="fr-FR" sz="2200" b="0" kern="100" cap="none" dirty="0">
                <a:effectLst/>
                <a:ea typeface="Aptos" panose="020B0004020202020204" pitchFamily="34" charset="0"/>
              </a:rPr>
              <a:t>- </a:t>
            </a:r>
            <a:r>
              <a:rPr lang="fr-FR" sz="2200" b="0" kern="0" cap="none" dirty="0">
                <a:ea typeface="Aptos" panose="020B0004020202020204" pitchFamily="34" charset="0"/>
              </a:rPr>
              <a:t>A</a:t>
            </a:r>
            <a:r>
              <a:rPr lang="fr-FR" sz="2200" b="0" kern="0" cap="none" dirty="0">
                <a:effectLst/>
                <a:ea typeface="Times New Roman" panose="02020603050405020304" pitchFamily="18" charset="0"/>
              </a:rPr>
              <a:t>voir une vraie expertise « métier ». </a:t>
            </a:r>
            <a:r>
              <a:rPr lang="fr-FR" sz="2200" kern="0" cap="none" dirty="0">
                <a:solidFill>
                  <a:schemeClr val="bg1">
                    <a:lumMod val="50000"/>
                  </a:schemeClr>
                </a:solidFill>
                <a:ea typeface="Times New Roman" panose="02020603050405020304" pitchFamily="18" charset="0"/>
              </a:rPr>
              <a:t>ONE SA RH </a:t>
            </a:r>
            <a:r>
              <a:rPr lang="fr-FR" sz="2200" b="0" kern="0" cap="none" dirty="0">
                <a:ea typeface="Times New Roman" panose="02020603050405020304" pitchFamily="18" charset="0"/>
              </a:rPr>
              <a:t>possède un</a:t>
            </a:r>
            <a:br>
              <a:rPr lang="fr-FR" sz="2200" b="0" kern="0" cap="none" dirty="0">
                <a:ea typeface="Times New Roman" panose="02020603050405020304" pitchFamily="18" charset="0"/>
              </a:rPr>
            </a:br>
            <a:r>
              <a:rPr lang="fr-FR" sz="2200" b="0" kern="0" cap="none" dirty="0">
                <a:ea typeface="Times New Roman" panose="02020603050405020304" pitchFamily="18" charset="0"/>
              </a:rPr>
              <a:t> portefeuille client </a:t>
            </a:r>
            <a:r>
              <a:rPr lang="fr-FR" sz="2200" b="0" kern="0" cap="none" dirty="0">
                <a:effectLst/>
                <a:ea typeface="Times New Roman" panose="02020603050405020304" pitchFamily="18" charset="0"/>
              </a:rPr>
              <a:t>diversifié, nos salaries sont conseillés par des</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professionnels qui connaissent parfaitement  les différents secteurs </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et  métiers.</a:t>
            </a:r>
            <a:br>
              <a:rPr lang="fr-FR" sz="2200" b="0" kern="0" cap="none" dirty="0">
                <a:effectLst/>
                <a:ea typeface="Times New Roman" panose="02020603050405020304" pitchFamily="18" charset="0"/>
              </a:rPr>
            </a:br>
            <a:br>
              <a:rPr lang="fr-FR" sz="800" kern="100" cap="none" dirty="0">
                <a:effectLst/>
                <a:ea typeface="Aptos" panose="020B0004020202020204" pitchFamily="34" charset="0"/>
              </a:rPr>
            </a:br>
            <a:r>
              <a:rPr lang="fr-FR" sz="2200" kern="100" cap="none" dirty="0">
                <a:effectLst/>
                <a:ea typeface="Aptos" panose="020B0004020202020204" pitchFamily="34" charset="0"/>
              </a:rPr>
              <a:t>- </a:t>
            </a:r>
            <a:r>
              <a:rPr lang="fr-FR" sz="2200" kern="0" cap="none" dirty="0">
                <a:solidFill>
                  <a:schemeClr val="bg1">
                    <a:lumMod val="50000"/>
                  </a:schemeClr>
                </a:solidFill>
                <a:effectLst/>
                <a:ea typeface="Times New Roman" panose="02020603050405020304" pitchFamily="18" charset="0"/>
              </a:rPr>
              <a:t>ONE SA RH </a:t>
            </a:r>
            <a:r>
              <a:rPr lang="fr-FR" sz="2200" b="0" kern="0" cap="none" dirty="0">
                <a:ea typeface="Times New Roman" panose="02020603050405020304" pitchFamily="18" charset="0"/>
              </a:rPr>
              <a:t>fait </a:t>
            </a:r>
            <a:r>
              <a:rPr lang="fr-FR" sz="2200" b="0" kern="0" cap="none" dirty="0">
                <a:effectLst/>
                <a:ea typeface="Times New Roman" panose="02020603050405020304" pitchFamily="18" charset="0"/>
              </a:rPr>
              <a:t>preuve d’un travail de qualité, gage de notre sérieux,</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nous sommes présents sur le marché de l’intérim depuis 2019.</a:t>
            </a:r>
            <a:br>
              <a:rPr lang="fr-FR" sz="2200" b="0" kern="0" cap="none" dirty="0">
                <a:effectLst/>
                <a:ea typeface="Times New Roman" panose="02020603050405020304" pitchFamily="18" charset="0"/>
              </a:rPr>
            </a:br>
            <a:br>
              <a:rPr lang="fr-FR" sz="800" b="0" kern="100" cap="none" dirty="0">
                <a:effectLst/>
                <a:ea typeface="Aptos" panose="020B0004020202020204" pitchFamily="34" charset="0"/>
              </a:rPr>
            </a:br>
            <a:r>
              <a:rPr lang="fr-FR" sz="2200" b="0" kern="100" cap="none" dirty="0">
                <a:effectLst/>
                <a:ea typeface="Aptos" panose="020B0004020202020204" pitchFamily="34" charset="0"/>
              </a:rPr>
              <a:t>- </a:t>
            </a:r>
            <a:r>
              <a:rPr lang="fr-FR" sz="2200" b="0" kern="0" cap="none" dirty="0">
                <a:ea typeface="Aptos" panose="020B0004020202020204" pitchFamily="34" charset="0"/>
              </a:rPr>
              <a:t>Ê</a:t>
            </a:r>
            <a:r>
              <a:rPr lang="fr-FR" sz="2200" b="0" kern="0" cap="none" dirty="0">
                <a:effectLst/>
                <a:ea typeface="Times New Roman" panose="02020603050405020304" pitchFamily="18" charset="0"/>
              </a:rPr>
              <a:t>tre en permanence à votre écoute et vous conseiller dans le choix</a:t>
            </a:r>
            <a:br>
              <a:rPr lang="fr-FR" sz="2200" b="0" kern="0" cap="none" dirty="0">
                <a:effectLst/>
                <a:ea typeface="Times New Roman" panose="02020603050405020304" pitchFamily="18" charset="0"/>
              </a:rPr>
            </a:br>
            <a:r>
              <a:rPr lang="fr-FR" sz="2200" b="0" kern="0" cap="none" dirty="0">
                <a:effectLst/>
                <a:ea typeface="Times New Roman" panose="02020603050405020304" pitchFamily="18" charset="0"/>
              </a:rPr>
              <a:t>  de vos missions, soit en présentiel soit via nos plateformes digitales</a:t>
            </a:r>
            <a:r>
              <a:rPr lang="fr-FR" sz="2200" kern="0" cap="none" dirty="0">
                <a:effectLst/>
                <a:ea typeface="Times New Roman" panose="02020603050405020304" pitchFamily="18" charset="0"/>
              </a:rPr>
              <a:t>.</a:t>
            </a:r>
            <a:br>
              <a:rPr lang="fr-FR" sz="2200" kern="100" cap="none" dirty="0">
                <a:effectLst/>
                <a:ea typeface="Aptos" panose="020B0004020202020204" pitchFamily="34" charset="0"/>
              </a:rPr>
            </a:br>
            <a:endParaRPr lang="fr-FR" sz="2200" dirty="0"/>
          </a:p>
        </p:txBody>
      </p:sp>
      <p:sp>
        <p:nvSpPr>
          <p:cNvPr id="6" name="Espace réservé du numéro de diapositive 5">
            <a:extLst>
              <a:ext uri="{FF2B5EF4-FFF2-40B4-BE49-F238E27FC236}">
                <a16:creationId xmlns:a16="http://schemas.microsoft.com/office/drawing/2014/main" id="{405E06F9-2930-7329-4476-CEA1596FD23F}"/>
              </a:ext>
            </a:extLst>
          </p:cNvPr>
          <p:cNvSpPr>
            <a:spLocks noGrp="1"/>
          </p:cNvSpPr>
          <p:nvPr>
            <p:ph type="sldNum" sz="quarter" idx="12"/>
          </p:nvPr>
        </p:nvSpPr>
        <p:spPr/>
        <p:txBody>
          <a:bodyPr/>
          <a:lstStyle/>
          <a:p>
            <a:pPr rtl="0"/>
            <a:fld id="{48F63A3B-78C7-47BE-AE5E-E10140E04643}" type="slidenum">
              <a:rPr lang="fr-FR" smtClean="0"/>
              <a:t>7</a:t>
            </a:fld>
            <a:endParaRPr lang="fr-FR" dirty="0"/>
          </a:p>
        </p:txBody>
      </p:sp>
    </p:spTree>
    <p:extLst>
      <p:ext uri="{BB962C8B-B14F-4D97-AF65-F5344CB8AC3E}">
        <p14:creationId xmlns:p14="http://schemas.microsoft.com/office/powerpoint/2010/main" val="152797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16776-D3DA-9FAB-7C24-33DB6083B3F6}"/>
              </a:ext>
            </a:extLst>
          </p:cNvPr>
          <p:cNvSpPr>
            <a:spLocks noGrp="1"/>
          </p:cNvSpPr>
          <p:nvPr>
            <p:ph type="title"/>
          </p:nvPr>
        </p:nvSpPr>
        <p:spPr>
          <a:xfrm>
            <a:off x="2568388" y="1208083"/>
            <a:ext cx="9063318" cy="5086735"/>
          </a:xfrm>
        </p:spPr>
        <p:txBody>
          <a:bodyPr/>
          <a:lstStyle/>
          <a:p>
            <a:pPr eaLnBrk="0" fontAlgn="base" hangingPunct="0">
              <a:spcAft>
                <a:spcPct val="0"/>
              </a:spcAft>
              <a:tabLst>
                <a:tab pos="457200" algn="l"/>
              </a:tabLst>
            </a:pPr>
            <a:r>
              <a:rPr kumimoji="0" lang="fr-FR" altLang="fr-FR" sz="2400" b="1" i="0" u="none" strike="noStrike" cap="none" normalizeH="0" baseline="0" dirty="0">
                <a:ln>
                  <a:noFill/>
                </a:ln>
                <a:solidFill>
                  <a:schemeClr val="bg1">
                    <a:lumMod val="50000"/>
                  </a:schemeClr>
                </a:solidFill>
                <a:effectLst/>
                <a:latin typeface="+mj-lt"/>
                <a:ea typeface="Times New Roman" panose="02020603050405020304" pitchFamily="18" charset="0"/>
                <a:cs typeface="Arial" panose="020B0604020202020204" pitchFamily="34" charset="0"/>
              </a:rPr>
              <a:t> </a:t>
            </a:r>
            <a:br>
              <a:rPr kumimoji="0" lang="fr-FR" altLang="fr-FR" sz="2400" b="1" i="0" u="none" strike="noStrike" cap="none" normalizeH="0" baseline="0" dirty="0">
                <a:ln>
                  <a:noFill/>
                </a:ln>
                <a:solidFill>
                  <a:schemeClr val="bg1">
                    <a:lumMod val="50000"/>
                  </a:schemeClr>
                </a:solidFill>
                <a:effectLst/>
                <a:latin typeface="+mj-lt"/>
                <a:ea typeface="Times New Roman" panose="02020603050405020304" pitchFamily="18" charset="0"/>
                <a:cs typeface="Arial" panose="020B0604020202020204" pitchFamily="34" charset="0"/>
              </a:rPr>
            </a:br>
            <a:r>
              <a:rPr kumimoji="0" lang="fr-FR" altLang="fr-FR" sz="2400" b="1" i="0" u="none" strike="noStrike" cap="none" normalizeH="0" baseline="0" dirty="0">
                <a:ln>
                  <a:noFill/>
                </a:ln>
                <a:solidFill>
                  <a:schemeClr val="bg1">
                    <a:lumMod val="50000"/>
                  </a:schemeClr>
                </a:solidFill>
                <a:effectLst/>
                <a:latin typeface="+mj-lt"/>
                <a:ea typeface="Times New Roman" panose="02020603050405020304" pitchFamily="18" charset="0"/>
                <a:cs typeface="Arial" panose="020B0604020202020204" pitchFamily="34" charset="0"/>
              </a:rPr>
              <a:t>Pourquoi faire appel à nous pour vos recrutements ?</a:t>
            </a:r>
            <a:br>
              <a:rPr kumimoji="0" lang="fr-FR" altLang="fr-FR" sz="2400" b="0" i="0" u="none" strike="noStrike" cap="none" normalizeH="0" baseline="0" dirty="0">
                <a:ln>
                  <a:noFill/>
                </a:ln>
                <a:solidFill>
                  <a:schemeClr val="bg1">
                    <a:lumMod val="50000"/>
                  </a:schemeClr>
                </a:solidFill>
                <a:effectLst/>
                <a:latin typeface="+mj-lt"/>
              </a:rPr>
            </a:br>
            <a:br>
              <a:rPr kumimoji="0" lang="fr-FR" altLang="fr-FR" sz="2400" b="0" i="0" u="none" strike="noStrike" cap="none" normalizeH="0" baseline="0" dirty="0">
                <a:ln>
                  <a:noFill/>
                </a:ln>
                <a:solidFill>
                  <a:schemeClr val="bg1">
                    <a:lumMod val="50000"/>
                  </a:schemeClr>
                </a:solidFill>
                <a:effectLst/>
                <a:latin typeface="+mj-lt"/>
                <a:ea typeface="Times New Roman" panose="02020603050405020304" pitchFamily="18" charset="0"/>
                <a:cs typeface="Arial" panose="020B0604020202020204" pitchFamily="34" charset="0"/>
              </a:rPr>
            </a:br>
            <a:r>
              <a:rPr lang="fr-FR" altLang="fr-FR" sz="2400" b="0" cap="none" dirty="0">
                <a:solidFill>
                  <a:schemeClr val="bg1">
                    <a:lumMod val="50000"/>
                  </a:schemeClr>
                </a:solidFill>
                <a:latin typeface="+mj-lt"/>
                <a:ea typeface="Times New Roman" panose="02020603050405020304" pitchFamily="18" charset="0"/>
              </a:rPr>
              <a:t> </a:t>
            </a:r>
            <a:r>
              <a:rPr lang="fr-FR" altLang="fr-FR" sz="2400" b="0" cap="none" dirty="0">
                <a:latin typeface="+mj-lt"/>
                <a:ea typeface="Times New Roman" panose="02020603050405020304" pitchFamily="18" charset="0"/>
              </a:rPr>
              <a:t>-</a:t>
            </a:r>
            <a:r>
              <a:rPr lang="fr-FR" altLang="fr-FR" sz="2400" b="0" cap="none" dirty="0">
                <a:solidFill>
                  <a:schemeClr val="bg1">
                    <a:lumMod val="50000"/>
                  </a:schemeClr>
                </a:solidFill>
                <a:latin typeface="+mj-lt"/>
                <a:ea typeface="Times New Roman" panose="02020603050405020304" pitchFamily="18" charset="0"/>
              </a:rPr>
              <a:t> ONE SA RH  :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Expertise, </a:t>
            </a:r>
            <a:r>
              <a:rPr lang="fr-FR" altLang="fr-FR" sz="2400" b="0" cap="none" dirty="0">
                <a:ea typeface="Times New Roman" panose="02020603050405020304" pitchFamily="18" charset="0"/>
              </a:rPr>
              <a:t>ré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activit</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et disponibilit</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b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b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caract</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risent nos m</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thodes de</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24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sourcing</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a:t>
            </a:r>
            <a:r>
              <a:rPr lang="fr-FR" altLang="fr-FR" sz="2400" b="0" cap="none" dirty="0">
                <a:ea typeface="Times New Roman" panose="02020603050405020304" pitchFamily="18" charset="0"/>
              </a:rPr>
              <a:t> et nous vous</a:t>
            </a:r>
            <a:br>
              <a:rPr lang="fr-FR" altLang="fr-FR" sz="2400" b="0" cap="none" dirty="0">
                <a:ea typeface="Times New Roman" panose="02020603050405020304" pitchFamily="18" charset="0"/>
              </a:rPr>
            </a:br>
            <a:r>
              <a:rPr lang="fr-FR" altLang="fr-FR" sz="2400" b="0" cap="none" dirty="0">
                <a:ea typeface="Times New Roman" panose="02020603050405020304" pitchFamily="18" charset="0"/>
              </a:rPr>
              <a:t>     répondons en temps et en heure.</a:t>
            </a:r>
            <a:br>
              <a:rPr lang="fr-FR" altLang="fr-FR" sz="2400" b="0" cap="none" dirty="0">
                <a:ea typeface="Times New Roman" panose="02020603050405020304" pitchFamily="18" charset="0"/>
              </a:rPr>
            </a:br>
            <a:r>
              <a:rPr lang="fr-FR" altLang="fr-FR" sz="2400" b="0" cap="none" dirty="0">
                <a:ea typeface="Times New Roman" panose="02020603050405020304" pitchFamily="18" charset="0"/>
              </a:rPr>
              <a:t> </a:t>
            </a:r>
            <a:br>
              <a:rPr lang="fr-FR" altLang="fr-FR" sz="2400" b="0" cap="none" dirty="0">
                <a:ea typeface="Times New Roman" panose="02020603050405020304" pitchFamily="18" charset="0"/>
              </a:rPr>
            </a:br>
            <a:r>
              <a:rPr lang="fr-FR" altLang="fr-FR" sz="2400" b="0" cap="none" dirty="0">
                <a:ea typeface="Times New Roman" panose="02020603050405020304" pitchFamily="18" charset="0"/>
              </a:rPr>
              <a:t> -  Assurer  la veille et la restructuration sociale de vos marques</a:t>
            </a:r>
            <a:br>
              <a:rPr lang="fr-FR" altLang="fr-FR" sz="2400" b="0" cap="none" dirty="0">
                <a:ea typeface="Times New Roman" panose="02020603050405020304" pitchFamily="18" charset="0"/>
              </a:rPr>
            </a:br>
            <a:r>
              <a:rPr lang="fr-FR" altLang="fr-FR" sz="2400" b="0" cap="none" dirty="0">
                <a:ea typeface="Times New Roman" panose="02020603050405020304" pitchFamily="18" charset="0"/>
              </a:rPr>
              <a:t> </a:t>
            </a:r>
            <a:br>
              <a:rPr lang="fr-FR" altLang="fr-FR" sz="2400" b="0" cap="none" dirty="0">
                <a:ea typeface="Times New Roman" panose="02020603050405020304" pitchFamily="18" charset="0"/>
              </a:rPr>
            </a:br>
            <a:r>
              <a:rPr lang="fr-FR" altLang="fr-FR" sz="2400" b="0" cap="none" dirty="0">
                <a:ea typeface="Times New Roman" panose="02020603050405020304" pitchFamily="18" charset="0"/>
              </a:rPr>
              <a:t> - Gestion externaliser RH (recrutement, paie, formation)</a:t>
            </a:r>
            <a:br>
              <a:rPr lang="fr-FR" altLang="fr-FR" sz="2400" b="0" cap="none" dirty="0">
                <a:ea typeface="Times New Roman" panose="02020603050405020304" pitchFamily="18" charset="0"/>
              </a:rPr>
            </a:br>
            <a:br>
              <a:rPr lang="fr-FR" altLang="fr-FR" sz="2400" b="0" cap="none" dirty="0">
                <a:ea typeface="Times New Roman" panose="02020603050405020304" pitchFamily="18" charset="0"/>
              </a:rPr>
            </a:br>
            <a:r>
              <a:rPr lang="fr-FR" altLang="fr-FR" sz="2400" b="0" cap="none" dirty="0">
                <a:ea typeface="Times New Roman" panose="02020603050405020304" pitchFamily="18" charset="0"/>
              </a:rPr>
              <a:t> - Rédaction des procédures et politique et stratégie RH</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br>
              <a:rPr kumimoji="0" lang="fr-FR" altLang="fr-FR" sz="1800" b="0" i="0" u="none" strike="noStrike" cap="none" normalizeH="0" baseline="0" dirty="0">
                <a:ln>
                  <a:noFill/>
                </a:ln>
                <a:effectLst/>
              </a:rPr>
            </a:br>
            <a:r>
              <a:rPr kumimoji="0" lang="fr-FR" altLang="fr-FR" sz="1800" b="0" i="0" u="none" strike="noStrike" cap="none" normalizeH="0" baseline="0" dirty="0">
                <a:ln>
                  <a:noFill/>
                </a:ln>
                <a:effectLst/>
              </a:rPr>
              <a:t> </a:t>
            </a:r>
            <a:br>
              <a:rPr kumimoji="0" lang="fr-FR" altLang="fr-FR"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br>
              <a:rPr kumimoji="0" lang="fr-FR" altLang="fr-FR" sz="1800" b="0" i="0" u="none" strike="noStrike" cap="none" normalizeH="0" baseline="0" dirty="0">
                <a:ln>
                  <a:noFill/>
                </a:ln>
                <a:effectLst/>
              </a:rPr>
            </a:br>
            <a:r>
              <a:rPr kumimoji="0" lang="fr-FR" altLang="fr-FR" sz="1800" b="0" i="0" u="none" strike="noStrike" cap="none" normalizeH="0" baseline="0" dirty="0">
                <a:ln>
                  <a:noFill/>
                </a:ln>
                <a:effectLst/>
              </a:rPr>
              <a:t> </a:t>
            </a:r>
            <a:br>
              <a:rPr kumimoji="0" lang="fr-FR" altLang="fr-FR" sz="1600" b="0" i="0" u="none" strike="noStrike" cap="none" normalizeH="0" baseline="0" dirty="0">
                <a:ln>
                  <a:noFill/>
                </a:ln>
                <a:solidFill>
                  <a:schemeClr val="tx1"/>
                </a:solidFill>
                <a:effectLst/>
                <a:latin typeface="Arial" panose="020B0604020202020204" pitchFamily="34" charset="0"/>
              </a:rPr>
            </a:br>
            <a:endParaRPr lang="fr-FR" sz="1600" dirty="0"/>
          </a:p>
        </p:txBody>
      </p:sp>
      <p:sp>
        <p:nvSpPr>
          <p:cNvPr id="4" name="Espace réservé du texte 3">
            <a:extLst>
              <a:ext uri="{FF2B5EF4-FFF2-40B4-BE49-F238E27FC236}">
                <a16:creationId xmlns:a16="http://schemas.microsoft.com/office/drawing/2014/main" id="{A9CA80CD-8D93-1B84-128F-49CFC3135A67}"/>
              </a:ext>
            </a:extLst>
          </p:cNvPr>
          <p:cNvSpPr>
            <a:spLocks noGrp="1"/>
          </p:cNvSpPr>
          <p:nvPr>
            <p:ph type="body" sz="quarter" idx="13"/>
          </p:nvPr>
        </p:nvSpPr>
        <p:spPr>
          <a:xfrm>
            <a:off x="3415554" y="563181"/>
            <a:ext cx="7019364" cy="588963"/>
          </a:xfrm>
        </p:spPr>
        <p:txBody>
          <a:bodyPr/>
          <a:lstStyle/>
          <a:p>
            <a:r>
              <a:rPr lang="fr-FR" sz="3600" b="1" kern="1800" dirty="0">
                <a:solidFill>
                  <a:srgbClr val="444BB3"/>
                </a:solidFill>
                <a:effectLst/>
                <a:latin typeface="Trebuchet MS" panose="020B0603020202020204" pitchFamily="34" charset="0"/>
                <a:ea typeface="Times New Roman" panose="02020603050405020304" pitchFamily="18" charset="0"/>
                <a:cs typeface="Times New Roman" panose="02020603050405020304" pitchFamily="18" charset="0"/>
              </a:rPr>
              <a:t>E S P A C E   </a:t>
            </a:r>
            <a:r>
              <a:rPr lang="fr-FR" sz="3600" b="1" kern="1800" dirty="0" err="1">
                <a:solidFill>
                  <a:srgbClr val="444BB3"/>
                </a:solidFill>
                <a:effectLst/>
                <a:latin typeface="Trebuchet MS" panose="020B0603020202020204" pitchFamily="34" charset="0"/>
                <a:ea typeface="Times New Roman" panose="02020603050405020304" pitchFamily="18" charset="0"/>
                <a:cs typeface="Times New Roman" panose="02020603050405020304" pitchFamily="18" charset="0"/>
              </a:rPr>
              <a:t>E</a:t>
            </a:r>
            <a:r>
              <a:rPr lang="fr-FR" sz="3600" b="1" kern="1800" dirty="0">
                <a:solidFill>
                  <a:srgbClr val="444BB3"/>
                </a:solidFill>
                <a:effectLst/>
                <a:latin typeface="Trebuchet MS" panose="020B0603020202020204" pitchFamily="34" charset="0"/>
                <a:ea typeface="Times New Roman" panose="02020603050405020304" pitchFamily="18" charset="0"/>
                <a:cs typeface="Times New Roman" panose="02020603050405020304" pitchFamily="18" charset="0"/>
              </a:rPr>
              <a:t> N T R E P R I S E</a:t>
            </a:r>
            <a:endParaRPr lang="fr-FR"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6" name="Espace réservé du numéro de diapositive 5">
            <a:extLst>
              <a:ext uri="{FF2B5EF4-FFF2-40B4-BE49-F238E27FC236}">
                <a16:creationId xmlns:a16="http://schemas.microsoft.com/office/drawing/2014/main" id="{B8AB8E5F-B56D-1834-7E21-16E567E15EA7}"/>
              </a:ext>
            </a:extLst>
          </p:cNvPr>
          <p:cNvSpPr>
            <a:spLocks noGrp="1"/>
          </p:cNvSpPr>
          <p:nvPr>
            <p:ph type="sldNum" sz="quarter" idx="12"/>
          </p:nvPr>
        </p:nvSpPr>
        <p:spPr/>
        <p:txBody>
          <a:bodyPr/>
          <a:lstStyle/>
          <a:p>
            <a:pPr rtl="0"/>
            <a:fld id="{48F63A3B-78C7-47BE-AE5E-E10140E04643}" type="slidenum">
              <a:rPr lang="fr-FR" smtClean="0"/>
              <a:t>8</a:t>
            </a:fld>
            <a:endParaRPr lang="fr-FR" dirty="0"/>
          </a:p>
        </p:txBody>
      </p:sp>
      <p:sp>
        <p:nvSpPr>
          <p:cNvPr id="7" name="Rectangle 2">
            <a:extLst>
              <a:ext uri="{FF2B5EF4-FFF2-40B4-BE49-F238E27FC236}">
                <a16:creationId xmlns:a16="http://schemas.microsoft.com/office/drawing/2014/main" id="{89ED77A4-ABD3-BD91-9CA8-3E57AD45B98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782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9D623-C582-E3E9-00FA-1C6AC455EAAB}"/>
              </a:ext>
            </a:extLst>
          </p:cNvPr>
          <p:cNvSpPr>
            <a:spLocks noGrp="1"/>
          </p:cNvSpPr>
          <p:nvPr>
            <p:ph type="title"/>
          </p:nvPr>
        </p:nvSpPr>
        <p:spPr>
          <a:xfrm>
            <a:off x="2474259" y="594360"/>
            <a:ext cx="9211235" cy="5943600"/>
          </a:xfrm>
        </p:spPr>
        <p:txBody>
          <a:bodyPr/>
          <a:lstStyle/>
          <a:p>
            <a:r>
              <a:rPr kumimoji="0" lang="fr-FR" altLang="fr-FR" sz="2400" b="0" i="0" u="none" strike="noStrike" cap="none" normalizeH="0" baseline="0" dirty="0">
                <a:ln>
                  <a:noFill/>
                </a:ln>
                <a:effectLst/>
              </a:rPr>
              <a:t>  </a:t>
            </a:r>
            <a:br>
              <a:rPr kumimoji="0" lang="fr-FR" altLang="fr-FR" sz="2400" b="0" i="0" u="none" strike="noStrike" cap="none" normalizeH="0" baseline="0" dirty="0">
                <a:ln>
                  <a:noFill/>
                </a:ln>
                <a:effectLst/>
              </a:rPr>
            </a:br>
            <a:br>
              <a:rPr kumimoji="0" lang="fr-FR" altLang="fr-FR" sz="2400" b="0" i="0" u="none" strike="noStrike" cap="none" normalizeH="0" baseline="0" dirty="0">
                <a:ln>
                  <a:noFill/>
                </a:ln>
                <a:effectLst/>
              </a:rPr>
            </a:br>
            <a:r>
              <a:rPr kumimoji="0" lang="fr-FR" altLang="fr-FR" sz="2400" b="0" i="0" u="none" strike="noStrike" cap="none" normalizeH="0" baseline="0" dirty="0">
                <a:ln>
                  <a:noFill/>
                </a:ln>
                <a:effectLst/>
              </a:rPr>
              <a:t> -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Nous vous accompagnons pour le recrutement de collaborateurs, </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de toutes cat</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gories</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socioprofessionnelles, dans de nombreux  </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secteurs d</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activit</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 (</a:t>
            </a:r>
            <a:r>
              <a:rPr kumimoji="0" lang="fr-FR" altLang="fr-FR" sz="24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cf</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secteurs d’activités de notre portefeuille).</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br>
              <a:rPr kumimoji="0" lang="fr-FR" altLang="fr-FR" sz="2400" b="0" i="0" u="none" strike="noStrike" cap="none" normalizeH="0" baseline="0" dirty="0">
                <a:ln>
                  <a:noFill/>
                </a:ln>
                <a:effectLst/>
              </a:rPr>
            </a:br>
            <a:r>
              <a:rPr kumimoji="0" lang="fr-FR" altLang="fr-FR" sz="2400" b="0" i="0" u="none" strike="noStrike" cap="none" normalizeH="0" baseline="0" dirty="0">
                <a:ln>
                  <a:noFill/>
                </a:ln>
                <a:effectLst/>
              </a:rPr>
              <a:t> -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Être pr</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sent sur diff</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rents m</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tiers, tout en ayant du personnel</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sp</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cialis</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é</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c</a:t>
            </a:r>
            <a:r>
              <a:rPr kumimoji="0" lang="fr-FR" altLang="fr-FR" sz="2400" b="0" i="0" u="none" strike="noStrike" cap="none" normalizeH="0" baseline="0" dirty="0">
                <a:ln>
                  <a:noFill/>
                </a:ln>
                <a:effectLst/>
                <a:latin typeface="Aptos" panose="020B0004020202020204" pitchFamily="34" charset="0"/>
                <a:ea typeface="Times New Roman" panose="02020603050405020304" pitchFamily="18" charset="0"/>
                <a:cs typeface="Arial" panose="020B0604020202020204" pitchFamily="34" charset="0"/>
              </a:rPr>
              <a:t>’</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est ce qui fait notre force.</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 Nous travaillons dans la sous-région Afrique-centrale, en France</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et au Canada,</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diversifiant ainsi, notre portefeuille, nos méthodes</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de recrutement ainsi que les</a:t>
            </a:r>
            <a:r>
              <a:rPr lang="fr-FR" altLang="fr-FR" sz="2400" b="0" cap="none" dirty="0">
                <a:ea typeface="Times New Roman" panose="02020603050405020304" pitchFamily="18" charset="0"/>
              </a:rPr>
              <a:t> </a:t>
            </a: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formations données à nos</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salariés,</a:t>
            </a:r>
            <a:br>
              <a:rPr kumimoji="0" lang="fr-FR" altLang="fr-FR" sz="24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br>
              <a:rPr kumimoji="0" lang="fr-FR" altLang="fr-FR" sz="2400" b="0" i="0" u="none" strike="noStrike" cap="none" normalizeH="0" baseline="0" dirty="0">
                <a:ln>
                  <a:noFill/>
                </a:ln>
                <a:effectLst/>
              </a:rPr>
            </a:br>
            <a:r>
              <a:rPr kumimoji="0" lang="fr-FR" altLang="fr-FR" sz="1800" b="0" i="0" u="none" strike="noStrike" cap="none" normalizeH="0" baseline="0" dirty="0">
                <a:ln>
                  <a:noFill/>
                </a:ln>
                <a:effectLst/>
              </a:rPr>
              <a:t> </a:t>
            </a:r>
            <a:r>
              <a:rPr kumimoji="0" lang="fr-FR" altLang="fr-FR" sz="1800" b="0" i="0" u="none" strike="noStrike" cap="none" normalizeH="0" baseline="0" dirty="0">
                <a:ln>
                  <a:noFill/>
                </a:ln>
                <a:effectLst/>
                <a:ea typeface="Times New Roman" panose="02020603050405020304" pitchFamily="18" charset="0"/>
              </a:rPr>
              <a:t> </a:t>
            </a:r>
            <a:endParaRPr lang="fr-FR" sz="1800" dirty="0"/>
          </a:p>
        </p:txBody>
      </p:sp>
      <p:sp>
        <p:nvSpPr>
          <p:cNvPr id="6" name="Espace réservé du numéro de diapositive 5">
            <a:extLst>
              <a:ext uri="{FF2B5EF4-FFF2-40B4-BE49-F238E27FC236}">
                <a16:creationId xmlns:a16="http://schemas.microsoft.com/office/drawing/2014/main" id="{4F892EB4-11E0-6BE3-CDB7-CEBD1FB1CE36}"/>
              </a:ext>
            </a:extLst>
          </p:cNvPr>
          <p:cNvSpPr>
            <a:spLocks noGrp="1"/>
          </p:cNvSpPr>
          <p:nvPr>
            <p:ph type="sldNum" sz="quarter" idx="12"/>
          </p:nvPr>
        </p:nvSpPr>
        <p:spPr/>
        <p:txBody>
          <a:bodyPr/>
          <a:lstStyle/>
          <a:p>
            <a:pPr rtl="0"/>
            <a:fld id="{48F63A3B-78C7-47BE-AE5E-E10140E04643}" type="slidenum">
              <a:rPr lang="fr-FR" smtClean="0"/>
              <a:t>9</a:t>
            </a:fld>
            <a:endParaRPr lang="fr-FR" dirty="0"/>
          </a:p>
          <a:p>
            <a:pPr rtl="0"/>
            <a:endParaRPr lang="fr-FR" dirty="0"/>
          </a:p>
        </p:txBody>
      </p:sp>
    </p:spTree>
    <p:extLst>
      <p:ext uri="{BB962C8B-B14F-4D97-AF65-F5344CB8AC3E}">
        <p14:creationId xmlns:p14="http://schemas.microsoft.com/office/powerpoint/2010/main" val="3497841299"/>
      </p:ext>
    </p:extLst>
  </p:cSld>
  <p:clrMapOvr>
    <a:masterClrMapping/>
  </p:clrMapOvr>
</p:sld>
</file>

<file path=ppt/theme/theme1.xml><?xml version="1.0" encoding="utf-8"?>
<a:theme xmlns:a="http://schemas.openxmlformats.org/drawingml/2006/main" name="Thème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41_TF78438558_Win32" id="{F1D89516-A656-4C09-9AE3-43724351896E}" vid="{606DEB93-519C-4AC6-B2B9-F8C70E2CCC3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{661D8D46-5EA7-4B21-8A25-19A31F682961}tf78438558_win32</Template>
  <TotalTime>867</TotalTime>
  <Words>1548</Words>
  <Application>Microsoft Office PowerPoint</Application>
  <PresentationFormat>Grand écran</PresentationFormat>
  <Paragraphs>125</Paragraphs>
  <Slides>16</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Amasis MT Pro Black</vt:lpstr>
      <vt:lpstr>Aptos</vt:lpstr>
      <vt:lpstr>Arial</vt:lpstr>
      <vt:lpstr>Arial Black</vt:lpstr>
      <vt:lpstr>Sabon Next LT</vt:lpstr>
      <vt:lpstr>Symbol</vt:lpstr>
      <vt:lpstr>Times New Roman</vt:lpstr>
      <vt:lpstr>Trebuchet MS</vt:lpstr>
      <vt:lpstr>Thème Office</vt:lpstr>
      <vt:lpstr> BIENVENU CHEZ ONE SA HOLDINGS  DIVISION GESTION DES RESSOURCES HUMAINES </vt:lpstr>
      <vt:lpstr>Créé en 2019, ONE SA HOLDINGS est un groupe représenté au Cameroun et à l’international.  Composé de 15 branches d’activités parmi lesquelles  le conseil en Ressources Humaines, le placement et la mise à disposition du personnel. </vt:lpstr>
      <vt:lpstr> ONE SA RH  est un entrepreneur de travail temporaire de mise à disposition du personnel permettant notamment de pallier les difficultés de recrutement dans certains secteurs. Cette mise à disposition du personnel s’effectue sous le couvert du respect de toutes les bases juridiques. ONE SA HR, prête des salariés pour une durée déterminée à d’autres entreprises, dites « utilisatrices », pour la mise en œuvre d’une compétence ou d’une technique particulière.  </vt:lpstr>
      <vt:lpstr>OBJECTIFS PRINCIPAUX</vt:lpstr>
      <vt:lpstr> Quelle valeur ajoutée pour les candidats ?   - Un accueil personnalisé, nous vous recevons sur rendez-vous pour    prendre le temps de vous connaître.   - Des missions ciblées, un consultant définira précisément, avec vous,    votre profil et vos attentes lors de l’entretien.   - Une relation privilégiée, un consultant vous prendra en main.   - Un suivi tout au long de la mission. Le consultant qui vous suit vous    contactera quand vous serez en poste afin de vérifier si votre mission    correspond à vos attentes.  .                   </vt:lpstr>
      <vt:lpstr>  - Des recrutements à la clé. beaucoup de nos missions débouchent      sur un CDD ou CDI   Grands groupes, entreprises reconnues institutionnels...   Nos clients ont acquis une notoriété dans leur domaine respectifs.  travailler avec nous, c’est le moyen de mettre un pied dans ces grands  groupes. Que vous soyez débutant, senior, ou encore professionnel    en reconversion, nous sommes présents pour vous aider !            Quels engagements vis-à-vis de nos salaries?    - Chez ONE SA HR les fins de missions sont anticipées.  Cette   anticipation nous  permet  de mieux gérer nos effectifs via nos outils   de planification digitaux. Nous n’attendons pas que le salarié finisse   une mission pour envisager la suite.  </vt:lpstr>
      <vt:lpstr>              - Offrir des formations, nos intérimaires, notamment les moins qualifiés,    peuvent bénéficier de formations pour évoluer vers un autre métier.    La veille sur la santé et la sécurité au travail constitue un élément     primordial chez nous.  - Avoir une vraie expertise « métier ». ONE SA RH possède un  portefeuille client diversifié, nos salaries sont conseillés par des  professionnels qui connaissent parfaitement  les différents secteurs   et  métiers.  - ONE SA RH fait preuve d’un travail de qualité, gage de notre sérieux,   nous sommes présents sur le marché de l’intérim depuis 2019.  - Être en permanence à votre écoute et vous conseiller dans le choix   de vos missions, soit en présentiel soit via nos plateformes digitales. </vt:lpstr>
      <vt:lpstr>  Pourquoi faire appel à nous pour vos recrutements ?   - ONE SA RH  : Expertise, réactivité et disponibilité     caractérisent nos méthodes de « sourcing » et nous vous      répondons en temps et en heure.    -  Assurer  la veille et la restructuration sociale de vos marques    - Gestion externaliser RH (recrutement, paie, formation)   - Rédaction des procédures et politique et stratégie RH        </vt:lpstr>
      <vt:lpstr>     - Nous vous accompagnons pour le recrutement de collaborateurs,    de toutes catégories socioprofessionnelles, dans de nombreux      secteurs d’activités (cf secteurs d’activités de notre portefeuille).   - Être présent sur différents métiers, tout en ayant du personnel    spécialisé, c’est ce qui fait notre force.   - Nous travaillons dans la sous-région Afrique-centrale, en France    et au Canada, diversifiant ainsi, notre portefeuille, nos méthodes    de recrutement ainsi que les formations données à nos    salariés,    </vt:lpstr>
      <vt:lpstr>  - Pour une parfaite adéquation entre votre demande et les profils     proposés, la sélection des candidats chez ONE SA RH repose sur     une analyse extrêmement sérieuse.   - Outre un entretien individuel avec un consultant, des tests     psychotechniques et de personnalité sont également effectués.    - Nous procédons également systématiquement à la vérification des    diplômes et références de nos différents candidats.    - Nos efforts pour une sélection ciblée personnalisée participent au    succès de nos placements et mises à disposition tant en intérim,     en CDD qu'en CDI.  </vt:lpstr>
      <vt:lpstr>  - Au fil des années, ONE SA RH s’est aussi constitué une base   de milliers de candidats, riche de profils variés.   - L'excellente réputation de notre groupe due en partie à la     fidélisation de nos intérimaires nous permet de recruter en     permanence les meilleurs candidats possibles.   - Enfin, les consultants de ONE SA RH peuvent aussi se    déplacer au sein de votre entreprise afin de définir au mieux     vos besoins et vos attentes, en termes de profils et de    compétences souhaitées,</vt:lpstr>
      <vt:lpstr>RENCONTREZ NOTRE ÉQUIPE élargie</vt:lpstr>
      <vt:lpstr>PLANIFICATION A COURT ET MOYEN TERME ONE SA HOLDINGS</vt:lpstr>
      <vt:lpstr>AXES STRATÉGIQUES de  one sa holdings</vt:lpstr>
      <vt:lpstr>​RÉSUMÉ</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 CHEZ ONE SA HOLDINGS  DIVISION GESTION DES RESSOURCES HUMAINES</dc:title>
  <dc:subject/>
  <dc:creator>esther maelys</dc:creator>
  <cp:lastModifiedBy>esther maelys</cp:lastModifiedBy>
  <cp:revision>4</cp:revision>
  <dcterms:created xsi:type="dcterms:W3CDTF">2024-01-23T08:05:59Z</dcterms:created>
  <dcterms:modified xsi:type="dcterms:W3CDTF">2024-01-23T22:33:31Z</dcterms:modified>
</cp:coreProperties>
</file>