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8" r:id="rId6"/>
    <p:sldId id="270" r:id="rId7"/>
    <p:sldId id="259" r:id="rId8"/>
    <p:sldId id="269" r:id="rId9"/>
    <p:sldId id="260" r:id="rId10"/>
    <p:sldId id="261" r:id="rId11"/>
    <p:sldId id="262" r:id="rId12"/>
    <p:sldId id="264" r:id="rId13"/>
    <p:sldId id="271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5" d="100"/>
          <a:sy n="75" d="100"/>
        </p:scale>
        <p:origin x="151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F18E79-69DF-494E-91A2-862B64126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0FB2F0-A07F-4A6D-A0AD-297A82F43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CF238-B222-4880-996B-E808853A7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095D1-DB13-4694-BCD7-97D12D6AA8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8756125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0E2E0C-871A-44E9-A2C3-850D9B238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5D4AE0-458E-4816-B0EE-A2AD9018C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B5561-0768-456E-A2EF-116E984A3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F702E-A29A-4384-9C48-074664A7663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1628273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C8C742-284F-487C-9E3A-105E6845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93ADAF-69B6-4677-9048-0899DD3F8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AEFD56-95C4-41AB-AAB9-941F79349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32110-F5BB-409A-918C-69ACE31280C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97240441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A5B805-0190-45CA-AE8C-76F31C024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568A1-AD80-4A27-8FD1-89689C00B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96C8B-FD23-4F7D-8C78-809FB37D2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CFBA4-0FFB-4E10-A0B2-9F6ABE42E49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02699949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6B74C8-F738-465D-8C21-CDD13883C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7C093C-7AE5-4F24-8752-5F2AF8E2B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67B23-7290-4A0A-86F0-408FD1F0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8BED7-87F1-4E6A-A158-4AE8D9AE5FB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11441335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6D9034-6E5C-4F91-97A6-0D0F141D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7E632-E323-4A6F-8D7D-477BF5958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F675D-CFAC-4086-A6EA-D507AC297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9C03A-9BFF-443D-BC07-9C63F1DB10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2224395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D29941-7ED9-4797-BEDE-FF4F9BD61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93A411-FD65-4736-997B-A0287D5C0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00D4D3-B0C2-49DF-8417-788DBEC71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ECE4F-766E-4A7C-9CFE-0271B174E40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99436400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E357BC-B7B2-4E01-8825-D7974E1B1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041FD8-9637-4FD4-9096-9A23E9849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FCDF4-721C-4365-9A5D-F347FF17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AD9A9-1CE4-46A2-B7F0-75D943DA85D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32367805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B67579-166E-42BE-8762-76306BD3B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6717EC-B891-4C82-94F0-883831FD1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9E42FD-EAF3-4196-9553-C2249E41B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45F7E-9788-4883-B945-86BBCF67B7C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7804524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53280-3EA7-4FC0-B290-91C262410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2BCA7-BB57-4360-AA05-190200DC0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5A502-A08F-4773-BB3B-CD51E96A5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38276-F684-496F-A0A2-138074950B3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3455816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F41C1-E2E8-4EBE-BC86-F9BC10BBD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FCDC3-6505-4410-8C75-E0A277754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DD217-50A2-4F1F-A9E7-87C774CA6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A4E53-AF68-42A2-B554-273D9CE8E50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02001149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167ECE0-AACF-4B35-AF19-6B5A0ACAA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E76051-572B-451C-8DB8-BAC6B451A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14ACF6-BC1F-48D2-81BE-250752000D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5FB933-4B02-49AE-A9C6-6795908F4A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CF0F5D-CAC1-421C-9195-532F2C0EDE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74D03-81D0-4EAA-993B-8AF62B3EDB1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Bisa\&#1055;&#1088;&#1077;&#1079;&#1077;&#1085;&#1090;&#1072;&#1094;&#1080;&#1103;\Video\Mediator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:a16="http://schemas.microsoft.com/office/drawing/2014/main" id="{19E2E04D-F43C-4495-8EAA-56EC9CC649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4005263"/>
            <a:ext cx="8569325" cy="1368425"/>
          </a:xfrm>
        </p:spPr>
        <p:txBody>
          <a:bodyPr/>
          <a:lstStyle/>
          <a:p>
            <a:pPr algn="l" eaLnBrk="1" hangingPunct="1">
              <a:defRPr/>
            </a:pPr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МЕРКИ ЗА ОБХВАТ И ЗАДЪРЖАНЕ НА ДЕЦАТА И УЧЕНИЦИТЕ В ЗАДЪЛЖИТЕЛНА ПРЕДУЧИЛИЩНА И УЧИЛИЩНА ВЪЗРАСТ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1" name="Rectangle 169">
            <a:extLst>
              <a:ext uri="{FF2B5EF4-FFF2-40B4-BE49-F238E27FC236}">
                <a16:creationId xmlns:a16="http://schemas.microsoft.com/office/drawing/2014/main" id="{B3504210-C2AC-4DB0-897F-962BD84DB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516563"/>
            <a:ext cx="4679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en-US" sz="2000" b="1">
                <a:solidFill>
                  <a:srgbClr val="006666"/>
                </a:solidFill>
              </a:rPr>
              <a:t>НУ ”Васил Левски” – гр.Козлодуй</a:t>
            </a:r>
            <a:endParaRPr lang="es-ES" altLang="en-US" sz="2000" b="1">
              <a:solidFill>
                <a:srgbClr val="006666"/>
              </a:solidFill>
            </a:endParaRPr>
          </a:p>
        </p:txBody>
      </p:sp>
      <p:pic>
        <p:nvPicPr>
          <p:cNvPr id="2052" name="Picture 5" descr="нова сграда2.jpg">
            <a:extLst>
              <a:ext uri="{FF2B5EF4-FFF2-40B4-BE49-F238E27FC236}">
                <a16:creationId xmlns:a16="http://schemas.microsoft.com/office/drawing/2014/main" id="{7C9F371B-B83B-406D-8FD9-9EAA91ED7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4572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LEVSKI.png">
            <a:extLst>
              <a:ext uri="{FF2B5EF4-FFF2-40B4-BE49-F238E27FC236}">
                <a16:creationId xmlns:a16="http://schemas.microsoft.com/office/drawing/2014/main" id="{95BAF33E-2247-4D63-9FC0-0AB152624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7" t="35051" r="42191" b="37334"/>
          <a:stretch>
            <a:fillRect/>
          </a:stretch>
        </p:blipFill>
        <p:spPr bwMode="auto">
          <a:xfrm>
            <a:off x="5219700" y="5013325"/>
            <a:ext cx="9366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7B19B5F5-0A71-406A-BEC5-03F34C930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РЕИНТЕГРАЦИЯ НА ОТПАДНАЛИ УЧЕНИЦИ</a:t>
            </a:r>
            <a:br>
              <a:rPr lang="bg-BG" dirty="0"/>
            </a:b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88351B8-C797-4F0C-A6F8-5C8349FB6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76700"/>
            <a:ext cx="8229600" cy="2049463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Комуникация с местните служби Есграон за подлежащи, но не посещаващи училище;</a:t>
            </a: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Посещения на учители по домовете, за които има сведения за подлежащи на училищно обучение;</a:t>
            </a: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Консултации по учебни предмети.</a:t>
            </a:r>
          </a:p>
          <a:p>
            <a:pPr eaLnBrk="1" hangingPunct="1">
              <a:defRPr/>
            </a:pPr>
            <a:endParaRPr lang="bg-BG" dirty="0"/>
          </a:p>
        </p:txBody>
      </p:sp>
      <p:pic>
        <p:nvPicPr>
          <p:cNvPr id="11268" name="Picture 2" descr="C:\Users\user\Desktop\Mediator Moq\05a2f2a416e1b9bc455081907221a0ae.gif">
            <a:extLst>
              <a:ext uri="{FF2B5EF4-FFF2-40B4-BE49-F238E27FC236}">
                <a16:creationId xmlns:a16="http://schemas.microsoft.com/office/drawing/2014/main" id="{4A3FBB84-1B5C-4DE9-AD84-426DE0A9DF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Users\user\Desktop\Mediator Moq\05a2f2a416e1b9bc455081907221a0ae.gif">
            <a:extLst>
              <a:ext uri="{FF2B5EF4-FFF2-40B4-BE49-F238E27FC236}">
                <a16:creationId xmlns:a16="http://schemas.microsoft.com/office/drawing/2014/main" id="{BF0D6E38-2E01-4F7B-B9D0-0477ECE3CB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84313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D66F1BC4-A2CD-4766-B6E9-616D4D254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МЕХАНИЗЪМ ЗА ИДЕНТИФИКАЦИЯ НА УЧЕНИЦИТЕ В РИСК ОТ ОТПАДАНЕ</a:t>
            </a:r>
            <a:br>
              <a:rPr lang="bg-BG" dirty="0"/>
            </a:b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9DD54A-A8A2-4428-B7EE-E555C52AA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7900" y="2420938"/>
            <a:ext cx="3455988" cy="3705225"/>
          </a:xfrm>
        </p:spPr>
        <p:txBody>
          <a:bodyPr/>
          <a:lstStyle/>
          <a:p>
            <a:pPr eaLnBrk="1" hangingPunct="1">
              <a:defRPr/>
            </a:pPr>
            <a:r>
              <a:rPr lang="bg-BG" sz="2800" dirty="0">
                <a:solidFill>
                  <a:schemeClr val="accent2">
                    <a:lumMod val="75000"/>
                  </a:schemeClr>
                </a:solidFill>
              </a:rPr>
              <a:t>Изработване и актуализиране на РИСК РЕГИСТЪРА.</a:t>
            </a:r>
          </a:p>
          <a:p>
            <a:pPr eaLnBrk="1" hangingPunct="1">
              <a:defRPr/>
            </a:pPr>
            <a:endParaRPr lang="bg-BG" dirty="0"/>
          </a:p>
        </p:txBody>
      </p:sp>
      <p:pic>
        <p:nvPicPr>
          <p:cNvPr id="12292" name="Picture 2" descr="C:\Users\user\Desktop\Mediator Moq\2e1a52f3e8c03fd7e10b7f63defdb4b3.gif">
            <a:extLst>
              <a:ext uri="{FF2B5EF4-FFF2-40B4-BE49-F238E27FC236}">
                <a16:creationId xmlns:a16="http://schemas.microsoft.com/office/drawing/2014/main" id="{EDEEBEDB-308B-464B-8B99-14E54C44F1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26193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tor.wmv">
            <a:hlinkClick r:id="" action="ppaction://media"/>
            <a:extLst>
              <a:ext uri="{FF2B5EF4-FFF2-40B4-BE49-F238E27FC236}">
                <a16:creationId xmlns:a16="http://schemas.microsoft.com/office/drawing/2014/main" id="{8E5C6012-AF3E-41E8-8324-8B016F6049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98538"/>
            <a:ext cx="66960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6">
            <a:extLst>
              <a:ext uri="{FF2B5EF4-FFF2-40B4-BE49-F238E27FC236}">
                <a16:creationId xmlns:a16="http://schemas.microsoft.com/office/drawing/2014/main" id="{FC01FF47-0E4D-4523-A509-A08BC070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15888"/>
            <a:ext cx="8134350" cy="1225550"/>
          </a:xfrm>
        </p:spPr>
        <p:txBody>
          <a:bodyPr/>
          <a:lstStyle/>
          <a:p>
            <a:r>
              <a:rPr lang="bg-BG" altLang="en-US" sz="1800"/>
              <a:t>Иванка Цветанова Стоянова – Образователен медиатор към НУ </a:t>
            </a:r>
            <a:r>
              <a:rPr lang="en-US" altLang="en-US" sz="1800"/>
              <a:t>“</a:t>
            </a:r>
            <a:r>
              <a:rPr lang="bg-BG" altLang="en-US" sz="1800"/>
              <a:t>Васил Левски</a:t>
            </a:r>
            <a:r>
              <a:rPr lang="en-US" altLang="en-US" sz="1800"/>
              <a:t>”</a:t>
            </a:r>
            <a:r>
              <a:rPr lang="bg-BG" altLang="en-US" sz="1800"/>
              <a:t> град Козлодуй</a:t>
            </a:r>
          </a:p>
        </p:txBody>
      </p:sp>
      <p:sp>
        <p:nvSpPr>
          <p:cNvPr id="13316" name="Subtitle 7">
            <a:extLst>
              <a:ext uri="{FF2B5EF4-FFF2-40B4-BE49-F238E27FC236}">
                <a16:creationId xmlns:a16="http://schemas.microsoft.com/office/drawing/2014/main" id="{E226C9AF-0C8A-44E5-A23D-1FEA177B9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597650"/>
            <a:ext cx="5937250" cy="71438"/>
          </a:xfrm>
        </p:spPr>
        <p:txBody>
          <a:bodyPr/>
          <a:lstStyle/>
          <a:p>
            <a:endParaRPr lang="bg-BG" alt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EA5D11-FEA0-4973-B3D6-78204A43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5C62F58-C9EF-4B6A-A939-5A1E5703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bg-BG" altLang="en-US" sz="8000"/>
              <a:t>Благодаря за Вниманието!</a:t>
            </a:r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>
            <a:extLst>
              <a:ext uri="{FF2B5EF4-FFF2-40B4-BE49-F238E27FC236}">
                <a16:creationId xmlns:a16="http://schemas.microsoft.com/office/drawing/2014/main" id="{7AF503F4-ADCA-4CE5-9506-D051FB78A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354888" cy="47513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g-BG" b="1" i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bg-BG" b="1" i="1" dirty="0">
                <a:solidFill>
                  <a:schemeClr val="accent2">
                    <a:lumMod val="75000"/>
                  </a:schemeClr>
                </a:solidFill>
              </a:rPr>
              <a:t>"Най - важно е учениците да са на училище и да могат да четат!" </a:t>
            </a:r>
          </a:p>
          <a:p>
            <a:pPr algn="ctr" eaLnBrk="1" hangingPunct="1">
              <a:buFontTx/>
              <a:buNone/>
              <a:defRPr/>
            </a:pPr>
            <a:endParaRPr lang="bg-BG" sz="2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/НАШАТА ПРИОРИТЕТНА ЦЕЛ/</a:t>
            </a:r>
          </a:p>
          <a:p>
            <a:pPr algn="ctr" eaLnBrk="1" hangingPunct="1">
              <a:buFontTx/>
              <a:buNone/>
              <a:defRPr/>
            </a:pPr>
            <a:endParaRPr lang="bg-BG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bg-BG" sz="2000" b="1" dirty="0">
                <a:solidFill>
                  <a:schemeClr val="accent2">
                    <a:lumMod val="75000"/>
                  </a:schemeClr>
                </a:solidFill>
              </a:rPr>
              <a:t>Старши експерт Даринка Христова</a:t>
            </a:r>
            <a:endParaRPr lang="bg-BG" sz="2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bg-BG" dirty="0"/>
          </a:p>
        </p:txBody>
      </p:sp>
      <p:pic>
        <p:nvPicPr>
          <p:cNvPr id="3075" name="Picture 2" descr="C:\Users\user\Desktop\Mediator Moq\corporate_climb_up_500_clr_7214.gif">
            <a:extLst>
              <a:ext uri="{FF2B5EF4-FFF2-40B4-BE49-F238E27FC236}">
                <a16:creationId xmlns:a16="http://schemas.microsoft.com/office/drawing/2014/main" id="{DD9068DC-D6C2-4AEA-B6A9-C0347DFBB0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024188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7EB7DBA7-FF00-496E-81C1-BB77BF7D6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dirty="0"/>
            </a:b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ПРОУЧВАНЕ И АНАЛИЗ НА ПРИЧИНИТЕ ЗА ОТСЪСТВИЧТА НА УЧЕНИЦИТЕ</a:t>
            </a:r>
            <a:br>
              <a:rPr lang="bg-BG" dirty="0"/>
            </a:b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9AEE1B3-DF6A-46A8-9069-4B0E8583F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5627688" cy="4281488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Еждневно проследяване на отсъствията и причините - на оперативки на педагогическия състав;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Персонална работа с родители относно изясняване на причините и последствията от нередовното посещение на учебните часове.</a:t>
            </a:r>
          </a:p>
          <a:p>
            <a:pPr eaLnBrk="1" hangingPunct="1">
              <a:defRPr/>
            </a:pPr>
            <a:endParaRPr lang="bg-BG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C:\Users\user\Desktop\Mediator Moq\569238f0a881afcb1b55dc512f9bccff.gif">
            <a:extLst>
              <a:ext uri="{FF2B5EF4-FFF2-40B4-BE49-F238E27FC236}">
                <a16:creationId xmlns:a16="http://schemas.microsoft.com/office/drawing/2014/main" id="{436467D5-4DE5-492F-B982-133D583E6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49500"/>
            <a:ext cx="1865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0B4F4F3-1BE5-4764-B68A-4015ED178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ДЕЙНОСТИ ЗА НАМАЛЯВАНЕ НА ОТСЪСТВИЯТА  НА УЧЕНИЦИТЕ</a:t>
            </a:r>
            <a:br>
              <a:rPr lang="bg-BG" dirty="0"/>
            </a:b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B907231-7FD4-4C6B-B13B-D6052EDAF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Разговори с ученици и родители на родителски срещи и в Часа на класа, за значението на редовното присъствие в час, постиженията на учениците и бъдещата им реализация;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Обогатяване на извънкласните дейности;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Стимулиране на учениците намалили отсъствията си - морално и материално;</a:t>
            </a: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Подсигуряване на помощна литература и ресурси за работа в кабинета за "ЗАНИМАНИЯ ПО ИНТЕРЕСИ“;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Организиране на училищни празници.</a:t>
            </a:r>
          </a:p>
          <a:p>
            <a:pPr eaLnBrk="1" hangingPunct="1">
              <a:defRPr/>
            </a:pPr>
            <a:endParaRPr lang="bg-BG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_Obesvaneto na Vasil Levski.JPG">
            <a:extLst>
              <a:ext uri="{FF2B5EF4-FFF2-40B4-BE49-F238E27FC236}">
                <a16:creationId xmlns:a16="http://schemas.microsoft.com/office/drawing/2014/main" id="{D354ACDA-6687-4BC0-8732-DCFA73E637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65166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5_Obesvaneto na Vasil Levski.JPG">
            <a:extLst>
              <a:ext uri="{FF2B5EF4-FFF2-40B4-BE49-F238E27FC236}">
                <a16:creationId xmlns:a16="http://schemas.microsoft.com/office/drawing/2014/main" id="{EDA3D36C-0308-4AD3-BB94-2D1B38BA03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69088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0595043_1039916956161323_7969031949069058048_o.jpg">
            <a:extLst>
              <a:ext uri="{FF2B5EF4-FFF2-40B4-BE49-F238E27FC236}">
                <a16:creationId xmlns:a16="http://schemas.microsoft.com/office/drawing/2014/main" id="{9E851E7A-34F3-43C3-8A58-998026A1DA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6848475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52457270_2329353177300529_8995377619251757056_n.jpg">
            <a:extLst>
              <a:ext uri="{FF2B5EF4-FFF2-40B4-BE49-F238E27FC236}">
                <a16:creationId xmlns:a16="http://schemas.microsoft.com/office/drawing/2014/main" id="{FE9F5B78-C8F2-4DAB-A585-64F4819565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52516575_390190128204029_6158214840188928000_n.jpg">
            <a:extLst>
              <a:ext uri="{FF2B5EF4-FFF2-40B4-BE49-F238E27FC236}">
                <a16:creationId xmlns:a16="http://schemas.microsoft.com/office/drawing/2014/main" id="{A553A8AA-5E08-40F8-887E-3B2A41DD6F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53352441_2415745078661413_1117308851264159744_n.jpg">
            <a:extLst>
              <a:ext uri="{FF2B5EF4-FFF2-40B4-BE49-F238E27FC236}">
                <a16:creationId xmlns:a16="http://schemas.microsoft.com/office/drawing/2014/main" id="{44281B3B-BE67-4C83-9432-3D00BED5D1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68770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53619758_414959589285510_8793960643959980032_n.jpg">
            <a:extLst>
              <a:ext uri="{FF2B5EF4-FFF2-40B4-BE49-F238E27FC236}">
                <a16:creationId xmlns:a16="http://schemas.microsoft.com/office/drawing/2014/main" id="{18C04FDB-40FF-4C24-9F65-98AF7FCDE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6605587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G_20170529_105042.jpg">
            <a:extLst>
              <a:ext uri="{FF2B5EF4-FFF2-40B4-BE49-F238E27FC236}">
                <a16:creationId xmlns:a16="http://schemas.microsoft.com/office/drawing/2014/main" id="{1EE49C7A-024A-4CAC-80FE-C14A28E27E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852738"/>
            <a:ext cx="615473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G_20181123_100417.jpg">
            <a:extLst>
              <a:ext uri="{FF2B5EF4-FFF2-40B4-BE49-F238E27FC236}">
                <a16:creationId xmlns:a16="http://schemas.microsoft.com/office/drawing/2014/main" id="{D6879A90-24F0-4994-91F3-F744BA664B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61436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738975_1770956839627085_9181329808880041984_o.jpg">
            <a:extLst>
              <a:ext uri="{FF2B5EF4-FFF2-40B4-BE49-F238E27FC236}">
                <a16:creationId xmlns:a16="http://schemas.microsoft.com/office/drawing/2014/main" id="{8CFECE42-4E05-40CB-906E-7ECD2FD8B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b="12201"/>
          <a:stretch>
            <a:fillRect/>
          </a:stretch>
        </p:blipFill>
        <p:spPr bwMode="auto">
          <a:xfrm>
            <a:off x="250825" y="260350"/>
            <a:ext cx="6075363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44055644_1186586034827747_4608273095680065536_o.jpg">
            <a:extLst>
              <a:ext uri="{FF2B5EF4-FFF2-40B4-BE49-F238E27FC236}">
                <a16:creationId xmlns:a16="http://schemas.microsoft.com/office/drawing/2014/main" id="{855EE37C-0306-434B-86D4-754D755D4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619283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53399053_415456989051836_5602073354824581120_n.jpg">
            <a:extLst>
              <a:ext uri="{FF2B5EF4-FFF2-40B4-BE49-F238E27FC236}">
                <a16:creationId xmlns:a16="http://schemas.microsoft.com/office/drawing/2014/main" id="{1CB91C68-FE91-4E7B-8266-5D70B8487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" b="8737"/>
          <a:stretch>
            <a:fillRect/>
          </a:stretch>
        </p:blipFill>
        <p:spPr bwMode="auto">
          <a:xfrm>
            <a:off x="971550" y="981075"/>
            <a:ext cx="649446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53538919_701276846953990_4522057004511920128_n.jpg">
            <a:extLst>
              <a:ext uri="{FF2B5EF4-FFF2-40B4-BE49-F238E27FC236}">
                <a16:creationId xmlns:a16="http://schemas.microsoft.com/office/drawing/2014/main" id="{C9A3B648-4858-4621-84AB-9B882F331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5881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G_20171221_102128.jpg">
            <a:extLst>
              <a:ext uri="{FF2B5EF4-FFF2-40B4-BE49-F238E27FC236}">
                <a16:creationId xmlns:a16="http://schemas.microsoft.com/office/drawing/2014/main" id="{1B0BEC43-E801-405D-960B-5B7F749EE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70405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41974089_2161462597443793_5404489311426969600_n.jpg">
            <a:extLst>
              <a:ext uri="{FF2B5EF4-FFF2-40B4-BE49-F238E27FC236}">
                <a16:creationId xmlns:a16="http://schemas.microsoft.com/office/drawing/2014/main" id="{FC2AEC78-DCAD-4E5B-BBAC-9D11CD1E1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9052"/>
          <a:stretch>
            <a:fillRect/>
          </a:stretch>
        </p:blipFill>
        <p:spPr bwMode="auto">
          <a:xfrm>
            <a:off x="5076825" y="260350"/>
            <a:ext cx="38576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41990978_2160886867501366_2307899332180836352_n.jpg">
            <a:extLst>
              <a:ext uri="{FF2B5EF4-FFF2-40B4-BE49-F238E27FC236}">
                <a16:creationId xmlns:a16="http://schemas.microsoft.com/office/drawing/2014/main" id="{F75BFD20-BB31-4BBE-BF18-BFE2DE0BC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8163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G_20181012_144502.jpg">
            <a:extLst>
              <a:ext uri="{FF2B5EF4-FFF2-40B4-BE49-F238E27FC236}">
                <a16:creationId xmlns:a16="http://schemas.microsoft.com/office/drawing/2014/main" id="{379A0595-432C-4A71-961A-C26378294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62722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община.jpg">
            <a:extLst>
              <a:ext uri="{FF2B5EF4-FFF2-40B4-BE49-F238E27FC236}">
                <a16:creationId xmlns:a16="http://schemas.microsoft.com/office/drawing/2014/main" id="{3210FEE3-6B82-42DE-AB4D-78E7D9E7B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59055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BB78636-C9A6-48CB-8394-0F48F71ED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ДЕЙНОСТИ ЗА НАМАЛЯВАНЕ НА ОТСЪСТВИЯТА  НА УЧЕНИЦИТЕ</a:t>
            </a:r>
            <a:endParaRPr lang="bg-BG" sz="2800" dirty="0">
              <a:solidFill>
                <a:schemeClr val="tx1"/>
              </a:solidFill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81377DDA-CAB7-46DB-BF17-EA9926F13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Участие на родителски общности;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Училище за родители с тематична насоченост - лектория с психолог, медицинско лице, представител на детска педагогическа стая, районно управление;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Участие в  "ДЕТСКО ПОЛИЦЕЙСКО УПРАВЛЕНИЕ“;</a:t>
            </a: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Участие на родителите В ИЗВЪНКЛАСНИ прояви на учениците;</a:t>
            </a:r>
          </a:p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Участие на родителите в дейности за подобряване училищната сграда и материална база.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803658_665668190516856_2441260360234172416_n.jpg">
            <a:extLst>
              <a:ext uri="{FF2B5EF4-FFF2-40B4-BE49-F238E27FC236}">
                <a16:creationId xmlns:a16="http://schemas.microsoft.com/office/drawing/2014/main" id="{F1C30B03-6AB0-4F4D-A5CE-0727EF035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3813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53674860_613906335760701_8273010656035209216_n.jpg">
            <a:extLst>
              <a:ext uri="{FF2B5EF4-FFF2-40B4-BE49-F238E27FC236}">
                <a16:creationId xmlns:a16="http://schemas.microsoft.com/office/drawing/2014/main" id="{23C4EA7D-2DDE-46BD-87A7-AF23114A6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0350"/>
            <a:ext cx="338455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54523673_375500706639243_2771921349663260672_n.jpg">
            <a:extLst>
              <a:ext uri="{FF2B5EF4-FFF2-40B4-BE49-F238E27FC236}">
                <a16:creationId xmlns:a16="http://schemas.microsoft.com/office/drawing/2014/main" id="{3A11B0F7-51BF-4F8D-AD73-D2A625F5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367347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50325_104126.jpg">
            <a:extLst>
              <a:ext uri="{FF2B5EF4-FFF2-40B4-BE49-F238E27FC236}">
                <a16:creationId xmlns:a16="http://schemas.microsoft.com/office/drawing/2014/main" id="{7B35F0C6-69E6-4535-ADDF-2CFEAA4BF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49323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G_20170315_111823.jpg">
            <a:extLst>
              <a:ext uri="{FF2B5EF4-FFF2-40B4-BE49-F238E27FC236}">
                <a16:creationId xmlns:a16="http://schemas.microsoft.com/office/drawing/2014/main" id="{A1117980-3D32-4B4D-843E-F6235398A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572928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20181001_114703.jpg">
            <a:extLst>
              <a:ext uri="{FF2B5EF4-FFF2-40B4-BE49-F238E27FC236}">
                <a16:creationId xmlns:a16="http://schemas.microsoft.com/office/drawing/2014/main" id="{8713542E-12A1-47C1-8A26-AF583D427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6227763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52417126_563159690871329_7406355357431234560_n.jpg">
            <a:extLst>
              <a:ext uri="{FF2B5EF4-FFF2-40B4-BE49-F238E27FC236}">
                <a16:creationId xmlns:a16="http://schemas.microsoft.com/office/drawing/2014/main" id="{E7E4028C-F4DB-4BC3-856F-C27374F8A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59753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9AF1ACCC-B4EF-4573-B85B-546F7617A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bg-BG" sz="2800" b="1" dirty="0"/>
            </a:b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</a:rPr>
              <a:t>ВКЛЧВАНЕ НА ПРЕДСТАВИТЕЛИ НА МЕСТНАТА ВЛАСТ</a:t>
            </a:r>
            <a:br>
              <a:rPr lang="bg-BG" dirty="0"/>
            </a:b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4117902-0A5E-4602-B409-3229F9572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1973262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Редовна комуникация с представителите относно деца в риск с цел интервенция /разяснителна работа относно последствията при допускане на отсъствия по неуважителни причини/.</a:t>
            </a:r>
          </a:p>
          <a:p>
            <a:pPr eaLnBrk="1" hangingPunct="1">
              <a:defRPr/>
            </a:pPr>
            <a:endParaRPr lang="bg-BG" dirty="0"/>
          </a:p>
        </p:txBody>
      </p:sp>
      <p:pic>
        <p:nvPicPr>
          <p:cNvPr id="10244" name="Picture 3" descr="C:\Users\user\Desktop\Mediator Moq\arrow_direction_spin_up_17583.gif">
            <a:extLst>
              <a:ext uri="{FF2B5EF4-FFF2-40B4-BE49-F238E27FC236}">
                <a16:creationId xmlns:a16="http://schemas.microsoft.com/office/drawing/2014/main" id="{12C90F5C-6B1D-4858-9E21-A4693310F4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2034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9310</TotalTime>
  <Words>339</Words>
  <Application>Microsoft Office PowerPoint</Application>
  <PresentationFormat>Презентация на цял екран (4:3)</PresentationFormat>
  <Paragraphs>33</Paragraphs>
  <Slides>13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5" baseType="lpstr">
      <vt:lpstr>Arial</vt:lpstr>
      <vt:lpstr>Diseño predeterminado</vt:lpstr>
      <vt:lpstr>МЕРКИ ЗА ОБХВАТ И ЗАДЪРЖАНЕ НА ДЕЦАТА И УЧЕНИЦИТЕ В ЗАДЪЛЖИТЕЛНА ПРЕДУЧИЛИЩНА И УЧИЛИЩНА ВЪЗРАСТ</vt:lpstr>
      <vt:lpstr>Презентация на PowerPoint</vt:lpstr>
      <vt:lpstr> ПРОУЧВАНЕ И АНАЛИЗ НА ПРИЧИНИТЕ ЗА ОТСЪСТВИЧТА НА УЧЕНИЦИТЕ </vt:lpstr>
      <vt:lpstr> ДЕЙНОСТИ ЗА НАМАЛЯВАНЕ НА ОТСЪСТВИЯТА  НА УЧЕНИЦИТЕ </vt:lpstr>
      <vt:lpstr>Презентация на PowerPoint</vt:lpstr>
      <vt:lpstr>Презентация на PowerPoint</vt:lpstr>
      <vt:lpstr>ДЕЙНОСТИ ЗА НАМАЛЯВАНЕ НА ОТСЪСТВИЯТА  НА УЧЕНИЦИТЕ</vt:lpstr>
      <vt:lpstr>Презентация на PowerPoint</vt:lpstr>
      <vt:lpstr> ВКЛЧВАНЕ НА ПРЕДСТАВИТЕЛИ НА МЕСТНАТА ВЛАСТ </vt:lpstr>
      <vt:lpstr> РЕИНТЕГРАЦИЯ НА ОТПАДНАЛИ УЧЕНИЦИ </vt:lpstr>
      <vt:lpstr> МЕХАНИЗЪМ ЗА ИДЕНТИФИКАЦИЯ НА УЧЕНИЦИТЕ В РИСК ОТ ОТПАДАНЕ </vt:lpstr>
      <vt:lpstr>Иванка Цветанова Стоянова – Образователен медиатор към НУ “Васил Левски” град Козлодуй</vt:lpstr>
      <vt:lpstr>Презентация на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Основно училище "Христо Ботев"</cp:lastModifiedBy>
  <cp:revision>878</cp:revision>
  <dcterms:created xsi:type="dcterms:W3CDTF">2010-05-23T14:28:12Z</dcterms:created>
  <dcterms:modified xsi:type="dcterms:W3CDTF">2022-03-02T18:53:46Z</dcterms:modified>
</cp:coreProperties>
</file>