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0" r:id="rId4"/>
    <p:sldId id="259" r:id="rId5"/>
    <p:sldId id="284" r:id="rId6"/>
    <p:sldId id="285" r:id="rId7"/>
    <p:sldId id="282" r:id="rId8"/>
    <p:sldId id="262" r:id="rId9"/>
    <p:sldId id="263" r:id="rId10"/>
    <p:sldId id="286" r:id="rId11"/>
    <p:sldId id="271" r:id="rId12"/>
    <p:sldId id="275" r:id="rId13"/>
    <p:sldId id="287" r:id="rId14"/>
    <p:sldId id="277" r:id="rId15"/>
    <p:sldId id="270" r:id="rId16"/>
    <p:sldId id="280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A21E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3593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63B05-6AA4-4C53-89C1-A47E78CEA21F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6FCEB-68D7-41D1-A98E-AC879A6EFECD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293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2F847-F95A-4640-BF78-2578F79CD809}" type="datetimeFigureOut">
              <a:rPr lang="bg-BG" smtClean="0"/>
              <a:t>30.7.2020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6BE15-30CE-4C8E-9C83-D28D8838375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27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BE15-30CE-4C8E-9C83-D28D88383759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447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6BE15-30CE-4C8E-9C83-D28D88383759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33104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формление по изб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FD2691-94C7-427F-A996-C4197CBABB7D}" type="datetimeFigureOut">
              <a:rPr lang="bg-BG" smtClean="0"/>
              <a:pPr/>
              <a:t>30.7.2020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3C54AA-BC41-48E0-B59A-6712EACCE678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14338"/>
            <a:ext cx="1071570" cy="11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500066"/>
            <a:ext cx="1785950" cy="77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Картина 8" descr="Description: PKG12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714412" y="0"/>
            <a:ext cx="3829363" cy="1544598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4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mailto:ou_vaptsarov@abv.b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22030" y="908720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sz="4000" dirty="0" smtClean="0">
                <a:solidFill>
                  <a:schemeClr val="tx1"/>
                </a:solidFill>
              </a:rPr>
              <a:t>VIII </a:t>
            </a:r>
            <a:r>
              <a:rPr lang="bg-BG" sz="4000" dirty="0">
                <a:solidFill>
                  <a:schemeClr val="tx1"/>
                </a:solidFill>
              </a:rPr>
              <a:t>Национална педагогическа конференция „Дистанционно обучение в мултикултурна среда”</a:t>
            </a:r>
            <a:br>
              <a:rPr lang="bg-BG" sz="4000" dirty="0">
                <a:solidFill>
                  <a:schemeClr val="tx1"/>
                </a:solidFill>
              </a:rPr>
            </a:br>
            <a:r>
              <a:rPr lang="bg-BG" sz="4000" dirty="0" smtClean="0">
                <a:solidFill>
                  <a:schemeClr val="tx1"/>
                </a:solidFill>
              </a:rPr>
              <a:t/>
            </a:r>
            <a:br>
              <a:rPr lang="bg-BG" sz="4000" dirty="0" smtClean="0">
                <a:solidFill>
                  <a:schemeClr val="tx1"/>
                </a:solidFill>
              </a:rPr>
            </a:br>
            <a:endParaRPr lang="bg-BG" sz="4000" dirty="0">
              <a:solidFill>
                <a:schemeClr val="tx1"/>
              </a:solidFill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28882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166720" cy="792088"/>
          </a:xfrm>
        </p:spPr>
        <p:txBody>
          <a:bodyPr/>
          <a:lstStyle/>
          <a:p>
            <a:r>
              <a:rPr lang="bg-BG" sz="3600" dirty="0" smtClean="0"/>
              <a:t>И още:</a:t>
            </a:r>
            <a:endParaRPr lang="bg-BG" sz="36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507288" cy="4968552"/>
          </a:xfrm>
        </p:spPr>
        <p:txBody>
          <a:bodyPr>
            <a:normAutofit fontScale="92500" lnSpcReduction="20000"/>
          </a:bodyPr>
          <a:lstStyle/>
          <a:p>
            <a:pPr marL="416052" indent="-342900">
              <a:buFontTx/>
              <a:buChar char="-"/>
            </a:pPr>
            <a:r>
              <a:rPr lang="bg-BG" dirty="0" smtClean="0"/>
              <a:t>Ежедневни консултации на родители и ученици, издирване на всеки ученик, непредставил домашната работа в срок</a:t>
            </a:r>
          </a:p>
          <a:p>
            <a:pPr marL="416052" indent="-342900">
              <a:buFontTx/>
              <a:buChar char="-"/>
            </a:pPr>
            <a:r>
              <a:rPr lang="bg-BG" dirty="0" smtClean="0"/>
              <a:t>Безкраен работен ден за проверка на домашни работи и подготовка на уроците за следващия ден, адаптиране на материала за електронния формат на преподаване, на хартиен носител за ученици „в норма“ и за ученици със СОП</a:t>
            </a:r>
          </a:p>
          <a:p>
            <a:pPr marL="416052" indent="-342900">
              <a:buFontTx/>
              <a:buChar char="-"/>
            </a:pPr>
            <a:r>
              <a:rPr lang="bg-BG" dirty="0" smtClean="0"/>
              <a:t>Подготовка на материали във връзка с празниците, отбелязани през този период</a:t>
            </a:r>
          </a:p>
          <a:p>
            <a:pPr marL="416052" indent="-342900">
              <a:buFontTx/>
              <a:buChar char="-"/>
            </a:pPr>
            <a:r>
              <a:rPr lang="bg-BG" dirty="0" smtClean="0"/>
              <a:t>Подготовка и качване на материали в националната електронната библиотека</a:t>
            </a:r>
          </a:p>
          <a:p>
            <a:pPr marL="416052" indent="-342900">
              <a:buFontTx/>
              <a:buChar char="-"/>
            </a:pPr>
            <a:r>
              <a:rPr lang="bg-BG" dirty="0" smtClean="0"/>
              <a:t>Ежедневно следене за съобщения от „висшестоящата“ инстанция</a:t>
            </a:r>
          </a:p>
          <a:p>
            <a:pPr marL="416052" indent="-342900">
              <a:buFontTx/>
              <a:buChar char="-"/>
            </a:pPr>
            <a:r>
              <a:rPr lang="bg-BG" dirty="0" smtClean="0"/>
              <a:t>Ежедневен отчет на директора  /непременно до 17:00 часа!/ и ежеседмичен - на учителите </a:t>
            </a:r>
          </a:p>
          <a:p>
            <a:pPr marL="416052" indent="-342900">
              <a:buFontTx/>
              <a:buChar char="-"/>
            </a:pPr>
            <a:r>
              <a:rPr lang="bg-BG" dirty="0" smtClean="0"/>
              <a:t>Реализиране на Дейност 6 по проект „Подкрепа за успех“ за кариерно ориентиране на </a:t>
            </a:r>
            <a:r>
              <a:rPr lang="bg-BG" dirty="0" err="1" smtClean="0"/>
              <a:t>седмокласниците</a:t>
            </a:r>
            <a:endParaRPr lang="bg-BG" dirty="0" smtClean="0"/>
          </a:p>
          <a:p>
            <a:pPr marL="416052" indent="-342900">
              <a:buFontTx/>
              <a:buChar char="-"/>
            </a:pPr>
            <a:r>
              <a:rPr lang="bg-BG" dirty="0" smtClean="0"/>
              <a:t>Преодоляване на психическото напрежение, в резултат на несигурността, медийното въздействие, наличието на заразени, включително и наши ученици…</a:t>
            </a:r>
          </a:p>
          <a:p>
            <a:pPr marL="416052" indent="-342900">
              <a:buFontTx/>
              <a:buChar char="-"/>
            </a:pPr>
            <a:endParaRPr lang="bg-BG" dirty="0" smtClean="0"/>
          </a:p>
          <a:p>
            <a:pPr marL="416052" indent="-342900">
              <a:buFontTx/>
              <a:buChar char="-"/>
            </a:pPr>
            <a:endParaRPr lang="bg-BG" dirty="0" smtClean="0"/>
          </a:p>
          <a:p>
            <a:pPr marL="416052" indent="-342900">
              <a:buFontTx/>
              <a:buChar char="-"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15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8856984" cy="1080120"/>
          </a:xfrm>
        </p:spPr>
        <p:txBody>
          <a:bodyPr>
            <a:normAutofit fontScale="90000"/>
          </a:bodyPr>
          <a:lstStyle/>
          <a:p>
            <a:r>
              <a:rPr lang="bg-BG" sz="2800" kern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ИЗВЪНКЛАСНИ </a:t>
            </a:r>
            <a:r>
              <a:rPr lang="bg-BG" sz="2800" kern="0" cap="none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ИЗВЪНУЧИЛИЩНИ ДЕЙНОСТИ </a:t>
            </a:r>
            <a:br>
              <a:rPr lang="bg-BG" sz="2800" kern="0" cap="none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bg-BG" sz="2800" kern="0" cap="none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ЕЛЕКТРОННА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bg-BG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 </a:t>
            </a:r>
            <a:r>
              <a:rPr lang="bg-BG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13.03.2020Г.</a:t>
            </a:r>
            <a:r>
              <a:rPr lang="bg-BG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bg-BG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bg-BG" sz="2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" t="7048" r="32286" b="27238"/>
          <a:stretch/>
        </p:blipFill>
        <p:spPr bwMode="auto">
          <a:xfrm>
            <a:off x="251520" y="2204864"/>
            <a:ext cx="3189320" cy="19447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6561" y="2204864"/>
            <a:ext cx="1650878" cy="20161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1" t="25430" r="38321" b="12858"/>
          <a:stretch/>
        </p:blipFill>
        <p:spPr bwMode="auto">
          <a:xfrm>
            <a:off x="5796136" y="2305438"/>
            <a:ext cx="2951252" cy="419388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7" t="24096" r="33607" b="30571"/>
          <a:stretch/>
        </p:blipFill>
        <p:spPr bwMode="auto">
          <a:xfrm>
            <a:off x="251520" y="4402380"/>
            <a:ext cx="3093470" cy="237626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8176" y="4323476"/>
            <a:ext cx="1606680" cy="253407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01216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Дейности след „смекчаване“ на мерките</a:t>
            </a:r>
            <a:endParaRPr lang="bg-BG" sz="24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640960" cy="501317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Tx/>
              <a:buChar char="-"/>
            </a:pPr>
            <a:r>
              <a:rPr lang="bg-BG" sz="2200" dirty="0" smtClean="0"/>
              <a:t>Определяне на учениците, имащи нужда от допълнителна подкрепа и включването им в групи – по проект  или извън него - 84;</a:t>
            </a:r>
          </a:p>
          <a:p>
            <a:pPr marL="457200" indent="-457200" algn="l">
              <a:buFontTx/>
              <a:buChar char="-"/>
            </a:pPr>
            <a:r>
              <a:rPr lang="bg-BG" sz="2200" dirty="0" smtClean="0"/>
              <a:t>Индивидуална работа на специалистите от УЕЛП с ученици със СОП</a:t>
            </a:r>
          </a:p>
          <a:p>
            <a:pPr marL="457200" indent="-457200" algn="l">
              <a:buFontTx/>
              <a:buChar char="-"/>
            </a:pPr>
            <a:r>
              <a:rPr lang="bg-BG" sz="2200" dirty="0" smtClean="0"/>
              <a:t>Възобновяване на дейностите по проект „Подкрепа за успех“ – работа в 28 групи, от които 8 новосформирани за работа до края на учебната година. Проверка от представител на РУО Враца;</a:t>
            </a:r>
          </a:p>
          <a:p>
            <a:pPr marL="457200" indent="-457200" algn="l">
              <a:buFontTx/>
              <a:buChar char="-"/>
            </a:pPr>
            <a:r>
              <a:rPr lang="bg-BG" sz="2200" dirty="0" smtClean="0"/>
              <a:t>Работа на 2 летни ателиета, финансирани от училището и реализирани от НЧ“Самообразование 1894“, с акцент върху четенето на задължителната литература;</a:t>
            </a:r>
          </a:p>
          <a:p>
            <a:pPr marL="457200" indent="-457200" algn="l">
              <a:buFontTx/>
              <a:buChar char="-"/>
            </a:pPr>
            <a:r>
              <a:rPr lang="bg-BG" sz="2200" dirty="0" smtClean="0"/>
              <a:t>Организиране и реализиране на дейности на Иновативното училище – пътувания за запознаване с дейности на институции и земеделски фирми, извън Селановци;</a:t>
            </a:r>
          </a:p>
          <a:p>
            <a:pPr marL="457200" indent="-457200" algn="l">
              <a:buFontTx/>
              <a:buChar char="-"/>
            </a:pPr>
            <a:r>
              <a:rPr lang="bg-BG" sz="2200" dirty="0" smtClean="0"/>
              <a:t>Допълнителна работа на учителите, заместващи директора с ученици, нуждаещи се от подкрепа;</a:t>
            </a:r>
          </a:p>
          <a:p>
            <a:pPr marL="457200" indent="-457200" algn="l">
              <a:buFontTx/>
              <a:buChar char="-"/>
            </a:pPr>
            <a:r>
              <a:rPr lang="bg-BG" sz="2200" dirty="0" smtClean="0"/>
              <a:t>Летен лагер за шестокласници по проект „С поглед в бъдещето – училището има смисъл“, финансиран от ССУ „ЕЛА“</a:t>
            </a:r>
          </a:p>
          <a:p>
            <a:pPr marL="457200" indent="-457200" algn="l">
              <a:buFontTx/>
              <a:buChar char="-"/>
            </a:pPr>
            <a:endParaRPr lang="bg-BG" sz="2200" dirty="0" smtClean="0"/>
          </a:p>
          <a:p>
            <a:pPr algn="l"/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REKTOR\Desktop\108072126_729603877582697_3234599383618124771_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838325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IREKTOR\Desktop\108230825_729604207582664_4454895442138922343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78216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IREKTOR\Desktop\109945428_734170303792721_313528685544639439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228">
            <a:off x="1729460" y="1420679"/>
            <a:ext cx="2590146" cy="34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IREKTOR\Desktop\109770116_732886347254450_546689409830316394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604">
            <a:off x="5057612" y="1273387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REKTOR\Desktop\107814116_728334847709600_1870588339536307552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01887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IREKTOR\Desktop\108199934_729604320915986_6212783285091428549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054">
            <a:off x="349071" y="3816994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4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22030" y="21328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bg-BG" sz="2400" dirty="0" smtClean="0"/>
              <a:t/>
            </a:r>
            <a:br>
              <a:rPr lang="bg-BG" sz="2400" dirty="0" smtClean="0"/>
            </a:br>
            <a:r>
              <a:rPr lang="bg-BG" sz="2200" dirty="0" smtClean="0"/>
              <a:t>Споделени </a:t>
            </a:r>
            <a:r>
              <a:rPr lang="bg-BG" sz="2200" dirty="0"/>
              <a:t>мнения на учителите за ПОСЛЕДИЦИТЕ ОТ дистанционното обучение:</a:t>
            </a:r>
            <a:br>
              <a:rPr lang="bg-BG" sz="2200" dirty="0"/>
            </a:br>
            <a:r>
              <a:rPr lang="bg-BG" sz="2200" dirty="0" smtClean="0"/>
              <a:t/>
            </a:r>
            <a:br>
              <a:rPr lang="bg-BG" sz="2200" dirty="0" smtClean="0"/>
            </a:br>
            <a:r>
              <a:rPr lang="bg-BG" sz="2400" dirty="0" smtClean="0"/>
              <a:t/>
            </a:r>
            <a:br>
              <a:rPr lang="bg-BG" sz="2400" dirty="0" smtClean="0"/>
            </a:br>
            <a:endParaRPr lang="bg-BG" sz="24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35496" y="2204864"/>
            <a:ext cx="9361040" cy="4824536"/>
          </a:xfrm>
        </p:spPr>
        <p:txBody>
          <a:bodyPr>
            <a:normAutofit fontScale="55000" lnSpcReduction="20000"/>
          </a:bodyPr>
          <a:lstStyle/>
          <a:p>
            <a:r>
              <a:rPr lang="bg-BG" dirty="0" smtClean="0"/>
              <a:t>ПОЛОЖИТЕЛНИ:</a:t>
            </a:r>
          </a:p>
          <a:p>
            <a:pPr algn="l"/>
            <a:r>
              <a:rPr lang="bg-BG" dirty="0"/>
              <a:t>-</a:t>
            </a:r>
            <a:r>
              <a:rPr lang="en-US" dirty="0" err="1"/>
              <a:t>Имам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en-US" dirty="0" err="1"/>
              <a:t>повече</a:t>
            </a:r>
            <a:r>
              <a:rPr lang="en-US" dirty="0"/>
              <a:t> </a:t>
            </a:r>
            <a:r>
              <a:rPr lang="en-US" dirty="0" err="1"/>
              <a:t>време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четене</a:t>
            </a:r>
            <a:r>
              <a:rPr lang="en-US" dirty="0"/>
              <a:t>.</a:t>
            </a:r>
            <a:endParaRPr lang="bg-BG" dirty="0"/>
          </a:p>
          <a:p>
            <a:pPr algn="l"/>
            <a:r>
              <a:rPr lang="bg-BG" dirty="0"/>
              <a:t>-</a:t>
            </a:r>
            <a:r>
              <a:rPr lang="en-US" dirty="0" err="1"/>
              <a:t>Мо</a:t>
            </a:r>
            <a:r>
              <a:rPr lang="bg-BG" dirty="0" err="1"/>
              <a:t>жем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планирам</a:t>
            </a:r>
            <a:r>
              <a:rPr lang="bg-BG" dirty="0"/>
              <a:t>е</a:t>
            </a:r>
            <a:r>
              <a:rPr lang="en-US" dirty="0"/>
              <a:t> и </a:t>
            </a:r>
            <a:r>
              <a:rPr lang="en-US" dirty="0" err="1"/>
              <a:t>реализирам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en-US" dirty="0" err="1"/>
              <a:t>по-гъвкаво</a:t>
            </a:r>
            <a:r>
              <a:rPr lang="en-US" dirty="0"/>
              <a:t> </a:t>
            </a:r>
            <a:r>
              <a:rPr lang="en-US" dirty="0" err="1"/>
              <a:t>работното</a:t>
            </a:r>
            <a:r>
              <a:rPr lang="en-US" dirty="0"/>
              <a:t> </a:t>
            </a:r>
            <a:r>
              <a:rPr lang="en-US" dirty="0" err="1"/>
              <a:t>си</a:t>
            </a:r>
            <a:r>
              <a:rPr lang="en-US" dirty="0"/>
              <a:t> </a:t>
            </a:r>
            <a:r>
              <a:rPr lang="en-US" dirty="0" err="1"/>
              <a:t>време</a:t>
            </a:r>
            <a:r>
              <a:rPr lang="en-US" dirty="0"/>
              <a:t>.</a:t>
            </a:r>
            <a:endParaRPr lang="bg-BG" dirty="0"/>
          </a:p>
          <a:p>
            <a:pPr algn="l"/>
            <a:r>
              <a:rPr lang="bg-BG" dirty="0"/>
              <a:t>-</a:t>
            </a:r>
            <a:r>
              <a:rPr lang="en-US" dirty="0" err="1"/>
              <a:t>Мо</a:t>
            </a:r>
            <a:r>
              <a:rPr lang="bg-BG" dirty="0" err="1"/>
              <a:t>жем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 smtClean="0"/>
              <a:t>работ</a:t>
            </a:r>
            <a:r>
              <a:rPr lang="bg-BG" dirty="0" smtClean="0"/>
              <a:t>им</a:t>
            </a:r>
            <a:r>
              <a:rPr lang="en-US" dirty="0" smtClean="0"/>
              <a:t> </a:t>
            </a:r>
            <a:r>
              <a:rPr lang="en-US" dirty="0" err="1"/>
              <a:t>със</a:t>
            </a:r>
            <a:r>
              <a:rPr lang="en-US" dirty="0"/>
              <a:t> </a:t>
            </a:r>
            <a:r>
              <a:rPr lang="en-US" dirty="0" err="1"/>
              <a:t>своите</a:t>
            </a:r>
            <a:r>
              <a:rPr lang="en-US" dirty="0"/>
              <a:t> </a:t>
            </a:r>
            <a:r>
              <a:rPr lang="en-US" dirty="0" err="1"/>
              <a:t>ученици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всяка</a:t>
            </a:r>
            <a:r>
              <a:rPr lang="en-US" dirty="0"/>
              <a:t> </a:t>
            </a:r>
            <a:r>
              <a:rPr lang="en-US" dirty="0" err="1"/>
              <a:t>точка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света</a:t>
            </a:r>
            <a:endParaRPr lang="bg-BG" dirty="0"/>
          </a:p>
          <a:p>
            <a:pPr algn="l"/>
            <a:r>
              <a:rPr lang="bg-BG" dirty="0"/>
              <a:t>-</a:t>
            </a:r>
            <a:r>
              <a:rPr lang="en-US" dirty="0" err="1"/>
              <a:t>Гарантирам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en-US" dirty="0" err="1"/>
              <a:t>своето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семейството</a:t>
            </a:r>
            <a:r>
              <a:rPr lang="en-US" dirty="0"/>
              <a:t> </a:t>
            </a:r>
            <a:r>
              <a:rPr lang="en-US" dirty="0" err="1"/>
              <a:t>си</a:t>
            </a:r>
            <a:r>
              <a:rPr lang="en-US" dirty="0"/>
              <a:t>,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колегите</a:t>
            </a:r>
            <a:r>
              <a:rPr lang="en-US" dirty="0"/>
              <a:t> и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децата</a:t>
            </a:r>
            <a:r>
              <a:rPr lang="en-US" dirty="0"/>
              <a:t> </a:t>
            </a:r>
            <a:r>
              <a:rPr lang="en-US" dirty="0" err="1"/>
              <a:t>здраве</a:t>
            </a:r>
            <a:r>
              <a:rPr lang="en-US" dirty="0"/>
              <a:t>.</a:t>
            </a:r>
            <a:endParaRPr lang="bg-BG" dirty="0"/>
          </a:p>
          <a:p>
            <a:pPr algn="l"/>
            <a:r>
              <a:rPr lang="bg-BG" dirty="0"/>
              <a:t>-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възможност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реализират</a:t>
            </a:r>
            <a:r>
              <a:rPr lang="en-US" dirty="0"/>
              <a:t> </a:t>
            </a:r>
            <a:r>
              <a:rPr lang="en-US" dirty="0" err="1"/>
              <a:t>обарзователни</a:t>
            </a:r>
            <a:r>
              <a:rPr lang="en-US" dirty="0"/>
              <a:t> </a:t>
            </a:r>
            <a:r>
              <a:rPr lang="en-US" dirty="0" err="1"/>
              <a:t>технологии</a:t>
            </a:r>
            <a:r>
              <a:rPr lang="en-US" dirty="0"/>
              <a:t>, </a:t>
            </a:r>
            <a:r>
              <a:rPr lang="en-US" dirty="0" err="1"/>
              <a:t>платформи</a:t>
            </a:r>
            <a:r>
              <a:rPr lang="en-US" dirty="0"/>
              <a:t>, </a:t>
            </a:r>
            <a:r>
              <a:rPr lang="en-US" dirty="0" err="1" smtClean="0"/>
              <a:t>образовател</a:t>
            </a:r>
            <a:r>
              <a:rPr lang="bg-BG" dirty="0" smtClean="0"/>
              <a:t>ни</a:t>
            </a:r>
            <a:r>
              <a:rPr lang="en-US" dirty="0" smtClean="0"/>
              <a:t> </a:t>
            </a:r>
            <a:r>
              <a:rPr lang="en-US" dirty="0" err="1"/>
              <a:t>он</a:t>
            </a:r>
            <a:r>
              <a:rPr lang="en-US" dirty="0"/>
              <a:t> </a:t>
            </a:r>
            <a:r>
              <a:rPr lang="en-US" dirty="0" err="1" smtClean="0"/>
              <a:t>лайн</a:t>
            </a:r>
            <a:r>
              <a:rPr lang="en-US" dirty="0" smtClean="0"/>
              <a:t> </a:t>
            </a:r>
            <a:r>
              <a:rPr lang="en-US" dirty="0" err="1"/>
              <a:t>продукти</a:t>
            </a:r>
            <a:r>
              <a:rPr lang="en-US" dirty="0"/>
              <a:t> и </a:t>
            </a:r>
            <a:r>
              <a:rPr lang="en-US" dirty="0" err="1"/>
              <a:t>др</a:t>
            </a:r>
            <a:r>
              <a:rPr lang="en-US" dirty="0"/>
              <a:t>., </a:t>
            </a:r>
            <a:r>
              <a:rPr lang="en-US" dirty="0" err="1"/>
              <a:t>които</a:t>
            </a:r>
            <a:r>
              <a:rPr lang="en-US" dirty="0"/>
              <a:t> </a:t>
            </a:r>
            <a:r>
              <a:rPr lang="en-US" dirty="0" err="1"/>
              <a:t>оставаха</a:t>
            </a:r>
            <a:r>
              <a:rPr lang="en-US" dirty="0"/>
              <a:t> </a:t>
            </a:r>
            <a:r>
              <a:rPr lang="en-US" dirty="0" err="1" smtClean="0"/>
              <a:t>встрани</a:t>
            </a:r>
            <a:r>
              <a:rPr lang="en-US" dirty="0" smtClean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фокуса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преподавателската</a:t>
            </a:r>
            <a:r>
              <a:rPr lang="en-US" dirty="0"/>
              <a:t> </a:t>
            </a:r>
            <a:r>
              <a:rPr lang="en-US" dirty="0" err="1"/>
              <a:t>тардиционна</a:t>
            </a:r>
            <a:r>
              <a:rPr lang="en-US" dirty="0"/>
              <a:t> </a:t>
            </a:r>
            <a:r>
              <a:rPr lang="en-US" dirty="0" err="1"/>
              <a:t>дейност</a:t>
            </a:r>
            <a:r>
              <a:rPr lang="en-US" dirty="0"/>
              <a:t>.</a:t>
            </a:r>
            <a:endParaRPr lang="bg-BG" dirty="0"/>
          </a:p>
          <a:p>
            <a:pPr algn="l"/>
            <a:r>
              <a:rPr lang="bg-BG" dirty="0"/>
              <a:t>-</a:t>
            </a:r>
            <a:r>
              <a:rPr lang="en-US" dirty="0"/>
              <a:t>В </a:t>
            </a:r>
            <a:r>
              <a:rPr lang="en-US" dirty="0" err="1"/>
              <a:t>перспектива</a:t>
            </a:r>
            <a:r>
              <a:rPr lang="en-US" dirty="0"/>
              <a:t> </a:t>
            </a:r>
            <a:r>
              <a:rPr lang="en-US" dirty="0" err="1"/>
              <a:t>ще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намалят</a:t>
            </a:r>
            <a:r>
              <a:rPr lang="en-US" dirty="0"/>
              <a:t> </a:t>
            </a:r>
            <a:r>
              <a:rPr lang="en-US" dirty="0" err="1"/>
              <a:t>отсъствията</a:t>
            </a:r>
            <a:r>
              <a:rPr lang="en-US" dirty="0"/>
              <a:t>, </a:t>
            </a:r>
            <a:r>
              <a:rPr lang="en-US" dirty="0" err="1"/>
              <a:t>особено</a:t>
            </a:r>
            <a:r>
              <a:rPr lang="en-US" dirty="0"/>
              <a:t> </a:t>
            </a:r>
            <a:r>
              <a:rPr lang="en-US" dirty="0" err="1"/>
              <a:t>неоправданите</a:t>
            </a:r>
            <a:r>
              <a:rPr lang="en-US" dirty="0"/>
              <a:t>.</a:t>
            </a:r>
            <a:endParaRPr lang="bg-BG" dirty="0"/>
          </a:p>
          <a:p>
            <a:pPr algn="l"/>
            <a:r>
              <a:rPr lang="bg-BG" dirty="0"/>
              <a:t>-</a:t>
            </a:r>
            <a:r>
              <a:rPr lang="en-US" dirty="0" err="1"/>
              <a:t>Вижда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различен</a:t>
            </a:r>
            <a:r>
              <a:rPr lang="en-US" dirty="0"/>
              <a:t> </a:t>
            </a:r>
            <a:r>
              <a:rPr lang="en-US" dirty="0" err="1"/>
              <a:t>аспект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ученическата</a:t>
            </a:r>
            <a:r>
              <a:rPr lang="en-US" dirty="0"/>
              <a:t> </a:t>
            </a:r>
            <a:r>
              <a:rPr lang="en-US" dirty="0" err="1"/>
              <a:t>личност</a:t>
            </a:r>
            <a:r>
              <a:rPr lang="en-US" dirty="0"/>
              <a:t> и </a:t>
            </a:r>
            <a:r>
              <a:rPr lang="en-US" dirty="0" err="1"/>
              <a:t>личността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учителя</a:t>
            </a:r>
            <a:r>
              <a:rPr lang="en-US" dirty="0"/>
              <a:t>, </a:t>
            </a:r>
            <a:r>
              <a:rPr lang="en-US" dirty="0" err="1"/>
              <a:t>които</a:t>
            </a:r>
            <a:r>
              <a:rPr lang="en-US" dirty="0"/>
              <a:t> </a:t>
            </a:r>
            <a:r>
              <a:rPr lang="en-US" dirty="0" err="1"/>
              <a:t>остават</a:t>
            </a:r>
            <a:r>
              <a:rPr lang="en-US" dirty="0"/>
              <a:t> </a:t>
            </a:r>
            <a:r>
              <a:rPr lang="en-US" dirty="0" err="1"/>
              <a:t>неакцентирани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работа</a:t>
            </a:r>
            <a:r>
              <a:rPr lang="en-US" dirty="0"/>
              <a:t> в </a:t>
            </a:r>
            <a:r>
              <a:rPr lang="en-US" dirty="0" err="1"/>
              <a:t>реална</a:t>
            </a:r>
            <a:r>
              <a:rPr lang="en-US" dirty="0"/>
              <a:t> </a:t>
            </a:r>
            <a:r>
              <a:rPr lang="en-US" dirty="0" err="1"/>
              <a:t>учебна</a:t>
            </a:r>
            <a:r>
              <a:rPr lang="en-US" dirty="0"/>
              <a:t> </a:t>
            </a:r>
            <a:r>
              <a:rPr lang="en-US" dirty="0" err="1"/>
              <a:t>среда</a:t>
            </a:r>
            <a:r>
              <a:rPr lang="en-US" dirty="0"/>
              <a:t>. </a:t>
            </a:r>
            <a:endParaRPr lang="bg-BG" dirty="0"/>
          </a:p>
          <a:p>
            <a:pPr algn="l"/>
            <a:r>
              <a:rPr lang="bg-BG" dirty="0"/>
              <a:t>-</a:t>
            </a:r>
            <a:r>
              <a:rPr lang="en-US" dirty="0" err="1"/>
              <a:t>Учителският</a:t>
            </a:r>
            <a:r>
              <a:rPr lang="en-US" dirty="0"/>
              <a:t> </a:t>
            </a:r>
            <a:r>
              <a:rPr lang="en-US" dirty="0" err="1"/>
              <a:t>труд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доближи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семейната</a:t>
            </a:r>
            <a:r>
              <a:rPr lang="en-US" dirty="0"/>
              <a:t> </a:t>
            </a:r>
            <a:r>
              <a:rPr lang="en-US" dirty="0" err="1"/>
              <a:t>среда</a:t>
            </a:r>
            <a:r>
              <a:rPr lang="en-US" dirty="0"/>
              <a:t>, </a:t>
            </a:r>
            <a:r>
              <a:rPr lang="en-US" dirty="0" err="1"/>
              <a:t>скъси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дистанцията</a:t>
            </a:r>
            <a:r>
              <a:rPr lang="en-US" dirty="0"/>
              <a:t> </a:t>
            </a:r>
            <a:r>
              <a:rPr lang="en-US" dirty="0" err="1"/>
              <a:t>между</a:t>
            </a:r>
            <a:r>
              <a:rPr lang="en-US" dirty="0"/>
              <a:t> </a:t>
            </a:r>
            <a:r>
              <a:rPr lang="en-US" dirty="0" err="1"/>
              <a:t>случващото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в </a:t>
            </a:r>
            <a:r>
              <a:rPr lang="en-US" dirty="0" err="1"/>
              <a:t>дома</a:t>
            </a:r>
            <a:r>
              <a:rPr lang="en-US" dirty="0"/>
              <a:t> и в </a:t>
            </a:r>
            <a:r>
              <a:rPr lang="en-US" dirty="0" err="1"/>
              <a:t>училище</a:t>
            </a:r>
            <a:r>
              <a:rPr lang="en-US" dirty="0"/>
              <a:t>. </a:t>
            </a:r>
            <a:endParaRPr lang="bg-BG" dirty="0"/>
          </a:p>
          <a:p>
            <a:pPr algn="l"/>
            <a:r>
              <a:rPr lang="bg-BG" dirty="0"/>
              <a:t>-</a:t>
            </a:r>
            <a:r>
              <a:rPr lang="en-US" dirty="0" err="1"/>
              <a:t>Учителският</a:t>
            </a:r>
            <a:r>
              <a:rPr lang="en-US" dirty="0"/>
              <a:t> </a:t>
            </a:r>
            <a:r>
              <a:rPr lang="en-US" dirty="0" err="1"/>
              <a:t>труд</a:t>
            </a:r>
            <a:r>
              <a:rPr lang="en-US" dirty="0"/>
              <a:t> </a:t>
            </a:r>
            <a:r>
              <a:rPr lang="en-US" dirty="0" err="1"/>
              <a:t>стана</a:t>
            </a:r>
            <a:r>
              <a:rPr lang="en-US" dirty="0"/>
              <a:t> </a:t>
            </a:r>
            <a:r>
              <a:rPr lang="en-US" dirty="0" err="1"/>
              <a:t>видим</a:t>
            </a:r>
            <a:r>
              <a:rPr lang="en-US" dirty="0"/>
              <a:t>, </a:t>
            </a:r>
            <a:r>
              <a:rPr lang="en-US" dirty="0" err="1"/>
              <a:t>излезе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анонимност</a:t>
            </a:r>
            <a:r>
              <a:rPr lang="en-US" dirty="0"/>
              <a:t>.</a:t>
            </a:r>
            <a:endParaRPr lang="bg-BG" dirty="0"/>
          </a:p>
          <a:p>
            <a:pPr algn="l"/>
            <a:r>
              <a:rPr lang="bg-BG" dirty="0"/>
              <a:t>-</a:t>
            </a:r>
            <a:r>
              <a:rPr lang="en-US" dirty="0" err="1"/>
              <a:t>Наложи</a:t>
            </a:r>
            <a:r>
              <a:rPr lang="en-US" dirty="0"/>
              <a:t> </a:t>
            </a:r>
            <a:r>
              <a:rPr lang="en-US" dirty="0" err="1"/>
              <a:t>ни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демонстираме</a:t>
            </a:r>
            <a:r>
              <a:rPr lang="en-US" dirty="0"/>
              <a:t> и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популяризираме</a:t>
            </a:r>
            <a:r>
              <a:rPr lang="en-US" dirty="0"/>
              <a:t> </a:t>
            </a:r>
            <a:r>
              <a:rPr lang="en-US" dirty="0" err="1"/>
              <a:t>добрите</a:t>
            </a:r>
            <a:r>
              <a:rPr lang="en-US" dirty="0"/>
              <a:t> </a:t>
            </a:r>
            <a:r>
              <a:rPr lang="en-US" dirty="0" err="1"/>
              <a:t>си</a:t>
            </a:r>
            <a:r>
              <a:rPr lang="en-US" dirty="0"/>
              <a:t> </a:t>
            </a:r>
            <a:r>
              <a:rPr lang="en-US" dirty="0" err="1"/>
              <a:t>практики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преподаване</a:t>
            </a:r>
            <a:r>
              <a:rPr lang="en-US" dirty="0"/>
              <a:t> и </a:t>
            </a:r>
            <a:r>
              <a:rPr lang="en-US" dirty="0" err="1"/>
              <a:t>учене</a:t>
            </a:r>
            <a:r>
              <a:rPr lang="en-US" dirty="0"/>
              <a:t>, </a:t>
            </a:r>
            <a:r>
              <a:rPr lang="en-US" dirty="0" err="1"/>
              <a:t>нещо</a:t>
            </a:r>
            <a:r>
              <a:rPr lang="en-US" dirty="0"/>
              <a:t> </a:t>
            </a:r>
            <a:r>
              <a:rPr lang="en-US" dirty="0" err="1"/>
              <a:t>което</a:t>
            </a:r>
            <a:r>
              <a:rPr lang="en-US" dirty="0"/>
              <a:t> </a:t>
            </a:r>
            <a:r>
              <a:rPr lang="en-US" dirty="0" err="1"/>
              <a:t>често</a:t>
            </a:r>
            <a:r>
              <a:rPr lang="en-US" dirty="0"/>
              <a:t> </a:t>
            </a:r>
            <a:r>
              <a:rPr lang="en-US" dirty="0" err="1"/>
              <a:t>пропускаме</a:t>
            </a:r>
            <a:r>
              <a:rPr lang="en-US" dirty="0"/>
              <a:t>.</a:t>
            </a:r>
            <a:endParaRPr lang="bg-BG" dirty="0"/>
          </a:p>
          <a:p>
            <a:pPr algn="l"/>
            <a:r>
              <a:rPr lang="bg-BG" dirty="0"/>
              <a:t>-</a:t>
            </a:r>
            <a:r>
              <a:rPr lang="en-US" dirty="0" err="1"/>
              <a:t>Българската</a:t>
            </a:r>
            <a:r>
              <a:rPr lang="en-US" dirty="0"/>
              <a:t> </a:t>
            </a:r>
            <a:r>
              <a:rPr lang="en-US" dirty="0" err="1"/>
              <a:t>образователна</a:t>
            </a:r>
            <a:r>
              <a:rPr lang="en-US" dirty="0"/>
              <a:t> </a:t>
            </a:r>
            <a:r>
              <a:rPr lang="en-US" dirty="0" err="1"/>
              <a:t>система</a:t>
            </a:r>
            <a:r>
              <a:rPr lang="en-US" dirty="0"/>
              <a:t> </a:t>
            </a:r>
            <a:r>
              <a:rPr lang="en-US" dirty="0" err="1"/>
              <a:t>има</a:t>
            </a:r>
            <a:r>
              <a:rPr lang="en-US" dirty="0"/>
              <a:t> </a:t>
            </a:r>
            <a:r>
              <a:rPr lang="en-US" dirty="0" err="1"/>
              <a:t>шанс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доближи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водещи</a:t>
            </a:r>
            <a:r>
              <a:rPr lang="en-US" dirty="0"/>
              <a:t> </a:t>
            </a:r>
            <a:r>
              <a:rPr lang="en-US" dirty="0" err="1"/>
              <a:t>световни</a:t>
            </a:r>
            <a:r>
              <a:rPr lang="en-US" dirty="0"/>
              <a:t> </a:t>
            </a:r>
            <a:r>
              <a:rPr lang="en-US" dirty="0" err="1"/>
              <a:t>практики</a:t>
            </a:r>
            <a:r>
              <a:rPr lang="en-US" dirty="0"/>
              <a:t>, </a:t>
            </a:r>
            <a:r>
              <a:rPr lang="en-US" dirty="0" err="1"/>
              <a:t>където</a:t>
            </a:r>
            <a:r>
              <a:rPr lang="en-US" dirty="0"/>
              <a:t> </a:t>
            </a:r>
            <a:r>
              <a:rPr lang="en-US" dirty="0" err="1"/>
              <a:t>дистанционното</a:t>
            </a:r>
            <a:r>
              <a:rPr lang="en-US" dirty="0"/>
              <a:t> </a:t>
            </a:r>
            <a:r>
              <a:rPr lang="en-US" dirty="0" err="1"/>
              <a:t>обучение</a:t>
            </a:r>
            <a:r>
              <a:rPr lang="en-US" dirty="0"/>
              <a:t> </a:t>
            </a:r>
            <a:r>
              <a:rPr lang="en-US" dirty="0" err="1"/>
              <a:t>отдавна</a:t>
            </a:r>
            <a:r>
              <a:rPr lang="en-US" dirty="0"/>
              <a:t> е </a:t>
            </a:r>
            <a:r>
              <a:rPr lang="en-US" dirty="0" err="1"/>
              <a:t>положителна</a:t>
            </a:r>
            <a:r>
              <a:rPr lang="en-US" dirty="0"/>
              <a:t> </a:t>
            </a:r>
            <a:r>
              <a:rPr lang="en-US" dirty="0" err="1"/>
              <a:t>алтернатива</a:t>
            </a:r>
            <a:r>
              <a:rPr lang="en-US" dirty="0"/>
              <a:t> 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традиционните</a:t>
            </a:r>
            <a:r>
              <a:rPr lang="en-US" dirty="0"/>
              <a:t> </a:t>
            </a:r>
            <a:r>
              <a:rPr lang="en-US" dirty="0" err="1"/>
              <a:t>методи</a:t>
            </a:r>
            <a:r>
              <a:rPr lang="en-US" dirty="0"/>
              <a:t> и </a:t>
            </a:r>
            <a:r>
              <a:rPr lang="en-US" dirty="0" err="1"/>
              <a:t>форми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обучение</a:t>
            </a:r>
            <a:r>
              <a:rPr lang="en-US" dirty="0"/>
              <a:t> и </a:t>
            </a:r>
            <a:r>
              <a:rPr lang="en-US" dirty="0" err="1"/>
              <a:t>преподаване</a:t>
            </a:r>
            <a:r>
              <a:rPr lang="en-US" dirty="0"/>
              <a:t> и </a:t>
            </a:r>
            <a:r>
              <a:rPr lang="en-US" dirty="0" err="1"/>
              <a:t>гаратнира</a:t>
            </a:r>
            <a:r>
              <a:rPr lang="en-US" dirty="0"/>
              <a:t> </a:t>
            </a:r>
            <a:r>
              <a:rPr lang="en-US" dirty="0" err="1"/>
              <a:t>качествено</a:t>
            </a:r>
            <a:r>
              <a:rPr lang="en-US" dirty="0"/>
              <a:t> </a:t>
            </a:r>
            <a:r>
              <a:rPr lang="en-US" dirty="0" err="1"/>
              <a:t>съвременно</a:t>
            </a:r>
            <a:r>
              <a:rPr lang="en-US" dirty="0"/>
              <a:t> </a:t>
            </a:r>
            <a:r>
              <a:rPr lang="en-US" dirty="0" err="1"/>
              <a:t>образование</a:t>
            </a:r>
            <a:r>
              <a:rPr lang="en-US" dirty="0"/>
              <a:t>, </a:t>
            </a:r>
            <a:r>
              <a:rPr lang="en-US" dirty="0" err="1"/>
              <a:t>свързано</a:t>
            </a:r>
            <a:r>
              <a:rPr lang="en-US" dirty="0"/>
              <a:t> с </a:t>
            </a:r>
            <a:r>
              <a:rPr lang="en-US" dirty="0" err="1"/>
              <a:t>практико-приложимата</a:t>
            </a:r>
            <a:r>
              <a:rPr lang="en-US" dirty="0"/>
              <a:t> </a:t>
            </a:r>
            <a:r>
              <a:rPr lang="en-US" dirty="0" err="1"/>
              <a:t>му</a:t>
            </a:r>
            <a:r>
              <a:rPr lang="en-US" dirty="0"/>
              <a:t> </a:t>
            </a:r>
            <a:r>
              <a:rPr lang="en-US" dirty="0" err="1"/>
              <a:t>страна</a:t>
            </a:r>
            <a:r>
              <a:rPr lang="en-US" dirty="0"/>
              <a:t> и </a:t>
            </a:r>
            <a:r>
              <a:rPr lang="en-US" dirty="0" err="1"/>
              <a:t>включването</a:t>
            </a:r>
            <a:r>
              <a:rPr lang="en-US" dirty="0"/>
              <a:t> </a:t>
            </a:r>
            <a:r>
              <a:rPr lang="en-US" dirty="0" err="1"/>
              <a:t>му</a:t>
            </a:r>
            <a:r>
              <a:rPr lang="en-US" dirty="0"/>
              <a:t> </a:t>
            </a:r>
            <a:r>
              <a:rPr lang="en-US" dirty="0" err="1"/>
              <a:t>като</a:t>
            </a:r>
            <a:r>
              <a:rPr lang="en-US" dirty="0"/>
              <a:t> </a:t>
            </a:r>
            <a:r>
              <a:rPr lang="en-US" dirty="0" err="1"/>
              <a:t>елемент</a:t>
            </a:r>
            <a:r>
              <a:rPr lang="en-US" dirty="0"/>
              <a:t> в </a:t>
            </a:r>
            <a:r>
              <a:rPr lang="en-US" dirty="0" err="1"/>
              <a:t>реалния</a:t>
            </a:r>
            <a:r>
              <a:rPr lang="en-US" dirty="0"/>
              <a:t> </a:t>
            </a:r>
            <a:r>
              <a:rPr lang="en-US" dirty="0" err="1"/>
              <a:t>трудов</a:t>
            </a:r>
            <a:r>
              <a:rPr lang="en-US" dirty="0"/>
              <a:t> </a:t>
            </a:r>
            <a:r>
              <a:rPr lang="en-US" dirty="0" err="1"/>
              <a:t>процес</a:t>
            </a:r>
            <a:r>
              <a:rPr lang="en-US" dirty="0"/>
              <a:t> и </a:t>
            </a:r>
            <a:r>
              <a:rPr lang="en-US" dirty="0" err="1"/>
              <a:t>пазар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труда</a:t>
            </a:r>
            <a:r>
              <a:rPr lang="en-US" dirty="0"/>
              <a:t>.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036496" cy="617240"/>
          </a:xfrm>
        </p:spPr>
        <p:txBody>
          <a:bodyPr>
            <a:normAutofit fontScale="90000"/>
          </a:bodyPr>
          <a:lstStyle/>
          <a:p>
            <a:pPr lvl="0"/>
            <a:r>
              <a:rPr lang="bg-BG" sz="1600" dirty="0"/>
              <a:t>Споделени мнения на учителите за </a:t>
            </a:r>
            <a:r>
              <a:rPr lang="bg-BG" sz="1600" dirty="0" smtClean="0"/>
              <a:t>ПОСЛЕДИЦИТЕ ОТ дистанционното </a:t>
            </a:r>
            <a:r>
              <a:rPr lang="bg-BG" sz="1600" dirty="0"/>
              <a:t>обучение:</a:t>
            </a:r>
            <a:br>
              <a:rPr lang="bg-BG" sz="1600" dirty="0"/>
            </a:br>
            <a:r>
              <a:rPr lang="bg-BG" sz="1800" dirty="0"/>
              <a:t/>
            </a:r>
            <a:br>
              <a:rPr lang="bg-BG" sz="1800" dirty="0"/>
            </a:br>
            <a:endParaRPr lang="bg-BG" sz="1800" dirty="0"/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-108520" y="1556792"/>
            <a:ext cx="9252520" cy="5184576"/>
          </a:xfrm>
        </p:spPr>
        <p:txBody>
          <a:bodyPr>
            <a:noAutofit/>
          </a:bodyPr>
          <a:lstStyle/>
          <a:p>
            <a:r>
              <a:rPr lang="bg-BG" sz="1400" dirty="0" smtClean="0"/>
              <a:t>ОТРИЦАТЕЛНИ</a:t>
            </a:r>
          </a:p>
          <a:p>
            <a:pPr algn="l"/>
            <a:r>
              <a:rPr lang="bg-BG" sz="1400" dirty="0" smtClean="0"/>
              <a:t>-</a:t>
            </a:r>
            <a:r>
              <a:rPr lang="en-US" sz="1400" dirty="0" err="1" smtClean="0"/>
              <a:t>Риск</a:t>
            </a:r>
            <a:r>
              <a:rPr lang="en-US" sz="1400" dirty="0" smtClean="0"/>
              <a:t>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повишаване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насилието</a:t>
            </a:r>
            <a:r>
              <a:rPr lang="en-US" sz="1400" dirty="0"/>
              <a:t> в </a:t>
            </a:r>
            <a:r>
              <a:rPr lang="en-US" sz="1400" dirty="0" err="1"/>
              <a:t>рамките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семейството</a:t>
            </a:r>
            <a:r>
              <a:rPr lang="en-US" sz="1400" dirty="0"/>
              <a:t>.</a:t>
            </a:r>
            <a:endParaRPr lang="bg-BG" sz="1400" dirty="0"/>
          </a:p>
          <a:p>
            <a:pPr algn="l"/>
            <a:r>
              <a:rPr lang="bg-BG" sz="1400" dirty="0"/>
              <a:t>-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повечето</a:t>
            </a:r>
            <a:r>
              <a:rPr lang="en-US" sz="1400" dirty="0"/>
              <a:t> </a:t>
            </a:r>
            <a:r>
              <a:rPr lang="en-US" sz="1400" dirty="0" err="1"/>
              <a:t>ученици</a:t>
            </a:r>
            <a:r>
              <a:rPr lang="en-US" sz="1400" dirty="0"/>
              <a:t> </a:t>
            </a:r>
            <a:r>
              <a:rPr lang="en-US" sz="1400" dirty="0" err="1"/>
              <a:t>училищната</a:t>
            </a:r>
            <a:r>
              <a:rPr lang="en-US" sz="1400" dirty="0"/>
              <a:t> </a:t>
            </a:r>
            <a:r>
              <a:rPr lang="en-US" sz="1400" dirty="0" err="1"/>
              <a:t>среда</a:t>
            </a:r>
            <a:r>
              <a:rPr lang="en-US" sz="1400" dirty="0"/>
              <a:t> е </a:t>
            </a:r>
            <a:r>
              <a:rPr lang="en-US" sz="1400" dirty="0" err="1"/>
              <a:t>защитена</a:t>
            </a:r>
            <a:r>
              <a:rPr lang="en-US" sz="1400" dirty="0"/>
              <a:t> </a:t>
            </a:r>
            <a:r>
              <a:rPr lang="en-US" sz="1400" dirty="0" err="1"/>
              <a:t>среда</a:t>
            </a:r>
            <a:r>
              <a:rPr lang="en-US" sz="1400" dirty="0"/>
              <a:t>, </a:t>
            </a:r>
            <a:r>
              <a:rPr lang="en-US" sz="1400" dirty="0" err="1"/>
              <a:t>позната</a:t>
            </a:r>
            <a:r>
              <a:rPr lang="en-US" sz="1400" dirty="0"/>
              <a:t>, с </a:t>
            </a:r>
            <a:r>
              <a:rPr lang="en-US" sz="1400" dirty="0" err="1"/>
              <a:t>непроменливи</a:t>
            </a:r>
            <a:r>
              <a:rPr lang="en-US" sz="1400" dirty="0"/>
              <a:t> и </a:t>
            </a:r>
            <a:r>
              <a:rPr lang="en-US" sz="1400" dirty="0" err="1"/>
              <a:t>общовалидни</a:t>
            </a:r>
            <a:r>
              <a:rPr lang="en-US" sz="1400" dirty="0"/>
              <a:t> </a:t>
            </a:r>
            <a:r>
              <a:rPr lang="en-US" sz="1400" dirty="0" err="1"/>
              <a:t>правила</a:t>
            </a:r>
            <a:r>
              <a:rPr lang="en-US" sz="1400" dirty="0"/>
              <a:t> и е </a:t>
            </a:r>
            <a:r>
              <a:rPr lang="en-US" sz="1400" dirty="0" err="1"/>
              <a:t>единствена</a:t>
            </a:r>
            <a:r>
              <a:rPr lang="en-US" sz="1400" dirty="0"/>
              <a:t> </a:t>
            </a:r>
            <a:r>
              <a:rPr lang="en-US" sz="1400" dirty="0" err="1"/>
              <a:t>алтернатива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семейния</a:t>
            </a:r>
            <a:r>
              <a:rPr lang="en-US" sz="1400" dirty="0"/>
              <a:t>, </a:t>
            </a:r>
            <a:r>
              <a:rPr lang="en-US" sz="1400" dirty="0" err="1"/>
              <a:t>често</a:t>
            </a:r>
            <a:r>
              <a:rPr lang="en-US" sz="1400" dirty="0"/>
              <a:t> </a:t>
            </a:r>
            <a:r>
              <a:rPr lang="en-US" sz="1400" dirty="0" err="1"/>
              <a:t>агресивен</a:t>
            </a:r>
            <a:r>
              <a:rPr lang="en-US" sz="1400" dirty="0"/>
              <a:t>, </a:t>
            </a:r>
            <a:r>
              <a:rPr lang="en-US" sz="1400" dirty="0" err="1"/>
              <a:t>негативен</a:t>
            </a:r>
            <a:r>
              <a:rPr lang="en-US" sz="1400" dirty="0"/>
              <a:t> и </a:t>
            </a:r>
            <a:r>
              <a:rPr lang="en-US" sz="1400" dirty="0" err="1"/>
              <a:t>асоциален</a:t>
            </a:r>
            <a:r>
              <a:rPr lang="en-US" sz="1400" dirty="0"/>
              <a:t> </a:t>
            </a:r>
            <a:r>
              <a:rPr lang="en-US" sz="1400" dirty="0" err="1"/>
              <a:t>модел</a:t>
            </a:r>
            <a:r>
              <a:rPr lang="en-US" sz="1400" dirty="0"/>
              <a:t>. </a:t>
            </a:r>
            <a:r>
              <a:rPr lang="en-US" sz="1400" dirty="0" err="1"/>
              <a:t>Липсата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позитивния</a:t>
            </a:r>
            <a:r>
              <a:rPr lang="en-US" sz="1400" dirty="0"/>
              <a:t> </a:t>
            </a:r>
            <a:r>
              <a:rPr lang="en-US" sz="1400" dirty="0" err="1"/>
              <a:t>модел</a:t>
            </a:r>
            <a:r>
              <a:rPr lang="en-US" sz="1400" dirty="0"/>
              <a:t> е </a:t>
            </a:r>
            <a:r>
              <a:rPr lang="en-US" sz="1400" dirty="0" err="1"/>
              <a:t>предпоставга</a:t>
            </a:r>
            <a:r>
              <a:rPr lang="en-US" sz="1400" dirty="0"/>
              <a:t>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поведенчески</a:t>
            </a:r>
            <a:r>
              <a:rPr lang="en-US" sz="1400" dirty="0"/>
              <a:t> </a:t>
            </a:r>
            <a:r>
              <a:rPr lang="en-US" sz="1400" dirty="0" err="1"/>
              <a:t>регрес</a:t>
            </a:r>
            <a:r>
              <a:rPr lang="en-US" sz="1400" dirty="0"/>
              <a:t>.</a:t>
            </a:r>
            <a:endParaRPr lang="bg-BG" sz="1400" dirty="0"/>
          </a:p>
          <a:p>
            <a:pPr algn="l"/>
            <a:r>
              <a:rPr lang="bg-BG" sz="1400" dirty="0"/>
              <a:t>-З</a:t>
            </a:r>
            <a:r>
              <a:rPr lang="en-US" sz="1400" dirty="0" err="1"/>
              <a:t>адълбочаване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емоционалната</a:t>
            </a:r>
            <a:r>
              <a:rPr lang="en-US" sz="1400" dirty="0"/>
              <a:t> и </a:t>
            </a:r>
            <a:r>
              <a:rPr lang="en-US" sz="1400" dirty="0" err="1"/>
              <a:t>социална</a:t>
            </a:r>
            <a:r>
              <a:rPr lang="en-US" sz="1400" dirty="0"/>
              <a:t> </a:t>
            </a:r>
            <a:r>
              <a:rPr lang="en-US" sz="1400" dirty="0" err="1"/>
              <a:t>депр</a:t>
            </a:r>
            <a:r>
              <a:rPr lang="bg-BG" sz="1400" dirty="0" err="1"/>
              <a:t>еси</a:t>
            </a:r>
            <a:r>
              <a:rPr lang="en-US" sz="1400" dirty="0" err="1"/>
              <a:t>раност</a:t>
            </a:r>
            <a:r>
              <a:rPr lang="en-US" sz="1400" dirty="0"/>
              <a:t>.</a:t>
            </a:r>
            <a:endParaRPr lang="bg-BG" sz="1400" dirty="0"/>
          </a:p>
          <a:p>
            <a:pPr algn="l"/>
            <a:r>
              <a:rPr lang="bg-BG" sz="1400" dirty="0"/>
              <a:t>-</a:t>
            </a:r>
            <a:r>
              <a:rPr lang="en-US" sz="1400" dirty="0" err="1"/>
              <a:t>Ученици</a:t>
            </a:r>
            <a:r>
              <a:rPr lang="en-US" sz="1400" dirty="0"/>
              <a:t> </a:t>
            </a:r>
            <a:r>
              <a:rPr lang="en-US" sz="1400" dirty="0" err="1"/>
              <a:t>със</a:t>
            </a:r>
            <a:r>
              <a:rPr lang="en-US" sz="1400" dirty="0"/>
              <a:t> </a:t>
            </a:r>
            <a:r>
              <a:rPr lang="en-US" sz="1400" dirty="0" err="1"/>
              <a:t>сензорни</a:t>
            </a:r>
            <a:r>
              <a:rPr lang="en-US" sz="1400" dirty="0"/>
              <a:t> </a:t>
            </a:r>
            <a:r>
              <a:rPr lang="en-US" sz="1400" dirty="0" err="1"/>
              <a:t>увреждания</a:t>
            </a:r>
            <a:r>
              <a:rPr lang="en-US" sz="1400" dirty="0"/>
              <a:t> </a:t>
            </a:r>
            <a:r>
              <a:rPr lang="en-US" sz="1400" dirty="0" err="1"/>
              <a:t>не</a:t>
            </a:r>
            <a:r>
              <a:rPr lang="en-US" sz="1400" dirty="0"/>
              <a:t> </a:t>
            </a:r>
            <a:r>
              <a:rPr lang="en-US" sz="1400" dirty="0" err="1"/>
              <a:t>получават</a:t>
            </a:r>
            <a:r>
              <a:rPr lang="en-US" sz="1400" dirty="0"/>
              <a:t> </a:t>
            </a:r>
            <a:r>
              <a:rPr lang="en-US" sz="1400" dirty="0" err="1"/>
              <a:t>пълноценна</a:t>
            </a:r>
            <a:r>
              <a:rPr lang="en-US" sz="1400" dirty="0"/>
              <a:t> </a:t>
            </a:r>
            <a:r>
              <a:rPr lang="en-US" sz="1400" dirty="0" err="1"/>
              <a:t>допълнителна</a:t>
            </a:r>
            <a:r>
              <a:rPr lang="en-US" sz="1400" dirty="0"/>
              <a:t> </a:t>
            </a:r>
            <a:r>
              <a:rPr lang="en-US" sz="1400" dirty="0" err="1"/>
              <a:t>подкрепа</a:t>
            </a:r>
            <a:r>
              <a:rPr lang="en-US" sz="1400" dirty="0"/>
              <a:t>.</a:t>
            </a:r>
            <a:endParaRPr lang="bg-BG" sz="1400" dirty="0"/>
          </a:p>
          <a:p>
            <a:pPr algn="l"/>
            <a:r>
              <a:rPr lang="bg-BG" sz="1400" dirty="0"/>
              <a:t>-</a:t>
            </a:r>
            <a:r>
              <a:rPr lang="en-US" sz="1400" dirty="0" err="1"/>
              <a:t>Задълбочава</a:t>
            </a:r>
            <a:r>
              <a:rPr lang="en-US" sz="1400" dirty="0"/>
              <a:t> </a:t>
            </a:r>
            <a:r>
              <a:rPr lang="en-US" sz="1400" dirty="0" err="1"/>
              <a:t>се</a:t>
            </a:r>
            <a:r>
              <a:rPr lang="en-US" sz="1400" dirty="0"/>
              <a:t> </a:t>
            </a:r>
            <a:r>
              <a:rPr lang="en-US" sz="1400" dirty="0" err="1"/>
              <a:t>разликата</a:t>
            </a:r>
            <a:r>
              <a:rPr lang="en-US" sz="1400" dirty="0"/>
              <a:t> </a:t>
            </a:r>
            <a:r>
              <a:rPr lang="en-US" sz="1400" dirty="0" err="1"/>
              <a:t>между</a:t>
            </a:r>
            <a:r>
              <a:rPr lang="en-US" sz="1400" dirty="0"/>
              <a:t> </a:t>
            </a:r>
            <a:r>
              <a:rPr lang="en-US" sz="1400" dirty="0" err="1"/>
              <a:t>училища</a:t>
            </a:r>
            <a:r>
              <a:rPr lang="en-US" sz="1400" dirty="0"/>
              <a:t>, в </a:t>
            </a:r>
            <a:r>
              <a:rPr lang="en-US" sz="1400" dirty="0" err="1"/>
              <a:t>които</a:t>
            </a:r>
            <a:r>
              <a:rPr lang="en-US" sz="1400" dirty="0"/>
              <a:t> </a:t>
            </a:r>
            <a:r>
              <a:rPr lang="en-US" sz="1400" dirty="0" err="1"/>
              <a:t>се</a:t>
            </a:r>
            <a:r>
              <a:rPr lang="en-US" sz="1400" dirty="0"/>
              <a:t> </a:t>
            </a:r>
            <a:r>
              <a:rPr lang="en-US" sz="1400" dirty="0" err="1"/>
              <a:t>практикува</a:t>
            </a:r>
            <a:r>
              <a:rPr lang="en-US" sz="1400" dirty="0"/>
              <a:t> и </a:t>
            </a:r>
            <a:r>
              <a:rPr lang="en-US" sz="1400" dirty="0" err="1"/>
              <a:t>до</a:t>
            </a:r>
            <a:r>
              <a:rPr lang="en-US" sz="1400" dirty="0"/>
              <a:t> </a:t>
            </a:r>
            <a:r>
              <a:rPr lang="en-US" sz="1400" dirty="0" err="1"/>
              <a:t>сега</a:t>
            </a:r>
            <a:r>
              <a:rPr lang="en-US" sz="1400" dirty="0"/>
              <a:t> </a:t>
            </a:r>
            <a:r>
              <a:rPr lang="en-US" sz="1400" dirty="0" err="1"/>
              <a:t>обучение</a:t>
            </a:r>
            <a:r>
              <a:rPr lang="en-US" sz="1400" dirty="0"/>
              <a:t> </a:t>
            </a:r>
            <a:r>
              <a:rPr lang="en-US" sz="1400" dirty="0" err="1"/>
              <a:t>през</a:t>
            </a:r>
            <a:r>
              <a:rPr lang="en-US" sz="1400" dirty="0"/>
              <a:t> </a:t>
            </a:r>
            <a:r>
              <a:rPr lang="en-US" sz="1400" dirty="0" err="1"/>
              <a:t>образователни</a:t>
            </a:r>
            <a:r>
              <a:rPr lang="en-US" sz="1400" dirty="0"/>
              <a:t> </a:t>
            </a:r>
            <a:r>
              <a:rPr lang="en-US" sz="1400" dirty="0" err="1"/>
              <a:t>платформи</a:t>
            </a:r>
            <a:r>
              <a:rPr lang="en-US" sz="1400" dirty="0"/>
              <a:t> и </a:t>
            </a:r>
            <a:r>
              <a:rPr lang="en-US" sz="1400" dirty="0" err="1"/>
              <a:t>такива</a:t>
            </a:r>
            <a:r>
              <a:rPr lang="en-US" sz="1400" dirty="0"/>
              <a:t>,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които</a:t>
            </a:r>
            <a:r>
              <a:rPr lang="en-US" sz="1400" dirty="0"/>
              <a:t> </a:t>
            </a:r>
            <a:r>
              <a:rPr lang="en-US" sz="1400" dirty="0" err="1"/>
              <a:t>това</a:t>
            </a:r>
            <a:r>
              <a:rPr lang="en-US" sz="1400" dirty="0"/>
              <a:t> </a:t>
            </a:r>
            <a:r>
              <a:rPr lang="en-US" sz="1400" dirty="0" err="1"/>
              <a:t>беше</a:t>
            </a:r>
            <a:r>
              <a:rPr lang="en-US" sz="1400" dirty="0"/>
              <a:t> </a:t>
            </a:r>
            <a:r>
              <a:rPr lang="en-US" sz="1400" dirty="0" err="1"/>
              <a:t>нещо</a:t>
            </a:r>
            <a:r>
              <a:rPr lang="en-US" sz="1400" dirty="0"/>
              <a:t> </a:t>
            </a:r>
            <a:r>
              <a:rPr lang="en-US" sz="1400" dirty="0" err="1"/>
              <a:t>ново</a:t>
            </a:r>
            <a:r>
              <a:rPr lang="en-US" sz="1400" dirty="0"/>
              <a:t>. </a:t>
            </a:r>
            <a:endParaRPr lang="bg-BG" sz="1400" dirty="0"/>
          </a:p>
          <a:p>
            <a:pPr algn="l"/>
            <a:r>
              <a:rPr lang="bg-BG" sz="1400" dirty="0"/>
              <a:t>-</a:t>
            </a:r>
            <a:r>
              <a:rPr lang="en-US" sz="1400" dirty="0" err="1"/>
              <a:t>Задълбочават</a:t>
            </a:r>
            <a:r>
              <a:rPr lang="en-US" sz="1400" dirty="0"/>
              <a:t> </a:t>
            </a:r>
            <a:r>
              <a:rPr lang="en-US" sz="1400" dirty="0" err="1"/>
              <a:t>се</a:t>
            </a:r>
            <a:r>
              <a:rPr lang="en-US" sz="1400" dirty="0"/>
              <a:t> </a:t>
            </a:r>
            <a:r>
              <a:rPr lang="en-US" sz="1400" dirty="0" err="1"/>
              <a:t>разликите</a:t>
            </a:r>
            <a:r>
              <a:rPr lang="en-US" sz="1400" dirty="0"/>
              <a:t> </a:t>
            </a:r>
            <a:r>
              <a:rPr lang="en-US" sz="1400" dirty="0" err="1"/>
              <a:t>между</a:t>
            </a:r>
            <a:r>
              <a:rPr lang="en-US" sz="1400" dirty="0"/>
              <a:t> </a:t>
            </a:r>
            <a:r>
              <a:rPr lang="en-US" sz="1400" dirty="0" err="1"/>
              <a:t>подготовката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ученици</a:t>
            </a:r>
            <a:r>
              <a:rPr lang="en-US" sz="1400" dirty="0"/>
              <a:t>, с </a:t>
            </a:r>
            <a:r>
              <a:rPr lang="en-US" sz="1400" dirty="0" err="1"/>
              <a:t>формирани</a:t>
            </a:r>
            <a:r>
              <a:rPr lang="en-US" sz="1400" dirty="0"/>
              <a:t> </a:t>
            </a:r>
            <a:r>
              <a:rPr lang="en-US" sz="1400" dirty="0" err="1"/>
              <a:t>умения</a:t>
            </a:r>
            <a:r>
              <a:rPr lang="en-US" sz="1400" dirty="0"/>
              <a:t>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работа</a:t>
            </a:r>
            <a:r>
              <a:rPr lang="en-US" sz="1400" dirty="0"/>
              <a:t> в </a:t>
            </a:r>
            <a:r>
              <a:rPr lang="en-US" sz="1400" dirty="0" err="1"/>
              <a:t>електронна</a:t>
            </a:r>
            <a:r>
              <a:rPr lang="en-US" sz="1400" dirty="0"/>
              <a:t> </a:t>
            </a:r>
            <a:r>
              <a:rPr lang="en-US" sz="1400" dirty="0" err="1"/>
              <a:t>среда</a:t>
            </a:r>
            <a:r>
              <a:rPr lang="en-US" sz="1400" dirty="0"/>
              <a:t> и </a:t>
            </a:r>
            <a:r>
              <a:rPr lang="en-US" sz="1400" dirty="0" err="1"/>
              <a:t>такива</a:t>
            </a:r>
            <a:r>
              <a:rPr lang="en-US" sz="1400" dirty="0"/>
              <a:t>,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които</a:t>
            </a:r>
            <a:r>
              <a:rPr lang="en-US" sz="1400" dirty="0"/>
              <a:t> </a:t>
            </a:r>
            <a:r>
              <a:rPr lang="en-US" sz="1400" dirty="0" err="1"/>
              <a:t>това</a:t>
            </a:r>
            <a:r>
              <a:rPr lang="en-US" sz="1400" dirty="0"/>
              <a:t> е </a:t>
            </a:r>
            <a:r>
              <a:rPr lang="en-US" sz="1400" dirty="0" err="1"/>
              <a:t>предизвикателство</a:t>
            </a:r>
            <a:r>
              <a:rPr lang="en-US" sz="1400" dirty="0"/>
              <a:t>.</a:t>
            </a:r>
            <a:endParaRPr lang="bg-BG" sz="1400" dirty="0"/>
          </a:p>
          <a:p>
            <a:pPr algn="l"/>
            <a:r>
              <a:rPr lang="bg-BG" sz="1400" dirty="0"/>
              <a:t>-</a:t>
            </a:r>
            <a:r>
              <a:rPr lang="en-US" sz="1400" dirty="0" err="1"/>
              <a:t>Негативни</a:t>
            </a:r>
            <a:r>
              <a:rPr lang="en-US" sz="1400" dirty="0"/>
              <a:t> </a:t>
            </a:r>
            <a:r>
              <a:rPr lang="en-US" sz="1400" dirty="0" err="1"/>
              <a:t>са</a:t>
            </a:r>
            <a:r>
              <a:rPr lang="en-US" sz="1400" dirty="0"/>
              <a:t> р</a:t>
            </a:r>
            <a:r>
              <a:rPr lang="bg-BG" sz="1400" dirty="0" err="1"/>
              <a:t>езу</a:t>
            </a:r>
            <a:r>
              <a:rPr lang="en-US" sz="1400" dirty="0" err="1"/>
              <a:t>лтатите</a:t>
            </a:r>
            <a:r>
              <a:rPr lang="en-US" sz="1400" dirty="0"/>
              <a:t> в </a:t>
            </a:r>
            <a:r>
              <a:rPr lang="en-US" sz="1400" dirty="0" err="1"/>
              <a:t>обучителен</a:t>
            </a:r>
            <a:r>
              <a:rPr lang="en-US" sz="1400" dirty="0"/>
              <a:t>, </a:t>
            </a:r>
            <a:r>
              <a:rPr lang="en-US" sz="1400" dirty="0" err="1"/>
              <a:t>емоционален</a:t>
            </a:r>
            <a:r>
              <a:rPr lang="en-US" sz="1400" dirty="0"/>
              <a:t>  </a:t>
            </a:r>
            <a:r>
              <a:rPr lang="en-US" sz="1400" dirty="0" err="1"/>
              <a:t>аспект</a:t>
            </a:r>
            <a:r>
              <a:rPr lang="en-US" sz="1400" dirty="0"/>
              <a:t>. </a:t>
            </a:r>
            <a:endParaRPr lang="bg-BG" sz="1400" dirty="0"/>
          </a:p>
          <a:p>
            <a:pPr algn="l"/>
            <a:r>
              <a:rPr lang="bg-BG" sz="1400" dirty="0"/>
              <a:t>-</a:t>
            </a:r>
            <a:r>
              <a:rPr lang="en-US" sz="1400" dirty="0" err="1"/>
              <a:t>Наблюдава</a:t>
            </a:r>
            <a:r>
              <a:rPr lang="en-US" sz="1400" dirty="0"/>
              <a:t> </a:t>
            </a:r>
            <a:r>
              <a:rPr lang="en-US" sz="1400" dirty="0" err="1"/>
              <a:t>се</a:t>
            </a:r>
            <a:r>
              <a:rPr lang="en-US" sz="1400" dirty="0"/>
              <a:t> </a:t>
            </a:r>
            <a:r>
              <a:rPr lang="en-US" sz="1400" dirty="0" err="1"/>
              <a:t>регрес</a:t>
            </a:r>
            <a:r>
              <a:rPr lang="en-US" sz="1400" dirty="0"/>
              <a:t> </a:t>
            </a:r>
            <a:r>
              <a:rPr lang="en-US" sz="1400" dirty="0" err="1"/>
              <a:t>във</a:t>
            </a:r>
            <a:r>
              <a:rPr lang="en-US" sz="1400" dirty="0"/>
              <a:t> </a:t>
            </a:r>
            <a:r>
              <a:rPr lang="en-US" sz="1400" dirty="0" err="1"/>
              <a:t>вече</a:t>
            </a:r>
            <a:r>
              <a:rPr lang="en-US" sz="1400" dirty="0"/>
              <a:t> </a:t>
            </a:r>
            <a:r>
              <a:rPr lang="en-US" sz="1400" dirty="0" err="1" smtClean="0"/>
              <a:t>отчасти</a:t>
            </a:r>
            <a:r>
              <a:rPr lang="en-US" sz="1400" dirty="0" smtClean="0"/>
              <a:t> </a:t>
            </a:r>
            <a:r>
              <a:rPr lang="en-US" sz="1400" dirty="0" err="1"/>
              <a:t>изградени</a:t>
            </a:r>
            <a:r>
              <a:rPr lang="en-US" sz="1400" dirty="0"/>
              <a:t> </a:t>
            </a:r>
            <a:r>
              <a:rPr lang="en-US" sz="1400" dirty="0" err="1"/>
              <a:t>комуникативни</a:t>
            </a:r>
            <a:r>
              <a:rPr lang="en-US" sz="1400" dirty="0"/>
              <a:t> </a:t>
            </a:r>
            <a:r>
              <a:rPr lang="en-US" sz="1400" dirty="0" err="1"/>
              <a:t>умения</a:t>
            </a:r>
            <a:r>
              <a:rPr lang="en-US" sz="1400" dirty="0"/>
              <a:t>.</a:t>
            </a:r>
            <a:endParaRPr lang="bg-BG" sz="1400" dirty="0"/>
          </a:p>
          <a:p>
            <a:pPr algn="l"/>
            <a:r>
              <a:rPr lang="bg-BG" sz="1400" dirty="0"/>
              <a:t>-</a:t>
            </a:r>
            <a:r>
              <a:rPr lang="en-US" sz="1400" dirty="0" err="1"/>
              <a:t>Негативни</a:t>
            </a:r>
            <a:r>
              <a:rPr lang="en-US" sz="1400" dirty="0"/>
              <a:t> </a:t>
            </a:r>
            <a:r>
              <a:rPr lang="en-US" sz="1400" dirty="0" err="1"/>
              <a:t>последици</a:t>
            </a:r>
            <a:r>
              <a:rPr lang="en-US" sz="1400" dirty="0"/>
              <a:t> </a:t>
            </a:r>
            <a:r>
              <a:rPr lang="en-US" sz="1400" dirty="0" err="1"/>
              <a:t>върху</a:t>
            </a:r>
            <a:r>
              <a:rPr lang="en-US" sz="1400" dirty="0"/>
              <a:t> </a:t>
            </a:r>
            <a:r>
              <a:rPr lang="en-US" sz="1400" dirty="0" err="1" smtClean="0"/>
              <a:t>здравето</a:t>
            </a:r>
            <a:r>
              <a:rPr lang="bg-BG" sz="1400" dirty="0" smtClean="0"/>
              <a:t>,</a:t>
            </a:r>
            <a:r>
              <a:rPr lang="en-US" sz="1400" dirty="0" smtClean="0"/>
              <a:t> </a:t>
            </a:r>
            <a:r>
              <a:rPr lang="en-US" sz="1400" dirty="0" err="1"/>
              <a:t>свързани</a:t>
            </a:r>
            <a:r>
              <a:rPr lang="en-US" sz="1400" dirty="0"/>
              <a:t> с </a:t>
            </a:r>
            <a:r>
              <a:rPr lang="en-US" sz="1400" dirty="0" err="1"/>
              <a:t>многочасовата</a:t>
            </a:r>
            <a:r>
              <a:rPr lang="en-US" sz="1400" dirty="0"/>
              <a:t> </a:t>
            </a:r>
            <a:r>
              <a:rPr lang="en-US" sz="1400" dirty="0" err="1"/>
              <a:t>работа</a:t>
            </a:r>
            <a:r>
              <a:rPr lang="en-US" sz="1400" dirty="0"/>
              <a:t> с </a:t>
            </a:r>
            <a:r>
              <a:rPr lang="en-US" sz="1400" dirty="0" err="1"/>
              <a:t>компютри</a:t>
            </a:r>
            <a:r>
              <a:rPr lang="en-US" sz="1400" dirty="0"/>
              <a:t>. </a:t>
            </a:r>
            <a:endParaRPr lang="bg-BG" sz="1400" dirty="0"/>
          </a:p>
          <a:p>
            <a:pPr algn="l"/>
            <a:r>
              <a:rPr lang="bg-BG" sz="1400" dirty="0"/>
              <a:t>-</a:t>
            </a:r>
            <a:r>
              <a:rPr lang="en-US" sz="1400" dirty="0" err="1"/>
              <a:t>Учениците</a:t>
            </a:r>
            <a:r>
              <a:rPr lang="en-US" sz="1400" dirty="0"/>
              <a:t> </a:t>
            </a:r>
            <a:r>
              <a:rPr lang="en-US" sz="1400" dirty="0" err="1"/>
              <a:t>се</a:t>
            </a:r>
            <a:r>
              <a:rPr lang="en-US" sz="1400" dirty="0"/>
              <a:t> </a:t>
            </a:r>
            <a:r>
              <a:rPr lang="en-US" sz="1400" dirty="0" err="1"/>
              <a:t>изтощават</a:t>
            </a:r>
            <a:r>
              <a:rPr lang="en-US" sz="1400" dirty="0"/>
              <a:t> </a:t>
            </a:r>
            <a:r>
              <a:rPr lang="en-US" sz="1400" dirty="0" err="1"/>
              <a:t>поради</a:t>
            </a:r>
            <a:r>
              <a:rPr lang="en-US" sz="1400" dirty="0"/>
              <a:t> </a:t>
            </a:r>
            <a:r>
              <a:rPr lang="en-US" sz="1400" dirty="0" err="1"/>
              <a:t>завишения</a:t>
            </a:r>
            <a:r>
              <a:rPr lang="en-US" sz="1400" dirty="0"/>
              <a:t> </a:t>
            </a:r>
            <a:r>
              <a:rPr lang="en-US" sz="1400" dirty="0" err="1"/>
              <a:t>обем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самостоятелна</a:t>
            </a:r>
            <a:r>
              <a:rPr lang="en-US" sz="1400" dirty="0"/>
              <a:t> </a:t>
            </a:r>
            <a:r>
              <a:rPr lang="en-US" sz="1400" dirty="0" err="1"/>
              <a:t>работа</a:t>
            </a:r>
            <a:r>
              <a:rPr lang="en-US" sz="1400" dirty="0"/>
              <a:t>, </a:t>
            </a:r>
            <a:r>
              <a:rPr lang="en-US" sz="1400" dirty="0" err="1"/>
              <a:t>която</a:t>
            </a:r>
            <a:r>
              <a:rPr lang="en-US" sz="1400" dirty="0"/>
              <a:t> </a:t>
            </a:r>
            <a:r>
              <a:rPr lang="en-US" sz="1400" dirty="0" err="1"/>
              <a:t>следва</a:t>
            </a:r>
            <a:r>
              <a:rPr lang="en-US" sz="1400" dirty="0"/>
              <a:t> 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осъщестявват</a:t>
            </a:r>
            <a:r>
              <a:rPr lang="en-US" sz="1400" dirty="0"/>
              <a:t>. </a:t>
            </a:r>
            <a:endParaRPr lang="bg-BG" sz="1400" dirty="0"/>
          </a:p>
          <a:p>
            <a:pPr algn="l"/>
            <a:r>
              <a:rPr lang="bg-BG" sz="1400" dirty="0"/>
              <a:t>-</a:t>
            </a:r>
            <a:r>
              <a:rPr lang="en-US" sz="1400" dirty="0" err="1"/>
              <a:t>При</a:t>
            </a:r>
            <a:r>
              <a:rPr lang="en-US" sz="1400" dirty="0"/>
              <a:t> </a:t>
            </a:r>
            <a:r>
              <a:rPr lang="en-US" sz="1400" dirty="0" err="1"/>
              <a:t>семейства</a:t>
            </a:r>
            <a:r>
              <a:rPr lang="en-US" sz="1400" dirty="0"/>
              <a:t> с </a:t>
            </a:r>
            <a:r>
              <a:rPr lang="en-US" sz="1400" dirty="0" err="1"/>
              <a:t>повече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едно</a:t>
            </a:r>
            <a:r>
              <a:rPr lang="en-US" sz="1400" dirty="0"/>
              <a:t> </a:t>
            </a:r>
            <a:r>
              <a:rPr lang="en-US" sz="1400" dirty="0" err="1"/>
              <a:t>дете</a:t>
            </a:r>
            <a:r>
              <a:rPr lang="en-US" sz="1400" dirty="0"/>
              <a:t> </a:t>
            </a:r>
            <a:r>
              <a:rPr lang="en-US" sz="1400" dirty="0" err="1"/>
              <a:t>наличието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отделни</a:t>
            </a:r>
            <a:r>
              <a:rPr lang="en-US" sz="1400" dirty="0"/>
              <a:t> </a:t>
            </a:r>
            <a:r>
              <a:rPr lang="en-US" sz="1400" dirty="0" err="1"/>
              <a:t>електронни</a:t>
            </a:r>
            <a:r>
              <a:rPr lang="en-US" sz="1400" dirty="0"/>
              <a:t> </a:t>
            </a:r>
            <a:r>
              <a:rPr lang="en-US" sz="1400" dirty="0" err="1"/>
              <a:t>устройства</a:t>
            </a:r>
            <a:r>
              <a:rPr lang="en-US" sz="1400" dirty="0"/>
              <a:t> </a:t>
            </a:r>
            <a:r>
              <a:rPr lang="en-US" sz="1400" dirty="0" err="1"/>
              <a:t>за</a:t>
            </a:r>
            <a:r>
              <a:rPr lang="en-US" sz="1400" dirty="0"/>
              <a:t> </a:t>
            </a:r>
            <a:r>
              <a:rPr lang="en-US" sz="1400" dirty="0" err="1"/>
              <a:t>всички</a:t>
            </a:r>
            <a:r>
              <a:rPr lang="en-US" sz="1400" dirty="0"/>
              <a:t> </a:t>
            </a:r>
            <a:r>
              <a:rPr lang="en-US" sz="1400" dirty="0" err="1"/>
              <a:t>се</a:t>
            </a:r>
            <a:r>
              <a:rPr lang="en-US" sz="1400" dirty="0"/>
              <a:t> </a:t>
            </a:r>
            <a:r>
              <a:rPr lang="en-US" sz="1400" dirty="0" err="1"/>
              <a:t>оказва</a:t>
            </a:r>
            <a:r>
              <a:rPr lang="en-US" sz="1400" dirty="0"/>
              <a:t> </a:t>
            </a:r>
            <a:r>
              <a:rPr lang="en-US" sz="1400" dirty="0" err="1"/>
              <a:t>проблем</a:t>
            </a:r>
            <a:r>
              <a:rPr lang="en-US" sz="1400" dirty="0"/>
              <a:t>. </a:t>
            </a:r>
            <a:endParaRPr lang="bg-BG" sz="1400" dirty="0"/>
          </a:p>
          <a:p>
            <a:pPr algn="l"/>
            <a:r>
              <a:rPr lang="bg-BG" sz="1400" dirty="0"/>
              <a:t>-</a:t>
            </a:r>
            <a:r>
              <a:rPr lang="en-US" sz="1400" dirty="0" err="1"/>
              <a:t>Липсва</a:t>
            </a:r>
            <a:r>
              <a:rPr lang="en-US" sz="1400" dirty="0"/>
              <a:t> </a:t>
            </a:r>
            <a:r>
              <a:rPr lang="en-US" sz="1400" dirty="0" err="1"/>
              <a:t>фигурата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значимия</a:t>
            </a:r>
            <a:r>
              <a:rPr lang="en-US" sz="1400" dirty="0"/>
              <a:t> </a:t>
            </a:r>
            <a:r>
              <a:rPr lang="en-US" sz="1400" dirty="0" err="1"/>
              <a:t>учител</a:t>
            </a:r>
            <a:r>
              <a:rPr lang="en-US" sz="1400" dirty="0"/>
              <a:t>, </a:t>
            </a:r>
            <a:r>
              <a:rPr lang="en-US" sz="1400" dirty="0" err="1"/>
              <a:t>педагог</a:t>
            </a:r>
            <a:r>
              <a:rPr lang="en-US" sz="1400" dirty="0"/>
              <a:t>, </a:t>
            </a:r>
            <a:r>
              <a:rPr lang="en-US" sz="1400" dirty="0" err="1"/>
              <a:t>покровител</a:t>
            </a:r>
            <a:r>
              <a:rPr lang="en-US" sz="1400" dirty="0"/>
              <a:t>, </a:t>
            </a:r>
            <a:r>
              <a:rPr lang="en-US" sz="1400" dirty="0" err="1"/>
              <a:t>наставник</a:t>
            </a:r>
            <a:r>
              <a:rPr lang="en-US" sz="1400" dirty="0"/>
              <a:t>, </a:t>
            </a:r>
            <a:r>
              <a:rPr lang="en-US" sz="1400" dirty="0" err="1"/>
              <a:t>посредника</a:t>
            </a:r>
            <a:r>
              <a:rPr lang="en-US" sz="1400" dirty="0"/>
              <a:t> </a:t>
            </a:r>
            <a:r>
              <a:rPr lang="en-US" sz="1400" dirty="0" err="1"/>
              <a:t>между</a:t>
            </a:r>
            <a:r>
              <a:rPr lang="en-US" sz="1400" dirty="0"/>
              <a:t> </a:t>
            </a:r>
            <a:r>
              <a:rPr lang="en-US" sz="1400" dirty="0" err="1"/>
              <a:t>академичното</a:t>
            </a:r>
            <a:r>
              <a:rPr lang="en-US" sz="1400" dirty="0"/>
              <a:t> </a:t>
            </a:r>
            <a:r>
              <a:rPr lang="en-US" sz="1400" dirty="0" err="1"/>
              <a:t>знание</a:t>
            </a:r>
            <a:r>
              <a:rPr lang="en-US" sz="1400" dirty="0"/>
              <a:t> и </a:t>
            </a:r>
            <a:r>
              <a:rPr lang="en-US" sz="1400" dirty="0" err="1"/>
              <a:t>подрастващата</a:t>
            </a:r>
            <a:r>
              <a:rPr lang="en-US" sz="1400" dirty="0"/>
              <a:t> </a:t>
            </a:r>
            <a:r>
              <a:rPr lang="en-US" sz="1400" dirty="0" err="1"/>
              <a:t>детска</a:t>
            </a:r>
            <a:r>
              <a:rPr lang="en-US" sz="1400" dirty="0"/>
              <a:t> </a:t>
            </a:r>
            <a:r>
              <a:rPr lang="en-US" sz="1400" dirty="0" err="1"/>
              <a:t>личност</a:t>
            </a:r>
            <a:r>
              <a:rPr lang="en-US" sz="1400" dirty="0"/>
              <a:t>, </a:t>
            </a:r>
            <a:r>
              <a:rPr lang="en-US" sz="1400" dirty="0" err="1"/>
              <a:t>чиито</a:t>
            </a:r>
            <a:r>
              <a:rPr lang="en-US" sz="1400" dirty="0"/>
              <a:t> </a:t>
            </a:r>
            <a:r>
              <a:rPr lang="en-US" sz="1400" dirty="0" err="1"/>
              <a:t>представи</a:t>
            </a:r>
            <a:r>
              <a:rPr lang="en-US" sz="1400" dirty="0"/>
              <a:t>, </a:t>
            </a:r>
            <a:r>
              <a:rPr lang="en-US" sz="1400" dirty="0" err="1"/>
              <a:t>умения</a:t>
            </a:r>
            <a:r>
              <a:rPr lang="en-US" sz="1400" dirty="0"/>
              <a:t>, </a:t>
            </a:r>
            <a:r>
              <a:rPr lang="en-US" sz="1400" dirty="0" err="1"/>
              <a:t>качества</a:t>
            </a:r>
            <a:r>
              <a:rPr lang="en-US" sz="1400" dirty="0"/>
              <a:t> и </a:t>
            </a:r>
            <a:r>
              <a:rPr lang="en-US" sz="1400" dirty="0" err="1"/>
              <a:t>отношения</a:t>
            </a:r>
            <a:r>
              <a:rPr lang="en-US" sz="1400" dirty="0"/>
              <a:t> с в </a:t>
            </a:r>
            <a:r>
              <a:rPr lang="en-US" sz="1400" dirty="0" err="1"/>
              <a:t>процес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развитие</a:t>
            </a:r>
            <a:r>
              <a:rPr lang="en-US" sz="1400" dirty="0"/>
              <a:t>.  В </a:t>
            </a:r>
            <a:r>
              <a:rPr lang="en-US" sz="1400" dirty="0" err="1"/>
              <a:t>този</a:t>
            </a:r>
            <a:r>
              <a:rPr lang="en-US" sz="1400" dirty="0"/>
              <a:t> </a:t>
            </a:r>
            <a:r>
              <a:rPr lang="en-US" sz="1400" dirty="0" err="1"/>
              <a:t>смисъл</a:t>
            </a:r>
            <a:r>
              <a:rPr lang="en-US" sz="1400" dirty="0"/>
              <a:t> </a:t>
            </a:r>
            <a:r>
              <a:rPr lang="en-US" sz="1400" dirty="0" err="1"/>
              <a:t>липсващата</a:t>
            </a:r>
            <a:r>
              <a:rPr lang="en-US" sz="1400" dirty="0"/>
              <a:t> </a:t>
            </a:r>
            <a:r>
              <a:rPr lang="en-US" sz="1400" dirty="0" err="1"/>
              <a:t>фигура</a:t>
            </a:r>
            <a:r>
              <a:rPr lang="en-US" sz="1400" dirty="0"/>
              <a:t> </a:t>
            </a:r>
            <a:r>
              <a:rPr lang="en-US" sz="1400" dirty="0" err="1"/>
              <a:t>зе</a:t>
            </a:r>
            <a:r>
              <a:rPr lang="en-US" sz="1400" dirty="0"/>
              <a:t> </a:t>
            </a:r>
            <a:r>
              <a:rPr lang="en-US" sz="1400" dirty="0" err="1"/>
              <a:t>замени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семейството</a:t>
            </a:r>
            <a:r>
              <a:rPr lang="en-US" sz="1400" dirty="0"/>
              <a:t> </a:t>
            </a:r>
            <a:r>
              <a:rPr lang="en-US" sz="1400" dirty="0" err="1"/>
              <a:t>или</a:t>
            </a:r>
            <a:r>
              <a:rPr lang="en-US" sz="1400" dirty="0"/>
              <a:t> </a:t>
            </a:r>
            <a:r>
              <a:rPr lang="en-US" sz="1400" dirty="0" err="1"/>
              <a:t>един</a:t>
            </a:r>
            <a:r>
              <a:rPr lang="en-US" sz="1400" dirty="0"/>
              <a:t> </a:t>
            </a:r>
            <a:r>
              <a:rPr lang="en-US" sz="1400" dirty="0" err="1"/>
              <a:t>негов</a:t>
            </a:r>
            <a:r>
              <a:rPr lang="en-US" sz="1400" dirty="0"/>
              <a:t> </a:t>
            </a:r>
            <a:r>
              <a:rPr lang="en-US" sz="1400" dirty="0" err="1"/>
              <a:t>представител</a:t>
            </a:r>
            <a:r>
              <a:rPr lang="en-US" sz="1400" dirty="0"/>
              <a:t>, а </a:t>
            </a:r>
            <a:r>
              <a:rPr lang="en-US" sz="1400" dirty="0" err="1"/>
              <a:t>често</a:t>
            </a:r>
            <a:r>
              <a:rPr lang="en-US" sz="1400" dirty="0"/>
              <a:t> </a:t>
            </a:r>
            <a:r>
              <a:rPr lang="en-US" sz="1400" dirty="0" err="1"/>
              <a:t>семейството</a:t>
            </a:r>
            <a:r>
              <a:rPr lang="en-US" sz="1400" dirty="0"/>
              <a:t> е </a:t>
            </a:r>
            <a:r>
              <a:rPr lang="en-US" sz="1400" dirty="0" err="1"/>
              <a:t>лишено</a:t>
            </a:r>
            <a:r>
              <a:rPr lang="en-US" sz="1400" dirty="0"/>
              <a:t> </a:t>
            </a:r>
            <a:r>
              <a:rPr lang="en-US" sz="1400" dirty="0" err="1"/>
              <a:t>от</a:t>
            </a:r>
            <a:r>
              <a:rPr lang="en-US" sz="1400" dirty="0"/>
              <a:t> </a:t>
            </a:r>
            <a:r>
              <a:rPr lang="en-US" sz="1400" dirty="0" err="1"/>
              <a:t>възможност</a:t>
            </a:r>
            <a:r>
              <a:rPr lang="en-US" sz="1400" dirty="0"/>
              <a:t> </a:t>
            </a:r>
            <a:r>
              <a:rPr lang="en-US" sz="1400" dirty="0" err="1"/>
              <a:t>да</a:t>
            </a:r>
            <a:r>
              <a:rPr lang="en-US" sz="1400" dirty="0"/>
              <a:t> </a:t>
            </a:r>
            <a:r>
              <a:rPr lang="en-US" sz="1400" dirty="0" err="1"/>
              <a:t>подкрепи</a:t>
            </a:r>
            <a:r>
              <a:rPr lang="en-US" sz="1400" dirty="0"/>
              <a:t> </a:t>
            </a:r>
            <a:r>
              <a:rPr lang="en-US" sz="1400" dirty="0" err="1"/>
              <a:t>пълноценно</a:t>
            </a:r>
            <a:r>
              <a:rPr lang="en-US" sz="1400" dirty="0"/>
              <a:t> </a:t>
            </a:r>
            <a:r>
              <a:rPr lang="en-US" sz="1400" dirty="0" err="1"/>
              <a:t>учащия</a:t>
            </a:r>
            <a:r>
              <a:rPr lang="en-US" sz="1400" dirty="0"/>
              <a:t>.</a:t>
            </a:r>
            <a:endParaRPr lang="bg-BG" sz="1400" dirty="0"/>
          </a:p>
          <a:p>
            <a:pPr algn="l"/>
            <a:r>
              <a:rPr lang="bg-BG" sz="1400" dirty="0"/>
              <a:t>-Работния ден на учителя надвиши 10 часа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idx="4294967295"/>
          </p:nvPr>
        </p:nvSpPr>
        <p:spPr>
          <a:xfrm>
            <a:off x="0" y="1428750"/>
            <a:ext cx="9144000" cy="1500188"/>
          </a:xfrm>
        </p:spPr>
        <p:txBody>
          <a:bodyPr>
            <a:normAutofit/>
          </a:bodyPr>
          <a:lstStyle/>
          <a:p>
            <a:r>
              <a:rPr lang="bg-BG" i="1" dirty="0" smtClean="0"/>
              <a:t>     БЛАГОДАРЯ, ЧЕ ЗАЕДНО ТЪРСИМ НАЙ - ТОЧНИЯ „ЛЕК“!</a:t>
            </a:r>
            <a:endParaRPr lang="bg-BG" i="1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0" y="2714625"/>
            <a:ext cx="8229600" cy="41433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     </a:t>
            </a:r>
          </a:p>
          <a:p>
            <a:pPr>
              <a:buNone/>
            </a:pPr>
            <a:r>
              <a:rPr lang="bg-BG" dirty="0" smtClean="0"/>
              <a:t>  </a:t>
            </a:r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bg-BG" dirty="0" smtClean="0"/>
              <a:t>                                                </a:t>
            </a:r>
          </a:p>
        </p:txBody>
      </p:sp>
      <p:sp>
        <p:nvSpPr>
          <p:cNvPr id="5" name="Правоъгълник 4"/>
          <p:cNvSpPr/>
          <p:nvPr/>
        </p:nvSpPr>
        <p:spPr>
          <a:xfrm>
            <a:off x="5000628" y="4572008"/>
            <a:ext cx="414337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bg-BG" i="1" dirty="0" smtClean="0">
                <a:solidFill>
                  <a:srgbClr val="FFC000"/>
                </a:solidFill>
                <a:latin typeface="+mj-lt"/>
              </a:rPr>
              <a:t>ПЕТЯ РУСИНОВА </a:t>
            </a:r>
          </a:p>
          <a:p>
            <a:pPr algn="ctr">
              <a:lnSpc>
                <a:spcPct val="80000"/>
              </a:lnSpc>
            </a:pPr>
            <a:r>
              <a:rPr lang="bg-BG" i="1" dirty="0" smtClean="0">
                <a:solidFill>
                  <a:srgbClr val="FFC000"/>
                </a:solidFill>
                <a:latin typeface="+mj-lt"/>
              </a:rPr>
              <a:t>ДИРЕКТОР НА </a:t>
            </a:r>
          </a:p>
          <a:p>
            <a:pPr algn="ctr">
              <a:lnSpc>
                <a:spcPct val="80000"/>
              </a:lnSpc>
            </a:pPr>
            <a:r>
              <a:rPr lang="bg-BG" i="1" dirty="0" smtClean="0">
                <a:solidFill>
                  <a:srgbClr val="FFC000"/>
                </a:solidFill>
                <a:latin typeface="+mj-lt"/>
              </a:rPr>
              <a:t>ОУ„Н. Й. ВАПЦАРОВ”	    СЕЛАНОВЦИ </a:t>
            </a:r>
          </a:p>
          <a:p>
            <a:pPr algn="ctr">
              <a:lnSpc>
                <a:spcPct val="80000"/>
              </a:lnSpc>
            </a:pPr>
            <a:r>
              <a:rPr lang="en-US" dirty="0" err="1" smtClean="0">
                <a:latin typeface="+mj-lt"/>
                <a:hlinkClick r:id="rId2"/>
              </a:rPr>
              <a:t>ou</a:t>
            </a:r>
            <a:r>
              <a:rPr lang="bg-BG" dirty="0" smtClean="0">
                <a:latin typeface="+mj-lt"/>
                <a:hlinkClick r:id="rId2"/>
              </a:rPr>
              <a:t>_</a:t>
            </a:r>
            <a:r>
              <a:rPr lang="en-US" dirty="0" err="1" smtClean="0">
                <a:latin typeface="+mj-lt"/>
                <a:hlinkClick r:id="rId2"/>
              </a:rPr>
              <a:t>vapts</a:t>
            </a:r>
            <a:r>
              <a:rPr lang="bg-BG" dirty="0" err="1" smtClean="0">
                <a:latin typeface="+mj-lt"/>
                <a:hlinkClick r:id="rId2"/>
              </a:rPr>
              <a:t>arov</a:t>
            </a:r>
            <a:r>
              <a:rPr lang="en-US" dirty="0" smtClean="0">
                <a:latin typeface="+mj-lt"/>
                <a:hlinkClick r:id="rId2"/>
              </a:rPr>
              <a:t>@</a:t>
            </a:r>
            <a:r>
              <a:rPr lang="en-US" dirty="0" err="1" smtClean="0">
                <a:latin typeface="+mj-lt"/>
                <a:hlinkClick r:id="rId2"/>
              </a:rPr>
              <a:t>abv.bg</a:t>
            </a:r>
            <a:endParaRPr lang="bg-BG" dirty="0" smtClean="0">
              <a:latin typeface="+mj-lt"/>
            </a:endParaRPr>
          </a:p>
          <a:p>
            <a:pPr algn="ctr">
              <a:lnSpc>
                <a:spcPct val="80000"/>
              </a:lnSpc>
            </a:pPr>
            <a:endParaRPr lang="bg-BG" dirty="0" smtClean="0">
              <a:latin typeface="+mj-lt"/>
            </a:endParaRPr>
          </a:p>
          <a:p>
            <a:pPr algn="ctr">
              <a:lnSpc>
                <a:spcPct val="80000"/>
              </a:lnSpc>
            </a:pPr>
            <a:endParaRPr lang="bg-BG" b="1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DIREKTOR\Desktop\5-handling-success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5" y="3121157"/>
            <a:ext cx="5057252" cy="2901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sz="8000" b="1" i="1" dirty="0" smtClean="0"/>
              <a:t/>
            </a:r>
            <a:br>
              <a:rPr lang="bg-BG" sz="8000" b="1" i="1" dirty="0" smtClean="0"/>
            </a:br>
            <a:r>
              <a:rPr lang="bg-BG" sz="8000" b="1" i="1" dirty="0"/>
              <a:t/>
            </a:r>
            <a:br>
              <a:rPr lang="bg-BG" sz="8000" b="1" i="1" dirty="0"/>
            </a:br>
            <a:r>
              <a:rPr lang="bg-BG" sz="8000" b="1" i="1" dirty="0" smtClean="0"/>
              <a:t/>
            </a:r>
            <a:br>
              <a:rPr lang="bg-BG" sz="8000" b="1" i="1" dirty="0" smtClean="0"/>
            </a:br>
            <a:endParaRPr lang="bg-BG" sz="8000" b="1" i="1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8892480" cy="2232248"/>
          </a:xfrm>
        </p:spPr>
        <p:txBody>
          <a:bodyPr>
            <a:normAutofit fontScale="92500" lnSpcReduction="20000"/>
          </a:bodyPr>
          <a:lstStyle/>
          <a:p>
            <a:r>
              <a:rPr lang="bg-BG" sz="3200" dirty="0" smtClean="0"/>
              <a:t>Предизвикателствата на дистанционното обучение</a:t>
            </a:r>
          </a:p>
          <a:p>
            <a:r>
              <a:rPr lang="bg-BG" sz="3200" dirty="0" smtClean="0"/>
              <a:t>Индивидуалният </a:t>
            </a:r>
            <a:r>
              <a:rPr lang="bg-BG" sz="3200" dirty="0"/>
              <a:t>подход на работа с всеки ученик в условия на традиционно и дистанционно обучение - гаранция за постигане на образователните цели </a:t>
            </a:r>
            <a:r>
              <a:rPr lang="bg-BG" sz="3200" dirty="0" smtClean="0"/>
              <a:t>в</a:t>
            </a:r>
          </a:p>
          <a:p>
            <a:r>
              <a:rPr lang="bg-BG" sz="3200" dirty="0" smtClean="0"/>
              <a:t> </a:t>
            </a:r>
            <a:r>
              <a:rPr lang="bg-BG" sz="3200" dirty="0"/>
              <a:t>ОУ "Н.Й.Вапцаров" </a:t>
            </a:r>
            <a:r>
              <a:rPr lang="bg-BG" sz="3200" dirty="0" smtClean="0"/>
              <a:t>Селановци</a:t>
            </a:r>
            <a:endParaRPr lang="bg-BG" sz="3200" dirty="0"/>
          </a:p>
          <a:p>
            <a:endParaRPr lang="bg-BG" dirty="0"/>
          </a:p>
        </p:txBody>
      </p:sp>
      <p:pic>
        <p:nvPicPr>
          <p:cNvPr id="5" name="Picture 2" descr="F:\За сайта\14324179_1135693353173566_995807905070385787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0731" y="4221088"/>
            <a:ext cx="3725409" cy="248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ctrTitle"/>
          </p:nvPr>
        </p:nvSpPr>
        <p:spPr>
          <a:xfrm>
            <a:off x="3933" y="476672"/>
            <a:ext cx="9144000" cy="1224135"/>
          </a:xfrm>
        </p:spPr>
        <p:txBody>
          <a:bodyPr>
            <a:normAutofit/>
          </a:bodyPr>
          <a:lstStyle/>
          <a:p>
            <a:r>
              <a:rPr lang="bg-BG" sz="2800" dirty="0"/>
              <a:t>ЗА НАС:</a:t>
            </a:r>
          </a:p>
        </p:txBody>
      </p:sp>
      <p:sp>
        <p:nvSpPr>
          <p:cNvPr id="5" name="Подзаглавие 4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892480" cy="4725144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bg-BG" dirty="0" smtClean="0"/>
              <a:t>- </a:t>
            </a:r>
            <a:r>
              <a:rPr lang="bg-BG" sz="2400" dirty="0" smtClean="0"/>
              <a:t>ОУ </a:t>
            </a:r>
            <a:r>
              <a:rPr lang="bg-BG" sz="2400" dirty="0"/>
              <a:t>„Н.Й.Вапцаров” </a:t>
            </a:r>
            <a:r>
              <a:rPr lang="bg-BG" sz="2400" dirty="0" smtClean="0"/>
              <a:t>е ИНОВАТИВНО и </a:t>
            </a:r>
            <a:r>
              <a:rPr lang="bg-BG" sz="2400" dirty="0"/>
              <a:t>е единственото</a:t>
            </a:r>
            <a:r>
              <a:rPr lang="en-US" sz="2400" dirty="0"/>
              <a:t> </a:t>
            </a:r>
            <a:r>
              <a:rPr lang="bg-BG" sz="2400" dirty="0"/>
              <a:t> училище в селото. </a:t>
            </a:r>
          </a:p>
          <a:p>
            <a:pPr algn="l">
              <a:lnSpc>
                <a:spcPct val="80000"/>
              </a:lnSpc>
            </a:pPr>
            <a:r>
              <a:rPr lang="bg-BG" sz="2400" dirty="0" smtClean="0"/>
              <a:t>- В </a:t>
            </a:r>
            <a:r>
              <a:rPr lang="bg-BG" sz="2400" dirty="0"/>
              <a:t>него се обучават </a:t>
            </a:r>
            <a:r>
              <a:rPr lang="bg-BG" sz="2400" dirty="0" smtClean="0"/>
              <a:t>1</a:t>
            </a:r>
            <a:r>
              <a:rPr lang="ru-RU" sz="2400" dirty="0" smtClean="0"/>
              <a:t>53</a:t>
            </a:r>
            <a:r>
              <a:rPr lang="bg-BG" sz="2400" dirty="0" smtClean="0"/>
              <a:t> </a:t>
            </a:r>
            <a:r>
              <a:rPr lang="bg-BG" sz="2400" dirty="0"/>
              <a:t>ученици  в </a:t>
            </a:r>
            <a:r>
              <a:rPr lang="bg-BG" sz="2400" dirty="0" smtClean="0"/>
              <a:t>7 </a:t>
            </a:r>
            <a:r>
              <a:rPr lang="bg-BG" sz="2400" dirty="0"/>
              <a:t>паралелки от първи до </a:t>
            </a:r>
            <a:r>
              <a:rPr lang="bg-BG" sz="2400" dirty="0" smtClean="0"/>
              <a:t>седми </a:t>
            </a:r>
            <a:r>
              <a:rPr lang="bg-BG" sz="2400" dirty="0"/>
              <a:t>клас, в дневна и самостоятелна форма на обучение. Има </a:t>
            </a:r>
            <a:r>
              <a:rPr lang="ru-RU" sz="2400" dirty="0"/>
              <a:t>4</a:t>
            </a:r>
            <a:r>
              <a:rPr lang="bg-BG" sz="2400" dirty="0"/>
              <a:t> </a:t>
            </a:r>
            <a:r>
              <a:rPr lang="bg-BG" sz="2400" dirty="0" smtClean="0"/>
              <a:t>ГЦОУД.</a:t>
            </a:r>
            <a:endParaRPr lang="bg-BG" sz="2400" dirty="0"/>
          </a:p>
          <a:p>
            <a:pPr algn="l">
              <a:lnSpc>
                <a:spcPct val="80000"/>
              </a:lnSpc>
            </a:pPr>
            <a:r>
              <a:rPr lang="bg-BG" sz="2400" dirty="0" smtClean="0"/>
              <a:t>- Процентът </a:t>
            </a:r>
            <a:r>
              <a:rPr lang="bg-BG" sz="2400" dirty="0"/>
              <a:t>на ромите е </a:t>
            </a:r>
            <a:r>
              <a:rPr lang="bg-BG" sz="2400" dirty="0" smtClean="0"/>
              <a:t>58. </a:t>
            </a:r>
            <a:endParaRPr lang="bg-BG" sz="2400" dirty="0"/>
          </a:p>
          <a:p>
            <a:pPr algn="l">
              <a:lnSpc>
                <a:spcPct val="80000"/>
              </a:lnSpc>
            </a:pPr>
            <a:r>
              <a:rPr lang="bg-BG" sz="2400" dirty="0" smtClean="0"/>
              <a:t>- Около </a:t>
            </a:r>
            <a:r>
              <a:rPr lang="bg-BG" sz="2400" dirty="0"/>
              <a:t>65% от учениците живеят в непълноценни семейства /разделени родители, заминали в чужбина или други населени места в България,сираци и др</a:t>
            </a:r>
            <a:r>
              <a:rPr lang="bg-BG" sz="2400" dirty="0" smtClean="0"/>
              <a:t>./</a:t>
            </a:r>
            <a:endParaRPr lang="bg-BG" sz="2400" dirty="0"/>
          </a:p>
          <a:p>
            <a:pPr algn="l">
              <a:lnSpc>
                <a:spcPct val="80000"/>
              </a:lnSpc>
            </a:pPr>
            <a:r>
              <a:rPr lang="bg-BG" sz="2400" dirty="0" smtClean="0"/>
              <a:t>- Социално </a:t>
            </a:r>
            <a:r>
              <a:rPr lang="bg-BG" sz="2400" dirty="0"/>
              <a:t>слабите семейства са около 38 %. </a:t>
            </a:r>
          </a:p>
          <a:p>
            <a:pPr algn="l">
              <a:lnSpc>
                <a:spcPct val="80000"/>
              </a:lnSpc>
            </a:pPr>
            <a:r>
              <a:rPr lang="bg-BG" sz="2400" dirty="0" smtClean="0"/>
              <a:t>- В </a:t>
            </a:r>
            <a:r>
              <a:rPr lang="bg-BG" sz="2400" dirty="0"/>
              <a:t>педагогическия екип  работят</a:t>
            </a:r>
            <a:r>
              <a:rPr lang="ru-RU" sz="2400" dirty="0"/>
              <a:t> </a:t>
            </a:r>
            <a:r>
              <a:rPr lang="bg-BG" sz="2400" dirty="0" smtClean="0"/>
              <a:t>1</a:t>
            </a:r>
            <a:r>
              <a:rPr lang="ru-RU" sz="2400" dirty="0" smtClean="0"/>
              <a:t>8</a:t>
            </a:r>
            <a:r>
              <a:rPr lang="bg-BG" sz="2400" dirty="0" smtClean="0"/>
              <a:t> професионалисти, от които 3 ресурсни учители, 1 логопед и 1 психолог. </a:t>
            </a:r>
            <a:r>
              <a:rPr lang="bg-BG" sz="2400" dirty="0"/>
              <a:t>За по-голяма част от  тях работата с децата  е </a:t>
            </a:r>
            <a:r>
              <a:rPr lang="bg-BG" sz="2400" dirty="0" smtClean="0"/>
              <a:t>МИСИЯ</a:t>
            </a:r>
            <a:endParaRPr lang="bg-BG" sz="2400" dirty="0"/>
          </a:p>
          <a:p>
            <a:pPr>
              <a:lnSpc>
                <a:spcPct val="80000"/>
              </a:lnSpc>
            </a:pPr>
            <a:endParaRPr lang="bg-BG" sz="2400" dirty="0"/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0" y="1412776"/>
            <a:ext cx="8572500" cy="532859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g-BG" sz="2800" b="1" dirty="0" smtClean="0">
                <a:solidFill>
                  <a:srgbClr val="FFFF00"/>
                </a:solidFill>
              </a:rPr>
              <a:t>КОГАТО Е ЯСНА ЦЕЛТА, ТЪРСЕНЕТО И НАМИРАНЕТО НА ПЪТИЩА ЗА ПОСТИГАНЕТО Й Е ПО-ЛЕСНО! </a:t>
            </a:r>
          </a:p>
          <a:p>
            <a:pPr algn="ctr">
              <a:buNone/>
            </a:pPr>
            <a:endParaRPr lang="bg-BG" sz="28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bg-BG" sz="2800" b="1" dirty="0" smtClean="0"/>
              <a:t> </a:t>
            </a:r>
            <a:r>
              <a:rPr lang="bg-BG" sz="2800" b="1" dirty="0" smtClean="0">
                <a:solidFill>
                  <a:srgbClr val="C00000"/>
                </a:solidFill>
              </a:rPr>
              <a:t>„</a:t>
            </a:r>
            <a:r>
              <a:rPr lang="bg-BG" sz="3900" b="1" dirty="0" smtClean="0">
                <a:solidFill>
                  <a:srgbClr val="C00000"/>
                </a:solidFill>
              </a:rPr>
              <a:t>Всяко </a:t>
            </a:r>
            <a:r>
              <a:rPr lang="bg-BG" sz="3900" b="1" dirty="0">
                <a:solidFill>
                  <a:srgbClr val="C00000"/>
                </a:solidFill>
              </a:rPr>
              <a:t>дете с помощта на учители и семейство днес да развие своите индивидуални способности и чувство за отговорност, за да стане успял възрастен утре </a:t>
            </a:r>
            <a:r>
              <a:rPr lang="bg-BG" sz="3900" b="1" dirty="0" smtClean="0">
                <a:solidFill>
                  <a:srgbClr val="C00000"/>
                </a:solidFill>
              </a:rPr>
              <a:t>!“</a:t>
            </a:r>
          </a:p>
          <a:p>
            <a:pPr algn="ctr">
              <a:buNone/>
            </a:pPr>
            <a:endParaRPr lang="bg-BG" sz="1800" b="1" dirty="0" smtClean="0"/>
          </a:p>
          <a:p>
            <a:pPr algn="ctr">
              <a:buNone/>
            </a:pPr>
            <a:r>
              <a:rPr lang="bg-BG" sz="1800" b="1" dirty="0"/>
              <a:t> </a:t>
            </a:r>
            <a:r>
              <a:rPr lang="bg-BG" sz="1800" b="1" dirty="0" smtClean="0"/>
              <a:t>                                          Из „Стратегията…“ на училището</a:t>
            </a:r>
            <a:endParaRPr lang="bg-BG" sz="1800" dirty="0"/>
          </a:p>
          <a:p>
            <a:pPr algn="ctr">
              <a:buNone/>
            </a:pPr>
            <a:endParaRPr lang="bg-BG" sz="2800" b="1" dirty="0" smtClean="0"/>
          </a:p>
          <a:p>
            <a:pPr algn="ctr">
              <a:buNone/>
            </a:pPr>
            <a:r>
              <a:rPr lang="bg-BG" sz="2800" b="1" dirty="0" smtClean="0"/>
              <a:t>  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bg-BG" sz="4000" dirty="0" smtClean="0">
                <a:solidFill>
                  <a:srgbClr val="C00000"/>
                </a:solidFill>
              </a:rPr>
              <a:t>Индивидуалната работа с учениците – с доказани положителни резултати!</a:t>
            </a:r>
            <a:br>
              <a:rPr lang="bg-BG" sz="4000" dirty="0" smtClean="0">
                <a:solidFill>
                  <a:srgbClr val="C00000"/>
                </a:solidFill>
              </a:rPr>
            </a:br>
            <a:r>
              <a:rPr lang="bg-BG" dirty="0" smtClean="0">
                <a:solidFill>
                  <a:schemeClr val="tx1"/>
                </a:solidFill>
              </a:rPr>
              <a:t/>
            </a:r>
            <a:br>
              <a:rPr lang="bg-BG" dirty="0" smtClean="0">
                <a:solidFill>
                  <a:schemeClr val="tx1"/>
                </a:solidFill>
              </a:rPr>
            </a:br>
            <a:r>
              <a:rPr lang="bg-BG" dirty="0" smtClean="0">
                <a:solidFill>
                  <a:schemeClr val="tx1"/>
                </a:solidFill>
              </a:rPr>
              <a:t>„</a:t>
            </a:r>
            <a:r>
              <a:rPr lang="bg-BG" sz="3100" dirty="0" smtClean="0">
                <a:solidFill>
                  <a:schemeClr val="tx1"/>
                </a:solidFill>
              </a:rPr>
              <a:t>Няма болест „изобщо“!</a:t>
            </a:r>
            <a:br>
              <a:rPr lang="bg-BG" sz="3100" dirty="0" smtClean="0">
                <a:solidFill>
                  <a:schemeClr val="tx1"/>
                </a:solidFill>
              </a:rPr>
            </a:br>
            <a:r>
              <a:rPr lang="bg-BG" sz="3100" dirty="0" smtClean="0">
                <a:solidFill>
                  <a:schemeClr val="tx1"/>
                </a:solidFill>
              </a:rPr>
              <a:t>Има болен човек!</a:t>
            </a:r>
            <a:br>
              <a:rPr lang="bg-BG" sz="3100" dirty="0" smtClean="0">
                <a:solidFill>
                  <a:schemeClr val="tx1"/>
                </a:solidFill>
              </a:rPr>
            </a:br>
            <a:r>
              <a:rPr lang="bg-BG" sz="3100" dirty="0" smtClean="0">
                <a:solidFill>
                  <a:schemeClr val="tx1"/>
                </a:solidFill>
              </a:rPr>
              <a:t>Лечението за всеки е индивидуално. Добрият доктор, затова е добър, защото намира най-добрия лек!“</a:t>
            </a:r>
            <a:br>
              <a:rPr lang="bg-BG" sz="3100" dirty="0" smtClean="0">
                <a:solidFill>
                  <a:schemeClr val="tx1"/>
                </a:solidFill>
              </a:rPr>
            </a:br>
            <a:r>
              <a:rPr lang="bg-BG" sz="3100" dirty="0" smtClean="0">
                <a:solidFill>
                  <a:schemeClr val="tx1"/>
                </a:solidFill>
              </a:rPr>
              <a:t>д-р </a:t>
            </a:r>
            <a:r>
              <a:rPr lang="bg-BG" sz="3100" dirty="0" err="1" smtClean="0">
                <a:solidFill>
                  <a:schemeClr val="tx1"/>
                </a:solidFill>
              </a:rPr>
              <a:t>Кр</a:t>
            </a:r>
            <a:r>
              <a:rPr lang="bg-BG" sz="3100" dirty="0" smtClean="0">
                <a:solidFill>
                  <a:schemeClr val="tx1"/>
                </a:solidFill>
              </a:rPr>
              <a:t>. </a:t>
            </a:r>
            <a:r>
              <a:rPr lang="bg-BG" sz="3100" dirty="0" err="1" smtClean="0">
                <a:solidFill>
                  <a:schemeClr val="tx1"/>
                </a:solidFill>
              </a:rPr>
              <a:t>Тихчев</a:t>
            </a:r>
            <a:r>
              <a:rPr lang="bg-BG" sz="3100" dirty="0" smtClean="0">
                <a:solidFill>
                  <a:schemeClr val="tx1"/>
                </a:solidFill>
              </a:rPr>
              <a:t> - хирург</a:t>
            </a:r>
            <a:endParaRPr lang="bg-BG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bg-BG" sz="2800" dirty="0" smtClean="0"/>
              <a:t>Извънредната ситуация – предизвикателство!</a:t>
            </a: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bg-BG" dirty="0" smtClean="0"/>
              <a:t>Участници в дистанционното обучение:</a:t>
            </a:r>
          </a:p>
          <a:p>
            <a:pPr>
              <a:buFontTx/>
              <a:buChar char="-"/>
            </a:pPr>
            <a:r>
              <a:rPr lang="bg-BG" b="1" u="sng" dirty="0" smtClean="0"/>
              <a:t>В електронен формат </a:t>
            </a:r>
            <a:r>
              <a:rPr lang="bg-BG" dirty="0" smtClean="0"/>
              <a:t>– 109 ученици</a:t>
            </a:r>
          </a:p>
          <a:p>
            <a:pPr>
              <a:buFontTx/>
              <a:buChar char="-"/>
            </a:pPr>
            <a:r>
              <a:rPr lang="bg-BG" dirty="0" smtClean="0"/>
              <a:t>Използване </a:t>
            </a:r>
            <a:r>
              <a:rPr lang="bg-BG" dirty="0"/>
              <a:t>на</a:t>
            </a:r>
            <a:r>
              <a:rPr lang="bg-BG" b="1" dirty="0"/>
              <a:t> </a:t>
            </a:r>
            <a:r>
              <a:rPr lang="bg-BG" b="1" dirty="0" err="1"/>
              <a:t>Teams</a:t>
            </a:r>
            <a:r>
              <a:rPr lang="bg-BG" dirty="0"/>
              <a:t> от 3 </a:t>
            </a:r>
            <a:r>
              <a:rPr lang="bg-BG" dirty="0" smtClean="0"/>
              <a:t>учители, </a:t>
            </a:r>
            <a:r>
              <a:rPr lang="bg-BG" dirty="0"/>
              <a:t>на </a:t>
            </a:r>
            <a:r>
              <a:rPr lang="en-US" b="1" dirty="0"/>
              <a:t>Zoom </a:t>
            </a:r>
            <a:r>
              <a:rPr lang="bg-BG" dirty="0"/>
              <a:t>от 6 </a:t>
            </a:r>
            <a:r>
              <a:rPr lang="bg-BG" dirty="0" smtClean="0"/>
              <a:t>учители,сформирани </a:t>
            </a:r>
            <a:r>
              <a:rPr lang="bg-BG" dirty="0"/>
              <a:t>групи във </a:t>
            </a:r>
            <a:r>
              <a:rPr lang="bg-BG" b="1" dirty="0" err="1"/>
              <a:t>Facebook</a:t>
            </a:r>
            <a:r>
              <a:rPr lang="bg-BG" b="1" dirty="0"/>
              <a:t> </a:t>
            </a:r>
            <a:r>
              <a:rPr lang="bg-BG" dirty="0"/>
              <a:t>за учениците от 1, 2, 3, 5, 6 и </a:t>
            </a:r>
            <a:r>
              <a:rPr lang="bg-BG" dirty="0" smtClean="0"/>
              <a:t>7клас, приложението </a:t>
            </a:r>
            <a:r>
              <a:rPr lang="bg-BG" dirty="0"/>
              <a:t>на </a:t>
            </a:r>
            <a:r>
              <a:rPr lang="bg-BG" b="1" dirty="0" err="1"/>
              <a:t>Facebook</a:t>
            </a:r>
            <a:r>
              <a:rPr lang="bg-BG" dirty="0"/>
              <a:t> – </a:t>
            </a:r>
            <a:r>
              <a:rPr lang="bg-BG" b="1" dirty="0"/>
              <a:t>Messenger</a:t>
            </a:r>
            <a:r>
              <a:rPr lang="bg-BG" dirty="0"/>
              <a:t>, за</a:t>
            </a:r>
            <a:r>
              <a:rPr lang="bg-BG" b="1" dirty="0"/>
              <a:t> </a:t>
            </a:r>
            <a:r>
              <a:rPr lang="bg-BG" dirty="0"/>
              <a:t> работа </a:t>
            </a:r>
            <a:r>
              <a:rPr lang="bg-BG" dirty="0" smtClean="0"/>
              <a:t>в </a:t>
            </a:r>
            <a:r>
              <a:rPr lang="bg-BG" dirty="0"/>
              <a:t>малки </a:t>
            </a:r>
            <a:r>
              <a:rPr lang="bg-BG" dirty="0" smtClean="0"/>
              <a:t>групи</a:t>
            </a:r>
          </a:p>
          <a:p>
            <a:pPr>
              <a:buFontTx/>
              <a:buChar char="-"/>
            </a:pPr>
            <a:r>
              <a:rPr lang="bg-BG" b="1" u="sng" dirty="0" smtClean="0"/>
              <a:t>Асинхронно</a:t>
            </a:r>
            <a:r>
              <a:rPr lang="bg-BG" dirty="0" smtClean="0"/>
              <a:t> - 44 ученици, от тях 19 със СОП – работа на хартиен носител, предоставяни в домовете от социалния работник или взимани от родители от училище</a:t>
            </a:r>
            <a:endParaRPr lang="bg-BG" dirty="0"/>
          </a:p>
          <a:p>
            <a:pPr marL="13716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116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/>
          <p:cNvSpPr>
            <a:spLocks noGrp="1"/>
          </p:cNvSpPr>
          <p:nvPr>
            <p:ph idx="4294967295"/>
          </p:nvPr>
        </p:nvSpPr>
        <p:spPr>
          <a:xfrm>
            <a:off x="0" y="620688"/>
            <a:ext cx="8229600" cy="6337325"/>
          </a:xfrm>
        </p:spPr>
        <p:txBody>
          <a:bodyPr>
            <a:normAutofit/>
          </a:bodyPr>
          <a:lstStyle/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pPr marL="137160" indent="0" algn="ctr">
              <a:buNone/>
            </a:pPr>
            <a:endParaRPr lang="bg-BG" dirty="0" smtClean="0"/>
          </a:p>
          <a:p>
            <a:pPr marL="137160" indent="0" algn="ctr">
              <a:buNone/>
            </a:pPr>
            <a:r>
              <a:rPr lang="bg-BG" dirty="0" smtClean="0"/>
              <a:t>С това табло посрещаме влизащите в училище</a:t>
            </a:r>
            <a:endParaRPr lang="bg-BG" dirty="0"/>
          </a:p>
        </p:txBody>
      </p:sp>
      <p:pic>
        <p:nvPicPr>
          <p:cNvPr id="1027" name="Picture 3" descr="C:\Users\DIREKTOR\Desktop\дистанционно училище\статия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6"/>
            <a:ext cx="5179948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0" y="1052737"/>
            <a:ext cx="9144000" cy="1152127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Из ЕЖЕДНЕВИЕТО НА  ДИСТАНЦИОННОТО ОБУЧЕНИЕ:</a:t>
            </a:r>
            <a:br>
              <a:rPr lang="bg-BG" sz="2400" dirty="0" smtClean="0"/>
            </a:br>
            <a:endParaRPr lang="bg-BG" sz="2400" dirty="0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bg-BG" dirty="0" smtClean="0">
                <a:solidFill>
                  <a:schemeClr val="tx1"/>
                </a:solidFill>
              </a:rPr>
              <a:t>                               </a:t>
            </a:r>
            <a:endParaRPr lang="bg-BG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IREKTOR\Desktop\дистанционно училище\статия\90890301_1075118166197516_720769060147770163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3311"/>
            <a:ext cx="2666464" cy="355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774978" cy="369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DIREKTOR\Desktop\93631738_781741585689967_5555106835175833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78" y="3213311"/>
            <a:ext cx="2666463" cy="35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оъгълник 2"/>
          <p:cNvSpPr/>
          <p:nvPr/>
        </p:nvSpPr>
        <p:spPr>
          <a:xfrm>
            <a:off x="1403648" y="1988841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/>
              <a:t>Моменти от изключително </a:t>
            </a:r>
            <a:r>
              <a:rPr lang="bg-BG" dirty="0" smtClean="0"/>
              <a:t>активна  дейност </a:t>
            </a:r>
            <a:r>
              <a:rPr lang="bg-BG" dirty="0"/>
              <a:t>на социалния </a:t>
            </a:r>
            <a:r>
              <a:rPr lang="bg-BG" dirty="0" smtClean="0"/>
              <a:t>работник Йоана Йорданова и искрени благодарности за доброволния труд на съпруга и - пожарникар за раздаването и получаването на домашните работи на хартиен носител!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07504" y="1412776"/>
            <a:ext cx="9036496" cy="720080"/>
          </a:xfrm>
        </p:spPr>
        <p:txBody>
          <a:bodyPr>
            <a:noAutofit/>
          </a:bodyPr>
          <a:lstStyle/>
          <a:p>
            <a:pPr lvl="0"/>
            <a:r>
              <a:rPr lang="bg-BG" sz="2000" dirty="0" smtClean="0"/>
              <a:t>Из ежедневието на дистанционното обучение</a:t>
            </a:r>
            <a:br>
              <a:rPr lang="bg-BG" sz="2000" dirty="0" smtClean="0"/>
            </a:br>
            <a:endParaRPr lang="bg-BG" sz="20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4294967295"/>
          </p:nvPr>
        </p:nvSpPr>
        <p:spPr>
          <a:xfrm>
            <a:off x="0" y="1772816"/>
            <a:ext cx="9036496" cy="48965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z="2000" dirty="0" smtClean="0"/>
              <a:t>Уловени мигове от уроци в електронна среда. Продължи и дейността по проект„Образование за утрешния ден“ в същия формат. </a:t>
            </a:r>
          </a:p>
          <a:p>
            <a:pPr algn="ctr">
              <a:buNone/>
            </a:pPr>
            <a:r>
              <a:rPr lang="bg-BG" sz="2000" dirty="0" smtClean="0"/>
              <a:t>Три „посещения“ на експерти на РУО Враца</a:t>
            </a:r>
            <a:endParaRPr lang="bg-BG" sz="2000" dirty="0"/>
          </a:p>
        </p:txBody>
      </p:sp>
      <p:pic>
        <p:nvPicPr>
          <p:cNvPr id="3074" name="Picture 2" descr="C:\Users\DIREKTOR\Desktop\дистанционно училище\гергова запис урок\96553881_739087853298086_77482898371484057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5"/>
            <a:ext cx="1944216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99711"/>
            <a:ext cx="1917687" cy="40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DIREKTOR\Desktop\дистанционно училище\уроци\работа на Д. Бабулска с ученичка, заразена с корона и в изолация Селановц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899711"/>
            <a:ext cx="2907373" cy="391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ръх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ръх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12680</TotalTime>
  <Words>1215</Words>
  <Application>Microsoft Office PowerPoint</Application>
  <PresentationFormat>Презентация на цял екран (4:3)</PresentationFormat>
  <Paragraphs>101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16</vt:i4>
      </vt:variant>
    </vt:vector>
  </HeadingPairs>
  <TitlesOfParts>
    <vt:vector size="17" baseType="lpstr">
      <vt:lpstr>Връх</vt:lpstr>
      <vt:lpstr>    VIII Национална педагогическа конференция „Дистанционно обучение в мултикултурна среда”  </vt:lpstr>
      <vt:lpstr>   </vt:lpstr>
      <vt:lpstr>ЗА НАС:</vt:lpstr>
      <vt:lpstr>Презентация на PowerPoint</vt:lpstr>
      <vt:lpstr>Индивидуалната работа с учениците – с доказани положителни резултати!  „Няма болест „изобщо“! Има болен човек! Лечението за всеки е индивидуално. Добрият доктор, затова е добър, защото намира най-добрия лек!“ д-р Кр. Тихчев - хирург</vt:lpstr>
      <vt:lpstr>Извънредната ситуация – предизвикателство!</vt:lpstr>
      <vt:lpstr>Презентация на PowerPoint</vt:lpstr>
      <vt:lpstr>Из ЕЖЕДНЕВИЕТО НА  ДИСТАНЦИОННОТО ОБУЧЕНИЕ: </vt:lpstr>
      <vt:lpstr>Из ежедневието на дистанционното обучение </vt:lpstr>
      <vt:lpstr>И още:</vt:lpstr>
      <vt:lpstr>ИЗВЪНКЛАСНИ И ИЗВЪНУЧИЛИЩНИ ДЕЙНОСТИ  В ЕЛЕКТРОННА СРЕДА след 13.03.2020Г. </vt:lpstr>
      <vt:lpstr>Дейности след „смекчаване“ на мерките</vt:lpstr>
      <vt:lpstr>Презентация на PowerPoint</vt:lpstr>
      <vt:lpstr> Споделени мнения на учителите за ПОСЛЕДИЦИТЕ ОТ дистанционното обучение:   </vt:lpstr>
      <vt:lpstr>Споделени мнения на учителите за ПОСЛЕДИЦИТЕ ОТ дистанционното обучение:  </vt:lpstr>
      <vt:lpstr>     БЛАГОДАРЯ, ЧЕ ЗАЕДНО ТЪРСИМ НАЙ - ТОЧНИЯ „ЛЕК“!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 конференция на тема „ Интеркултурното образование като средство за намаляване отпадането на ромските деца от училище“.</dc:title>
  <dc:creator>DIREKTOR</dc:creator>
  <cp:lastModifiedBy>DIREKTOR</cp:lastModifiedBy>
  <cp:revision>87</cp:revision>
  <dcterms:created xsi:type="dcterms:W3CDTF">2016-04-13T14:56:55Z</dcterms:created>
  <dcterms:modified xsi:type="dcterms:W3CDTF">2020-08-07T12:03:40Z</dcterms:modified>
</cp:coreProperties>
</file>