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73" r:id="rId4"/>
    <p:sldId id="274" r:id="rId5"/>
    <p:sldId id="268" r:id="rId6"/>
    <p:sldId id="269" r:id="rId7"/>
    <p:sldId id="271"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9"/>
    <p:restoredTop sz="94712"/>
  </p:normalViewPr>
  <p:slideViewPr>
    <p:cSldViewPr snapToGrid="0" snapToObjects="1">
      <p:cViewPr varScale="1">
        <p:scale>
          <a:sx n="71" d="100"/>
          <a:sy n="71" d="100"/>
        </p:scale>
        <p:origin x="192"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9909-94A5-2845-A2F2-513AC5448E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5D0C2D-7194-334D-A658-F59DC4511D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EB3D74-1484-A747-9F6E-4A613F32D0C3}"/>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5" name="Footer Placeholder 4">
            <a:extLst>
              <a:ext uri="{FF2B5EF4-FFF2-40B4-BE49-F238E27FC236}">
                <a16:creationId xmlns:a16="http://schemas.microsoft.com/office/drawing/2014/main" id="{E04747E0-91D5-D446-A8D6-AB63ABFC0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4423E-2AE7-8C47-9EB3-DC08D094386D}"/>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208629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6E36-131C-F14C-9F78-A0047FAD27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230998-EE31-A242-92BD-778E1850F1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E86E0-9C52-7447-8682-832BDE3522EA}"/>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5" name="Footer Placeholder 4">
            <a:extLst>
              <a:ext uri="{FF2B5EF4-FFF2-40B4-BE49-F238E27FC236}">
                <a16:creationId xmlns:a16="http://schemas.microsoft.com/office/drawing/2014/main" id="{F2043E46-C490-1644-85C5-00EEECB09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C857-DAF2-1643-A8D7-AD3B783A2136}"/>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315575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33B86-02CD-1345-A266-A90AF6451D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DFFA7-54E7-1744-9A91-CCDE739CD2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76A05-754E-7244-A01F-71C7C391A5C7}"/>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5" name="Footer Placeholder 4">
            <a:extLst>
              <a:ext uri="{FF2B5EF4-FFF2-40B4-BE49-F238E27FC236}">
                <a16:creationId xmlns:a16="http://schemas.microsoft.com/office/drawing/2014/main" id="{59DB05F4-E238-6746-870D-7221B8438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4BD2D-41CC-2B4A-9F2E-F0CBC34175C3}"/>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203447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E53C-F09B-F34F-B7CD-A64688930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DF589-7F7C-2A44-B37E-BF69CB46AD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4E068-1270-A847-832C-9B342104A3C8}"/>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5" name="Footer Placeholder 4">
            <a:extLst>
              <a:ext uri="{FF2B5EF4-FFF2-40B4-BE49-F238E27FC236}">
                <a16:creationId xmlns:a16="http://schemas.microsoft.com/office/drawing/2014/main" id="{9F46528B-B7D8-5349-B596-E4F40D5B4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53326-16C7-9846-BD5D-D797BE6BAF44}"/>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215010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959E-E2E1-204E-A7B0-59279813A1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47F0B2-D90D-564A-AAA7-3D60D4124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CB2F00-AD2E-A54B-A840-05DC90521CE9}"/>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5" name="Footer Placeholder 4">
            <a:extLst>
              <a:ext uri="{FF2B5EF4-FFF2-40B4-BE49-F238E27FC236}">
                <a16:creationId xmlns:a16="http://schemas.microsoft.com/office/drawing/2014/main" id="{67F78338-63BA-5640-B1B2-2AAA08D77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AE934-5CC7-5741-99EF-79060B3C46BA}"/>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356792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BD20-4252-9844-A361-B7E9EECF8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7DF73-4EAC-9B49-B141-ABC0791D6B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C6B38E-FD77-A84D-89EA-7888A5BE29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4F0BBC-E79F-A84B-82AC-C1B808E585C5}"/>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6" name="Footer Placeholder 5">
            <a:extLst>
              <a:ext uri="{FF2B5EF4-FFF2-40B4-BE49-F238E27FC236}">
                <a16:creationId xmlns:a16="http://schemas.microsoft.com/office/drawing/2014/main" id="{0E2664D5-D3BF-EC4A-AED4-13721BEFA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B3151-DAB6-4746-BA42-0AAE6CB4AF8C}"/>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32701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3850-AB5F-BC4E-8004-9A9343FE90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410D6E-9B4D-C144-8287-CF64D76EB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190BAD-F3AC-5049-B10D-109F51E08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EFEB1-4D5C-4049-86A7-C31E04DDE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F5692-2908-8D45-9109-9094D425B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555B1-E0C9-CB4A-B1A7-019E53D8297E}"/>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8" name="Footer Placeholder 7">
            <a:extLst>
              <a:ext uri="{FF2B5EF4-FFF2-40B4-BE49-F238E27FC236}">
                <a16:creationId xmlns:a16="http://schemas.microsoft.com/office/drawing/2014/main" id="{FFFA238A-56A1-A14B-9EFF-57A0121926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328656-5E8E-3749-B4E0-138D3F3AFF07}"/>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297883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6242-A59F-F14D-B90E-59DA45DA93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E835D-284B-824B-85B1-558E6AF52EA4}"/>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4" name="Footer Placeholder 3">
            <a:extLst>
              <a:ext uri="{FF2B5EF4-FFF2-40B4-BE49-F238E27FC236}">
                <a16:creationId xmlns:a16="http://schemas.microsoft.com/office/drawing/2014/main" id="{2890135B-6AEE-9B48-A863-5EECE07DEA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88397-C62B-BB4A-A7A0-8DED5C781C21}"/>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230213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95A74-4C6C-B449-8D52-60D9329860B4}"/>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3" name="Footer Placeholder 2">
            <a:extLst>
              <a:ext uri="{FF2B5EF4-FFF2-40B4-BE49-F238E27FC236}">
                <a16:creationId xmlns:a16="http://schemas.microsoft.com/office/drawing/2014/main" id="{26BB82D1-1AEC-8A4C-A691-08B2875DA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DC6BD7-54C7-8544-8573-834560E616B4}"/>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318387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65CF-0F87-934A-B1AC-B041C456C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2E407-4F66-9C4F-B36B-1FDA192FD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A1712C-58BF-9F45-B9B4-D00A07012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C1B34-B692-3C4A-B6E1-FCBF36EAF421}"/>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6" name="Footer Placeholder 5">
            <a:extLst>
              <a:ext uri="{FF2B5EF4-FFF2-40B4-BE49-F238E27FC236}">
                <a16:creationId xmlns:a16="http://schemas.microsoft.com/office/drawing/2014/main" id="{3979DE1C-8016-7B46-AE10-82CDE11DC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3D1D4-1D02-9343-BB6A-EDC136C5C357}"/>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17077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1FE-79A1-0A4F-B28A-D11FE749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A92E5A-793D-8049-A475-30A014521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CC5F55-90AC-4D4E-A4B4-167AE57F9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32B76-6A60-D743-BD0C-B9E175BFC5B6}"/>
              </a:ext>
            </a:extLst>
          </p:cNvPr>
          <p:cNvSpPr>
            <a:spLocks noGrp="1"/>
          </p:cNvSpPr>
          <p:nvPr>
            <p:ph type="dt" sz="half" idx="10"/>
          </p:nvPr>
        </p:nvSpPr>
        <p:spPr/>
        <p:txBody>
          <a:bodyPr/>
          <a:lstStyle/>
          <a:p>
            <a:fld id="{23DE447D-265D-8647-90A7-D4CC35A45DB6}" type="datetimeFigureOut">
              <a:rPr lang="en-US" smtClean="0"/>
              <a:t>3/9/19</a:t>
            </a:fld>
            <a:endParaRPr lang="en-US"/>
          </a:p>
        </p:txBody>
      </p:sp>
      <p:sp>
        <p:nvSpPr>
          <p:cNvPr id="6" name="Footer Placeholder 5">
            <a:extLst>
              <a:ext uri="{FF2B5EF4-FFF2-40B4-BE49-F238E27FC236}">
                <a16:creationId xmlns:a16="http://schemas.microsoft.com/office/drawing/2014/main" id="{545F71EA-BC70-9842-B94F-459530D58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F9927-8A99-154A-B4E8-E70079DF411B}"/>
              </a:ext>
            </a:extLst>
          </p:cNvPr>
          <p:cNvSpPr>
            <a:spLocks noGrp="1"/>
          </p:cNvSpPr>
          <p:nvPr>
            <p:ph type="sldNum" sz="quarter" idx="12"/>
          </p:nvPr>
        </p:nvSpPr>
        <p:spPr/>
        <p:txBody>
          <a:bodyPr/>
          <a:lstStyle/>
          <a:p>
            <a:fld id="{F5720FA4-3C08-7B41-BDA3-226F67B5F916}" type="slidenum">
              <a:rPr lang="en-US" smtClean="0"/>
              <a:t>‹#›</a:t>
            </a:fld>
            <a:endParaRPr lang="en-US"/>
          </a:p>
        </p:txBody>
      </p:sp>
    </p:spTree>
    <p:extLst>
      <p:ext uri="{BB962C8B-B14F-4D97-AF65-F5344CB8AC3E}">
        <p14:creationId xmlns:p14="http://schemas.microsoft.com/office/powerpoint/2010/main" val="230458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8E86EC-CCC4-AA49-8FE6-F1B55F81D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45C1D6-31C1-F84B-B5D6-2B71E8FD7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05044-E3FF-BD4C-98C8-BBC9FC1C9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E447D-265D-8647-90A7-D4CC35A45DB6}" type="datetimeFigureOut">
              <a:rPr lang="en-US" smtClean="0"/>
              <a:t>3/9/19</a:t>
            </a:fld>
            <a:endParaRPr lang="en-US"/>
          </a:p>
        </p:txBody>
      </p:sp>
      <p:sp>
        <p:nvSpPr>
          <p:cNvPr id="5" name="Footer Placeholder 4">
            <a:extLst>
              <a:ext uri="{FF2B5EF4-FFF2-40B4-BE49-F238E27FC236}">
                <a16:creationId xmlns:a16="http://schemas.microsoft.com/office/drawing/2014/main" id="{546FDDC7-7E53-D244-9570-BE6B67D6F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C89F1F-BE82-744F-9D77-B6C13465A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20FA4-3C08-7B41-BDA3-226F67B5F916}" type="slidenum">
              <a:rPr lang="en-US" smtClean="0"/>
              <a:t>‹#›</a:t>
            </a:fld>
            <a:endParaRPr lang="en-US"/>
          </a:p>
        </p:txBody>
      </p:sp>
    </p:spTree>
    <p:extLst>
      <p:ext uri="{BB962C8B-B14F-4D97-AF65-F5344CB8AC3E}">
        <p14:creationId xmlns:p14="http://schemas.microsoft.com/office/powerpoint/2010/main" val="187281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9C39-8DA9-CA40-9137-E5B34FCB0EC0}"/>
              </a:ext>
            </a:extLst>
          </p:cNvPr>
          <p:cNvSpPr>
            <a:spLocks noGrp="1"/>
          </p:cNvSpPr>
          <p:nvPr>
            <p:ph type="ctrTitle"/>
          </p:nvPr>
        </p:nvSpPr>
        <p:spPr>
          <a:xfrm>
            <a:off x="1524000" y="1122363"/>
            <a:ext cx="9144000" cy="1320800"/>
          </a:xfrm>
        </p:spPr>
        <p:txBody>
          <a:bodyPr/>
          <a:lstStyle/>
          <a:p>
            <a:r>
              <a:rPr lang="en-US" dirty="0"/>
              <a:t>How is food produced?</a:t>
            </a:r>
          </a:p>
        </p:txBody>
      </p:sp>
      <p:pic>
        <p:nvPicPr>
          <p:cNvPr id="4" name="Picture 3">
            <a:extLst>
              <a:ext uri="{FF2B5EF4-FFF2-40B4-BE49-F238E27FC236}">
                <a16:creationId xmlns:a16="http://schemas.microsoft.com/office/drawing/2014/main" id="{7ADFA0AA-C2F2-CE42-BA5B-DB39D012CAB2}"/>
              </a:ext>
            </a:extLst>
          </p:cNvPr>
          <p:cNvPicPr>
            <a:picLocks noChangeAspect="1"/>
          </p:cNvPicPr>
          <p:nvPr/>
        </p:nvPicPr>
        <p:blipFill>
          <a:blip r:embed="rId2"/>
          <a:stretch>
            <a:fillRect/>
          </a:stretch>
        </p:blipFill>
        <p:spPr>
          <a:xfrm>
            <a:off x="7111513" y="3255962"/>
            <a:ext cx="5080487" cy="3602038"/>
          </a:xfrm>
          <a:prstGeom prst="rect">
            <a:avLst/>
          </a:prstGeom>
        </p:spPr>
      </p:pic>
    </p:spTree>
    <p:extLst>
      <p:ext uri="{BB962C8B-B14F-4D97-AF65-F5344CB8AC3E}">
        <p14:creationId xmlns:p14="http://schemas.microsoft.com/office/powerpoint/2010/main" val="308339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0C06-5E22-074B-8313-08CC8892E53D}"/>
              </a:ext>
            </a:extLst>
          </p:cNvPr>
          <p:cNvSpPr>
            <a:spLocks noGrp="1"/>
          </p:cNvSpPr>
          <p:nvPr>
            <p:ph type="title"/>
          </p:nvPr>
        </p:nvSpPr>
        <p:spPr>
          <a:xfrm>
            <a:off x="177114" y="377481"/>
            <a:ext cx="11837772" cy="3576681"/>
          </a:xfrm>
        </p:spPr>
        <p:txBody>
          <a:bodyPr>
            <a:normAutofit fontScale="90000"/>
          </a:bodyPr>
          <a:lstStyle/>
          <a:p>
            <a:r>
              <a:rPr lang="en-US" dirty="0"/>
              <a:t>Working on the project </a:t>
            </a:r>
            <a:br>
              <a:rPr lang="en-US" dirty="0"/>
            </a:br>
            <a:r>
              <a:rPr lang="en-US" dirty="0"/>
              <a:t>"Be the change... you want to be!", </a:t>
            </a:r>
            <a:br>
              <a:rPr lang="en-US" dirty="0"/>
            </a:br>
            <a:r>
              <a:rPr lang="en-US" dirty="0"/>
              <a:t>"</a:t>
            </a:r>
            <a:r>
              <a:rPr lang="en-US" dirty="0" err="1"/>
              <a:t>Minija</a:t>
            </a:r>
            <a:r>
              <a:rPr lang="en-US" dirty="0"/>
              <a:t>" </a:t>
            </a:r>
            <a:r>
              <a:rPr lang="en-US" dirty="0" err="1"/>
              <a:t>progymnasium</a:t>
            </a:r>
            <a:r>
              <a:rPr lang="en-US" dirty="0"/>
              <a:t> students visited </a:t>
            </a:r>
            <a:r>
              <a:rPr lang="en-US" b="1" dirty="0" err="1"/>
              <a:t>Roshen</a:t>
            </a:r>
            <a:r>
              <a:rPr lang="en-US" b="1" dirty="0"/>
              <a:t> Confectionery Corporation</a:t>
            </a:r>
            <a:r>
              <a:rPr lang="en-US" dirty="0"/>
              <a:t>. The children watched </a:t>
            </a:r>
            <a:br>
              <a:rPr lang="en-US" dirty="0"/>
            </a:br>
            <a:r>
              <a:rPr lang="en-US" dirty="0"/>
              <a:t>how are candies produced and had the opportunity </a:t>
            </a:r>
            <a:br>
              <a:rPr lang="en-US" dirty="0"/>
            </a:br>
            <a:r>
              <a:rPr lang="en-US" dirty="0"/>
              <a:t>to make candies </a:t>
            </a:r>
            <a:br>
              <a:rPr lang="en-US" dirty="0"/>
            </a:br>
            <a:r>
              <a:rPr lang="en-US" dirty="0"/>
              <a:t>themselves.</a:t>
            </a:r>
          </a:p>
        </p:txBody>
      </p:sp>
      <p:pic>
        <p:nvPicPr>
          <p:cNvPr id="4" name="Picture 3">
            <a:extLst>
              <a:ext uri="{FF2B5EF4-FFF2-40B4-BE49-F238E27FC236}">
                <a16:creationId xmlns:a16="http://schemas.microsoft.com/office/drawing/2014/main" id="{47E55B2C-4143-AC45-A5AF-8FC0BC2926F0}"/>
              </a:ext>
            </a:extLst>
          </p:cNvPr>
          <p:cNvPicPr>
            <a:picLocks noChangeAspect="1"/>
          </p:cNvPicPr>
          <p:nvPr/>
        </p:nvPicPr>
        <p:blipFill>
          <a:blip r:embed="rId2"/>
          <a:stretch>
            <a:fillRect/>
          </a:stretch>
        </p:blipFill>
        <p:spPr>
          <a:xfrm>
            <a:off x="5643752" y="3039762"/>
            <a:ext cx="6371133" cy="3465470"/>
          </a:xfrm>
          <a:prstGeom prst="rect">
            <a:avLst/>
          </a:prstGeom>
        </p:spPr>
      </p:pic>
    </p:spTree>
    <p:extLst>
      <p:ext uri="{BB962C8B-B14F-4D97-AF65-F5344CB8AC3E}">
        <p14:creationId xmlns:p14="http://schemas.microsoft.com/office/powerpoint/2010/main" val="265940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F8E9-E8A3-8F45-8638-38822506E093}"/>
              </a:ext>
            </a:extLst>
          </p:cNvPr>
          <p:cNvSpPr>
            <a:spLocks noGrp="1"/>
          </p:cNvSpPr>
          <p:nvPr>
            <p:ph type="title"/>
          </p:nvPr>
        </p:nvSpPr>
        <p:spPr>
          <a:xfrm>
            <a:off x="266700" y="365125"/>
            <a:ext cx="11468100" cy="6302375"/>
          </a:xfrm>
        </p:spPr>
        <p:txBody>
          <a:bodyPr>
            <a:normAutofit fontScale="90000"/>
          </a:bodyPr>
          <a:lstStyle/>
          <a:p>
            <a:r>
              <a:rPr lang="en-US" dirty="0"/>
              <a:t>The tour begins at the factory’s entry. The tour guide greets the group and leads it further to the factory. Each of the participants receives special clothing for visiting production facilities (lab coat, cap, gloves and boot mitts). Then group moves to the Cinema Hall where after brief history of </a:t>
            </a:r>
            <a:r>
              <a:rPr lang="en-US" dirty="0" err="1"/>
              <a:t>Roshen</a:t>
            </a:r>
            <a:r>
              <a:rPr lang="en-US" dirty="0"/>
              <a:t> Confectionery Corporation they watch </a:t>
            </a:r>
            <a:br>
              <a:rPr lang="en-US" dirty="0"/>
            </a:br>
            <a:r>
              <a:rPr lang="en-US" dirty="0"/>
              <a:t>educative short film </a:t>
            </a:r>
            <a:br>
              <a:rPr lang="en-US" dirty="0"/>
            </a:br>
            <a:r>
              <a:rPr lang="en-US" dirty="0"/>
              <a:t>«Chocolate Factory», </a:t>
            </a:r>
            <a:br>
              <a:rPr lang="en-US" dirty="0"/>
            </a:br>
            <a:r>
              <a:rPr lang="en-US" dirty="0"/>
              <a:t>which shows the world </a:t>
            </a:r>
            <a:br>
              <a:rPr lang="en-US" dirty="0"/>
            </a:br>
            <a:r>
              <a:rPr lang="en-US" dirty="0"/>
              <a:t>of confectionery production.</a:t>
            </a:r>
            <a:br>
              <a:rPr lang="en-US" dirty="0"/>
            </a:br>
            <a:endParaRPr lang="en-US" dirty="0"/>
          </a:p>
        </p:txBody>
      </p:sp>
      <p:pic>
        <p:nvPicPr>
          <p:cNvPr id="9" name="Picture 8">
            <a:extLst>
              <a:ext uri="{FF2B5EF4-FFF2-40B4-BE49-F238E27FC236}">
                <a16:creationId xmlns:a16="http://schemas.microsoft.com/office/drawing/2014/main" id="{666D9655-7C0D-3E40-A2ED-3755347C5C2A}"/>
              </a:ext>
            </a:extLst>
          </p:cNvPr>
          <p:cNvPicPr>
            <a:picLocks noChangeAspect="1"/>
          </p:cNvPicPr>
          <p:nvPr/>
        </p:nvPicPr>
        <p:blipFill>
          <a:blip r:embed="rId2"/>
          <a:stretch>
            <a:fillRect/>
          </a:stretch>
        </p:blipFill>
        <p:spPr>
          <a:xfrm>
            <a:off x="7848600" y="3609974"/>
            <a:ext cx="4076700" cy="3057526"/>
          </a:xfrm>
          <a:prstGeom prst="rect">
            <a:avLst/>
          </a:prstGeom>
        </p:spPr>
      </p:pic>
    </p:spTree>
    <p:extLst>
      <p:ext uri="{BB962C8B-B14F-4D97-AF65-F5344CB8AC3E}">
        <p14:creationId xmlns:p14="http://schemas.microsoft.com/office/powerpoint/2010/main" val="418468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F8E9-E8A3-8F45-8638-38822506E093}"/>
              </a:ext>
            </a:extLst>
          </p:cNvPr>
          <p:cNvSpPr>
            <a:spLocks noGrp="1"/>
          </p:cNvSpPr>
          <p:nvPr>
            <p:ph type="title"/>
          </p:nvPr>
        </p:nvSpPr>
        <p:spPr>
          <a:xfrm>
            <a:off x="76200" y="193675"/>
            <a:ext cx="12039600" cy="1325563"/>
          </a:xfrm>
        </p:spPr>
        <p:txBody>
          <a:bodyPr>
            <a:normAutofit fontScale="90000"/>
          </a:bodyPr>
          <a:lstStyle/>
          <a:p>
            <a:r>
              <a:rPr lang="en-US" dirty="0"/>
              <a:t>After that group follows the guide to the production unit to observe the full cycle of caramel sweets manufacturing.</a:t>
            </a:r>
          </a:p>
        </p:txBody>
      </p:sp>
      <p:pic>
        <p:nvPicPr>
          <p:cNvPr id="7" name="Picture 6">
            <a:extLst>
              <a:ext uri="{FF2B5EF4-FFF2-40B4-BE49-F238E27FC236}">
                <a16:creationId xmlns:a16="http://schemas.microsoft.com/office/drawing/2014/main" id="{D1E137E2-3A44-0A48-9078-BF164F25084B}"/>
              </a:ext>
            </a:extLst>
          </p:cNvPr>
          <p:cNvPicPr>
            <a:picLocks noChangeAspect="1"/>
          </p:cNvPicPr>
          <p:nvPr/>
        </p:nvPicPr>
        <p:blipFill>
          <a:blip r:embed="rId2"/>
          <a:stretch>
            <a:fillRect/>
          </a:stretch>
        </p:blipFill>
        <p:spPr>
          <a:xfrm>
            <a:off x="4693308" y="1683727"/>
            <a:ext cx="3419259" cy="2179368"/>
          </a:xfrm>
          <a:prstGeom prst="rect">
            <a:avLst/>
          </a:prstGeom>
        </p:spPr>
      </p:pic>
      <p:pic>
        <p:nvPicPr>
          <p:cNvPr id="9" name="Picture 8">
            <a:extLst>
              <a:ext uri="{FF2B5EF4-FFF2-40B4-BE49-F238E27FC236}">
                <a16:creationId xmlns:a16="http://schemas.microsoft.com/office/drawing/2014/main" id="{FADB23AD-71F3-F741-9A19-6301B158CA22}"/>
              </a:ext>
            </a:extLst>
          </p:cNvPr>
          <p:cNvPicPr>
            <a:picLocks noChangeAspect="1"/>
          </p:cNvPicPr>
          <p:nvPr/>
        </p:nvPicPr>
        <p:blipFill>
          <a:blip r:embed="rId3"/>
          <a:stretch>
            <a:fillRect/>
          </a:stretch>
        </p:blipFill>
        <p:spPr>
          <a:xfrm>
            <a:off x="8565390" y="1683728"/>
            <a:ext cx="3298357" cy="2179367"/>
          </a:xfrm>
          <a:prstGeom prst="rect">
            <a:avLst/>
          </a:prstGeom>
        </p:spPr>
      </p:pic>
      <p:pic>
        <p:nvPicPr>
          <p:cNvPr id="11" name="Picture 10">
            <a:extLst>
              <a:ext uri="{FF2B5EF4-FFF2-40B4-BE49-F238E27FC236}">
                <a16:creationId xmlns:a16="http://schemas.microsoft.com/office/drawing/2014/main" id="{4EFA3A6F-9FB2-A44F-888C-4E9289CE89D6}"/>
              </a:ext>
            </a:extLst>
          </p:cNvPr>
          <p:cNvPicPr>
            <a:picLocks noChangeAspect="1"/>
          </p:cNvPicPr>
          <p:nvPr/>
        </p:nvPicPr>
        <p:blipFill>
          <a:blip r:embed="rId4"/>
          <a:stretch>
            <a:fillRect/>
          </a:stretch>
        </p:blipFill>
        <p:spPr>
          <a:xfrm>
            <a:off x="110484" y="4326651"/>
            <a:ext cx="4464413" cy="2228850"/>
          </a:xfrm>
          <a:prstGeom prst="rect">
            <a:avLst/>
          </a:prstGeom>
        </p:spPr>
      </p:pic>
      <p:pic>
        <p:nvPicPr>
          <p:cNvPr id="15" name="Picture 14">
            <a:extLst>
              <a:ext uri="{FF2B5EF4-FFF2-40B4-BE49-F238E27FC236}">
                <a16:creationId xmlns:a16="http://schemas.microsoft.com/office/drawing/2014/main" id="{F1BD6A43-9FEF-134A-B97F-2D4EBA1579DA}"/>
              </a:ext>
            </a:extLst>
          </p:cNvPr>
          <p:cNvPicPr>
            <a:picLocks noChangeAspect="1"/>
          </p:cNvPicPr>
          <p:nvPr/>
        </p:nvPicPr>
        <p:blipFill>
          <a:blip r:embed="rId5"/>
          <a:stretch>
            <a:fillRect/>
          </a:stretch>
        </p:blipFill>
        <p:spPr>
          <a:xfrm>
            <a:off x="4739916" y="4326651"/>
            <a:ext cx="3442684" cy="2228850"/>
          </a:xfrm>
          <a:prstGeom prst="rect">
            <a:avLst/>
          </a:prstGeom>
        </p:spPr>
      </p:pic>
      <p:pic>
        <p:nvPicPr>
          <p:cNvPr id="17" name="Picture 16">
            <a:extLst>
              <a:ext uri="{FF2B5EF4-FFF2-40B4-BE49-F238E27FC236}">
                <a16:creationId xmlns:a16="http://schemas.microsoft.com/office/drawing/2014/main" id="{3A63C75E-59E0-8E44-A747-F3E9E2F821E5}"/>
              </a:ext>
            </a:extLst>
          </p:cNvPr>
          <p:cNvPicPr>
            <a:picLocks noChangeAspect="1"/>
          </p:cNvPicPr>
          <p:nvPr/>
        </p:nvPicPr>
        <p:blipFill>
          <a:blip r:embed="rId6"/>
          <a:stretch>
            <a:fillRect/>
          </a:stretch>
        </p:blipFill>
        <p:spPr>
          <a:xfrm>
            <a:off x="8347620" y="4326652"/>
            <a:ext cx="3733896" cy="2228849"/>
          </a:xfrm>
          <a:prstGeom prst="rect">
            <a:avLst/>
          </a:prstGeom>
        </p:spPr>
      </p:pic>
      <p:pic>
        <p:nvPicPr>
          <p:cNvPr id="19" name="Picture 18">
            <a:extLst>
              <a:ext uri="{FF2B5EF4-FFF2-40B4-BE49-F238E27FC236}">
                <a16:creationId xmlns:a16="http://schemas.microsoft.com/office/drawing/2014/main" id="{817452EA-0006-E845-9396-131EA9594871}"/>
              </a:ext>
            </a:extLst>
          </p:cNvPr>
          <p:cNvPicPr>
            <a:picLocks noChangeAspect="1"/>
          </p:cNvPicPr>
          <p:nvPr/>
        </p:nvPicPr>
        <p:blipFill>
          <a:blip r:embed="rId7"/>
          <a:stretch>
            <a:fillRect/>
          </a:stretch>
        </p:blipFill>
        <p:spPr>
          <a:xfrm>
            <a:off x="538929" y="1683727"/>
            <a:ext cx="3701556" cy="2179368"/>
          </a:xfrm>
          <a:prstGeom prst="rect">
            <a:avLst/>
          </a:prstGeom>
        </p:spPr>
      </p:pic>
    </p:spTree>
    <p:extLst>
      <p:ext uri="{BB962C8B-B14F-4D97-AF65-F5344CB8AC3E}">
        <p14:creationId xmlns:p14="http://schemas.microsoft.com/office/powerpoint/2010/main" val="71792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F8E9-E8A3-8F45-8638-38822506E093}"/>
              </a:ext>
            </a:extLst>
          </p:cNvPr>
          <p:cNvSpPr>
            <a:spLocks noGrp="1"/>
          </p:cNvSpPr>
          <p:nvPr>
            <p:ph type="title"/>
          </p:nvPr>
        </p:nvSpPr>
        <p:spPr>
          <a:xfrm>
            <a:off x="838199" y="365125"/>
            <a:ext cx="11023599" cy="2094740"/>
          </a:xfrm>
        </p:spPr>
        <p:txBody>
          <a:bodyPr>
            <a:normAutofit fontScale="90000"/>
          </a:bodyPr>
          <a:lstStyle/>
          <a:p>
            <a:r>
              <a:rPr lang="en-US" dirty="0"/>
              <a:t>During the tour </a:t>
            </a:r>
            <a:r>
              <a:rPr lang="en-US"/>
              <a:t>children had a </a:t>
            </a:r>
            <a:r>
              <a:rPr lang="en-US" dirty="0"/>
              <a:t>chance not only to observe the production, but to ask the guide any question regarding work at the confectionery factory.</a:t>
            </a:r>
          </a:p>
        </p:txBody>
      </p:sp>
      <p:pic>
        <p:nvPicPr>
          <p:cNvPr id="6" name="Picture 5">
            <a:extLst>
              <a:ext uri="{FF2B5EF4-FFF2-40B4-BE49-F238E27FC236}">
                <a16:creationId xmlns:a16="http://schemas.microsoft.com/office/drawing/2014/main" id="{144AA1E0-47A9-C94C-B553-045EFB94E774}"/>
              </a:ext>
            </a:extLst>
          </p:cNvPr>
          <p:cNvPicPr>
            <a:picLocks noChangeAspect="1"/>
          </p:cNvPicPr>
          <p:nvPr/>
        </p:nvPicPr>
        <p:blipFill>
          <a:blip r:embed="rId2"/>
          <a:stretch>
            <a:fillRect/>
          </a:stretch>
        </p:blipFill>
        <p:spPr>
          <a:xfrm>
            <a:off x="5578196" y="2203942"/>
            <a:ext cx="6283603" cy="4388387"/>
          </a:xfrm>
          <a:prstGeom prst="rect">
            <a:avLst/>
          </a:prstGeom>
        </p:spPr>
      </p:pic>
      <p:pic>
        <p:nvPicPr>
          <p:cNvPr id="7" name="Picture 6">
            <a:extLst>
              <a:ext uri="{FF2B5EF4-FFF2-40B4-BE49-F238E27FC236}">
                <a16:creationId xmlns:a16="http://schemas.microsoft.com/office/drawing/2014/main" id="{9E3FC03D-EF28-064E-AADF-6D65F4A556DB}"/>
              </a:ext>
            </a:extLst>
          </p:cNvPr>
          <p:cNvPicPr>
            <a:picLocks noChangeAspect="1"/>
          </p:cNvPicPr>
          <p:nvPr/>
        </p:nvPicPr>
        <p:blipFill>
          <a:blip r:embed="rId3"/>
          <a:stretch>
            <a:fillRect/>
          </a:stretch>
        </p:blipFill>
        <p:spPr>
          <a:xfrm>
            <a:off x="838200" y="2710533"/>
            <a:ext cx="2865684" cy="3820912"/>
          </a:xfrm>
          <a:prstGeom prst="rect">
            <a:avLst/>
          </a:prstGeom>
        </p:spPr>
      </p:pic>
    </p:spTree>
    <p:extLst>
      <p:ext uri="{BB962C8B-B14F-4D97-AF65-F5344CB8AC3E}">
        <p14:creationId xmlns:p14="http://schemas.microsoft.com/office/powerpoint/2010/main" val="305818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F8E9-E8A3-8F45-8638-38822506E093}"/>
              </a:ext>
            </a:extLst>
          </p:cNvPr>
          <p:cNvSpPr>
            <a:spLocks noGrp="1"/>
          </p:cNvSpPr>
          <p:nvPr>
            <p:ph type="title"/>
          </p:nvPr>
        </p:nvSpPr>
        <p:spPr>
          <a:xfrm>
            <a:off x="309093" y="365125"/>
            <a:ext cx="11786450" cy="1325563"/>
          </a:xfrm>
        </p:spPr>
        <p:txBody>
          <a:bodyPr>
            <a:normAutofit fontScale="90000"/>
          </a:bodyPr>
          <a:lstStyle/>
          <a:p>
            <a:r>
              <a:rPr lang="en-US" dirty="0"/>
              <a:t>Finally, children tried to repeat the work of professional confectioners during the Lollipop Making Workshop.</a:t>
            </a:r>
          </a:p>
        </p:txBody>
      </p:sp>
      <p:pic>
        <p:nvPicPr>
          <p:cNvPr id="6" name="Picture 5">
            <a:extLst>
              <a:ext uri="{FF2B5EF4-FFF2-40B4-BE49-F238E27FC236}">
                <a16:creationId xmlns:a16="http://schemas.microsoft.com/office/drawing/2014/main" id="{A5CE92D1-4117-A649-9A5C-597EB345F810}"/>
              </a:ext>
            </a:extLst>
          </p:cNvPr>
          <p:cNvPicPr>
            <a:picLocks noChangeAspect="1"/>
          </p:cNvPicPr>
          <p:nvPr/>
        </p:nvPicPr>
        <p:blipFill>
          <a:blip r:embed="rId2"/>
          <a:stretch>
            <a:fillRect/>
          </a:stretch>
        </p:blipFill>
        <p:spPr>
          <a:xfrm>
            <a:off x="309093" y="2362020"/>
            <a:ext cx="5307990" cy="3980992"/>
          </a:xfrm>
          <a:prstGeom prst="rect">
            <a:avLst/>
          </a:prstGeom>
        </p:spPr>
      </p:pic>
      <p:pic>
        <p:nvPicPr>
          <p:cNvPr id="7" name="Picture 6">
            <a:extLst>
              <a:ext uri="{FF2B5EF4-FFF2-40B4-BE49-F238E27FC236}">
                <a16:creationId xmlns:a16="http://schemas.microsoft.com/office/drawing/2014/main" id="{07613D9A-87DF-6A4D-9033-4C749A2158B2}"/>
              </a:ext>
            </a:extLst>
          </p:cNvPr>
          <p:cNvPicPr>
            <a:picLocks noChangeAspect="1"/>
          </p:cNvPicPr>
          <p:nvPr/>
        </p:nvPicPr>
        <p:blipFill>
          <a:blip r:embed="rId3"/>
          <a:stretch>
            <a:fillRect/>
          </a:stretch>
        </p:blipFill>
        <p:spPr>
          <a:xfrm>
            <a:off x="5758161" y="2362021"/>
            <a:ext cx="3056228" cy="4074971"/>
          </a:xfrm>
          <a:prstGeom prst="rect">
            <a:avLst/>
          </a:prstGeom>
        </p:spPr>
      </p:pic>
      <p:pic>
        <p:nvPicPr>
          <p:cNvPr id="8" name="Picture 7">
            <a:extLst>
              <a:ext uri="{FF2B5EF4-FFF2-40B4-BE49-F238E27FC236}">
                <a16:creationId xmlns:a16="http://schemas.microsoft.com/office/drawing/2014/main" id="{670857C9-135A-3B4B-8C07-1F214921EB68}"/>
              </a:ext>
            </a:extLst>
          </p:cNvPr>
          <p:cNvPicPr>
            <a:picLocks noChangeAspect="1"/>
          </p:cNvPicPr>
          <p:nvPr/>
        </p:nvPicPr>
        <p:blipFill>
          <a:blip r:embed="rId4"/>
          <a:stretch>
            <a:fillRect/>
          </a:stretch>
        </p:blipFill>
        <p:spPr>
          <a:xfrm>
            <a:off x="8955467" y="2362021"/>
            <a:ext cx="3056228" cy="4074971"/>
          </a:xfrm>
          <a:prstGeom prst="rect">
            <a:avLst/>
          </a:prstGeom>
        </p:spPr>
      </p:pic>
    </p:spTree>
    <p:extLst>
      <p:ext uri="{BB962C8B-B14F-4D97-AF65-F5344CB8AC3E}">
        <p14:creationId xmlns:p14="http://schemas.microsoft.com/office/powerpoint/2010/main" val="335109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F8E9-E8A3-8F45-8638-38822506E093}"/>
              </a:ext>
            </a:extLst>
          </p:cNvPr>
          <p:cNvSpPr>
            <a:spLocks noGrp="1"/>
          </p:cNvSpPr>
          <p:nvPr>
            <p:ph type="title"/>
          </p:nvPr>
        </p:nvSpPr>
        <p:spPr>
          <a:xfrm>
            <a:off x="1791237" y="468156"/>
            <a:ext cx="4094141" cy="1325563"/>
          </a:xfrm>
        </p:spPr>
        <p:txBody>
          <a:bodyPr/>
          <a:lstStyle/>
          <a:p>
            <a:r>
              <a:rPr lang="en-US" dirty="0"/>
              <a:t>It’s for you </a:t>
            </a:r>
            <a:r>
              <a:rPr lang="en-US" dirty="0">
                <a:sym typeface="Wingdings" pitchFamily="2" charset="2"/>
              </a:rPr>
              <a:t></a:t>
            </a:r>
            <a:endParaRPr lang="en-US" dirty="0"/>
          </a:p>
        </p:txBody>
      </p:sp>
      <p:pic>
        <p:nvPicPr>
          <p:cNvPr id="7" name="Picture 6">
            <a:extLst>
              <a:ext uri="{FF2B5EF4-FFF2-40B4-BE49-F238E27FC236}">
                <a16:creationId xmlns:a16="http://schemas.microsoft.com/office/drawing/2014/main" id="{11C017E7-9742-D94D-B5E3-3CC165934DDB}"/>
              </a:ext>
            </a:extLst>
          </p:cNvPr>
          <p:cNvPicPr>
            <a:picLocks noChangeAspect="1"/>
          </p:cNvPicPr>
          <p:nvPr/>
        </p:nvPicPr>
        <p:blipFill>
          <a:blip r:embed="rId2"/>
          <a:stretch>
            <a:fillRect/>
          </a:stretch>
        </p:blipFill>
        <p:spPr>
          <a:xfrm>
            <a:off x="7259660" y="280469"/>
            <a:ext cx="4601782" cy="6212406"/>
          </a:xfrm>
          <a:prstGeom prst="rect">
            <a:avLst/>
          </a:prstGeom>
        </p:spPr>
      </p:pic>
    </p:spTree>
    <p:extLst>
      <p:ext uri="{BB962C8B-B14F-4D97-AF65-F5344CB8AC3E}">
        <p14:creationId xmlns:p14="http://schemas.microsoft.com/office/powerpoint/2010/main" val="231658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F8E9-E8A3-8F45-8638-38822506E093}"/>
              </a:ext>
            </a:extLst>
          </p:cNvPr>
          <p:cNvSpPr>
            <a:spLocks noGrp="1"/>
          </p:cNvSpPr>
          <p:nvPr>
            <p:ph type="title"/>
          </p:nvPr>
        </p:nvSpPr>
        <p:spPr>
          <a:xfrm>
            <a:off x="838200" y="365125"/>
            <a:ext cx="5446690" cy="4206875"/>
          </a:xfrm>
        </p:spPr>
        <p:txBody>
          <a:bodyPr>
            <a:normAutofit/>
          </a:bodyPr>
          <a:lstStyle/>
          <a:p>
            <a:r>
              <a:rPr lang="en-US" dirty="0"/>
              <a:t>At the end of the tour children were presented with sweet souvenirs!</a:t>
            </a:r>
          </a:p>
        </p:txBody>
      </p:sp>
      <p:pic>
        <p:nvPicPr>
          <p:cNvPr id="11" name="Picture 10">
            <a:extLst>
              <a:ext uri="{FF2B5EF4-FFF2-40B4-BE49-F238E27FC236}">
                <a16:creationId xmlns:a16="http://schemas.microsoft.com/office/drawing/2014/main" id="{EBD534D2-C2C2-C147-A282-842925BA908A}"/>
              </a:ext>
            </a:extLst>
          </p:cNvPr>
          <p:cNvPicPr>
            <a:picLocks noChangeAspect="1"/>
          </p:cNvPicPr>
          <p:nvPr/>
        </p:nvPicPr>
        <p:blipFill>
          <a:blip r:embed="rId2"/>
          <a:stretch>
            <a:fillRect/>
          </a:stretch>
        </p:blipFill>
        <p:spPr>
          <a:xfrm>
            <a:off x="7147775" y="534147"/>
            <a:ext cx="4353059" cy="5876630"/>
          </a:xfrm>
          <a:prstGeom prst="rect">
            <a:avLst/>
          </a:prstGeom>
        </p:spPr>
      </p:pic>
    </p:spTree>
    <p:extLst>
      <p:ext uri="{BB962C8B-B14F-4D97-AF65-F5344CB8AC3E}">
        <p14:creationId xmlns:p14="http://schemas.microsoft.com/office/powerpoint/2010/main" val="156565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TotalTime>
  <Words>152</Words>
  <Application>Microsoft Macintosh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How is food produced?</vt:lpstr>
      <vt:lpstr>Working on the project  "Be the change... you want to be!",  "Minija" progymnasium students visited Roshen Confectionery Corporation. The children watched  how are candies produced and had the opportunity  to make candies  themselves.</vt:lpstr>
      <vt:lpstr>The tour begins at the factory’s entry. The tour guide greets the group and leads it further to the factory. Each of the participants receives special clothing for visiting production facilities (lab coat, cap, gloves and boot mitts). Then group moves to the Cinema Hall where after brief history of Roshen Confectionery Corporation they watch  educative short film  «Chocolate Factory»,  which shows the world  of confectionery production. </vt:lpstr>
      <vt:lpstr>After that group follows the guide to the production unit to observe the full cycle of caramel sweets manufacturing.</vt:lpstr>
      <vt:lpstr>During the tour children had a chance not only to observe the production, but to ask the guide any question regarding work at the confectionery factory.</vt:lpstr>
      <vt:lpstr>Finally, children tried to repeat the work of professional confectioners during the Lollipop Making Workshop.</vt:lpstr>
      <vt:lpstr>It’s for you </vt:lpstr>
      <vt:lpstr>At the end of the tour children were presented with sweet souvenirs!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food produced?</dc:title>
  <dc:creator>Microsoft Office User</dc:creator>
  <cp:lastModifiedBy>Microsoft Office User</cp:lastModifiedBy>
  <cp:revision>16</cp:revision>
  <dcterms:created xsi:type="dcterms:W3CDTF">2019-03-09T05:45:16Z</dcterms:created>
  <dcterms:modified xsi:type="dcterms:W3CDTF">2019-03-09T11:39:39Z</dcterms:modified>
</cp:coreProperties>
</file>