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9" r:id="rId2"/>
    <p:sldId id="256" r:id="rId3"/>
    <p:sldId id="258" r:id="rId4"/>
    <p:sldId id="260" r:id="rId5"/>
    <p:sldId id="262" r:id="rId6"/>
    <p:sldId id="261" r:id="rId7"/>
    <p:sldId id="264" r:id="rId8"/>
    <p:sldId id="266" r:id="rId9"/>
    <p:sldId id="265" r:id="rId10"/>
    <p:sldId id="263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62A"/>
    <a:srgbClr val="00CC99"/>
    <a:srgbClr val="9FF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23241-5541-4C37-B0B5-8E4394FB00B0}" v="107" dt="2023-12-10T10:21:42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389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33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081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64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78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24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75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41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539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09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19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5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wordwall.net/resource/65341978/evenimentul-zile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o/resource/1060134/c%C4%83l%C4%83torii-o-ofert%C4%83-bun%C4%83-la-munte" TargetMode="External"/><Relationship Id="rId2" Type="http://schemas.openxmlformats.org/officeDocument/2006/relationships/hyperlink" Target="https://wordwall.net/ro/resource/25977177/la-munte-la-poiana-bra%C8%99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jQUvuZiodi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7A9B4BED-A704-33D9-C634-8045BAC4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516" y="1076635"/>
            <a:ext cx="3930256" cy="34953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o-RO" sz="4000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Știrea ZILEI</a:t>
            </a:r>
            <a:br>
              <a:rPr lang="ro-RO" sz="4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o-RO" sz="40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4000" dirty="0">
                <a:latin typeface="Arial" panose="020B0604020202020204" pitchFamily="34" charset="0"/>
                <a:cs typeface="Arial" panose="020B0604020202020204" pitchFamily="34" charset="0"/>
              </a:rPr>
              <a:t>11.11.2023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stituent conținut 6">
            <a:extLst>
              <a:ext uri="{FF2B5EF4-FFF2-40B4-BE49-F238E27FC236}">
                <a16:creationId xmlns:a16="http://schemas.microsoft.com/office/drawing/2014/main" id="{FF786CF9-D368-D0A4-BEC6-B69E4D9E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13" y="4749566"/>
            <a:ext cx="3638358" cy="13181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https://wordwall.net/resource/65341978/evenimentul-zilei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sz="1600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ine 2">
            <a:extLst>
              <a:ext uri="{FF2B5EF4-FFF2-40B4-BE49-F238E27FC236}">
                <a16:creationId xmlns:a16="http://schemas.microsoft.com/office/drawing/2014/main" id="{F1E3BBBA-7858-4000-84BE-FD4558F24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93" y="216816"/>
            <a:ext cx="7167147" cy="6028441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1C2326A7-F5C2-4489-ACC2-847F1428B64D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10506443" y="5831421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8878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8EBF503-CFE7-4072-BA70-8F4E8EDAA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122" y="2828464"/>
            <a:ext cx="5652029" cy="3838722"/>
          </a:xfrm>
        </p:spPr>
        <p:txBody>
          <a:bodyPr>
            <a:normAutofit fontScale="92500" lnSpcReduction="20000"/>
          </a:bodyPr>
          <a:lstStyle/>
          <a:p>
            <a:r>
              <a:rPr lang="ro-RO" sz="2600" b="0" dirty="0"/>
              <a:t>Joc de memorie </a:t>
            </a:r>
            <a:r>
              <a:rPr lang="ro-RO" sz="2600" b="0" i="1" dirty="0">
                <a:solidFill>
                  <a:srgbClr val="0070C0"/>
                </a:solidFill>
              </a:rPr>
              <a:t>În rucsac îmi pun ...</a:t>
            </a:r>
            <a:endParaRPr lang="ro-RO" sz="2600" dirty="0">
              <a:hlinkClick r:id="rId2"/>
            </a:endParaRPr>
          </a:p>
          <a:p>
            <a:r>
              <a:rPr lang="ro-RO" sz="2600" dirty="0">
                <a:hlinkClick r:id="rId2"/>
              </a:rPr>
              <a:t>https://wordwall.net/ro/resource/25977177/la-munte-la-poiana-bra%C8%99ov</a:t>
            </a:r>
            <a:r>
              <a:rPr lang="ro-RO" sz="2600" dirty="0"/>
              <a:t> </a:t>
            </a:r>
          </a:p>
          <a:p>
            <a:r>
              <a:rPr lang="ro-RO" sz="2600" dirty="0">
                <a:hlinkClick r:id="rId3"/>
              </a:rPr>
              <a:t>https://wordwall.net/ro/resource/1060134/c%C4%83l%C4%83torii-o-ofert%C4%83-bun%C4%83-la-munte</a:t>
            </a:r>
            <a:endParaRPr lang="ro-RO" sz="2600" dirty="0"/>
          </a:p>
          <a:p>
            <a:endParaRPr lang="ro-RO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5A1BD91F-7899-4647-9749-4F30D224B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5" y="-1244621"/>
            <a:ext cx="9212253" cy="7741798"/>
          </a:xfrm>
          <a:prstGeom prst="rect">
            <a:avLst/>
          </a:prstGeom>
        </p:spPr>
      </p:pic>
      <p:sp>
        <p:nvSpPr>
          <p:cNvPr id="8" name="Titlu 1">
            <a:extLst>
              <a:ext uri="{FF2B5EF4-FFF2-40B4-BE49-F238E27FC236}">
                <a16:creationId xmlns:a16="http://schemas.microsoft.com/office/drawing/2014/main" id="{BF22627B-02F8-429D-9DDE-E8FAA08E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289" y="553285"/>
            <a:ext cx="9923462" cy="1293812"/>
          </a:xfrm>
        </p:spPr>
        <p:txBody>
          <a:bodyPr>
            <a:noAutofit/>
          </a:bodyPr>
          <a:lstStyle/>
          <a:p>
            <a:pPr algn="ctr"/>
            <a:br>
              <a:rPr lang="ro-RO" sz="2000" dirty="0">
                <a:solidFill>
                  <a:srgbClr val="FFFF00"/>
                </a:solidFill>
              </a:rPr>
            </a:br>
            <a:r>
              <a:rPr lang="ro-RO" sz="2800" dirty="0">
                <a:solidFill>
                  <a:srgbClr val="FFFF00"/>
                </a:solidFill>
              </a:rPr>
              <a:t>Joc și mișcare</a:t>
            </a:r>
            <a:br>
              <a:rPr lang="ro-RO" sz="3200" dirty="0"/>
            </a:br>
            <a:endParaRPr lang="ro-RO" sz="3200" b="0" i="1" dirty="0">
              <a:solidFill>
                <a:srgbClr val="0070C0"/>
              </a:solidFill>
            </a:endParaRPr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6D9454D5-E9DA-488B-8468-6F6DB9E56C89}"/>
              </a:ext>
            </a:extLst>
          </p:cNvPr>
          <p:cNvPicPr/>
          <p:nvPr/>
        </p:nvPicPr>
        <p:blipFill rotWithShape="1">
          <a:blip r:embed="rId5"/>
          <a:srcRect t="19032" b="9045"/>
          <a:stretch/>
        </p:blipFill>
        <p:spPr bwMode="auto">
          <a:xfrm>
            <a:off x="288854" y="5821591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4396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4DD10FE8-3DB7-481A-B708-9E14C9BE3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ine 3" descr="O imagine care conține text, siglă, Grafică, design grafic&#10;&#10;Descriere generată automat">
            <a:extLst>
              <a:ext uri="{FF2B5EF4-FFF2-40B4-BE49-F238E27FC236}">
                <a16:creationId xmlns:a16="http://schemas.microsoft.com/office/drawing/2014/main" id="{0EEE5CAF-ACC5-826C-7184-1C557D956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56" r="1" b="6681"/>
          <a:stretch/>
        </p:blipFill>
        <p:spPr>
          <a:xfrm>
            <a:off x="567813" y="516194"/>
            <a:ext cx="11052687" cy="57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0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2">
            <a:extLst>
              <a:ext uri="{FF2B5EF4-FFF2-40B4-BE49-F238E27FC236}">
                <a16:creationId xmlns:a16="http://schemas.microsoft.com/office/drawing/2014/main" id="{902D1A37-7C2A-4258-95A8-919D781C6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24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6626" y="1185999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ountain Infotext Graphics Arrangement Composed Triangle Stock Illustration  105710222 | Shutterstock">
            <a:extLst>
              <a:ext uri="{FF2B5EF4-FFF2-40B4-BE49-F238E27FC236}">
                <a16:creationId xmlns:a16="http://schemas.microsoft.com/office/drawing/2014/main" id="{E1EAFEE8-8E2C-4F5D-9A46-8423F5A57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12" b="9453"/>
          <a:stretch/>
        </p:blipFill>
        <p:spPr bwMode="auto">
          <a:xfrm>
            <a:off x="6932972" y="3017501"/>
            <a:ext cx="5005715" cy="364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id="{134F355E-43E4-401C-84F4-FAD5C7F8D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10" b="8585"/>
          <a:stretch/>
        </p:blipFill>
        <p:spPr>
          <a:xfrm>
            <a:off x="1" y="-65498"/>
            <a:ext cx="9429204" cy="6173334"/>
          </a:xfrm>
          <a:prstGeom prst="rect">
            <a:avLst/>
          </a:prstGeom>
        </p:spPr>
      </p:pic>
      <p:sp>
        <p:nvSpPr>
          <p:cNvPr id="13" name="CasetăText 12">
            <a:extLst>
              <a:ext uri="{FF2B5EF4-FFF2-40B4-BE49-F238E27FC236}">
                <a16:creationId xmlns:a16="http://schemas.microsoft.com/office/drawing/2014/main" id="{D5EC9909-A096-4FB4-9711-9DE5A7B1083C}"/>
              </a:ext>
            </a:extLst>
          </p:cNvPr>
          <p:cNvSpPr txBox="1"/>
          <p:nvPr/>
        </p:nvSpPr>
        <p:spPr>
          <a:xfrm>
            <a:off x="5476350" y="880537"/>
            <a:ext cx="29132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solidFill>
                  <a:srgbClr val="FFFF00"/>
                </a:solidFill>
              </a:rPr>
              <a:t>Brainstorming despre munte</a:t>
            </a:r>
            <a:br>
              <a:rPr lang="ro-RO" sz="2400" b="1" cap="all" dirty="0">
                <a:solidFill>
                  <a:srgbClr val="FFFF00"/>
                </a:solidFill>
              </a:rPr>
            </a:br>
            <a:r>
              <a:rPr lang="ro-RO" sz="2400" b="1" dirty="0">
                <a:solidFill>
                  <a:srgbClr val="FFFF00"/>
                </a:solidFill>
              </a:rPr>
              <a:t>aplicație digitală</a:t>
            </a:r>
          </a:p>
        </p:txBody>
      </p:sp>
    </p:spTree>
    <p:extLst>
      <p:ext uri="{BB962C8B-B14F-4D97-AF65-F5344CB8AC3E}">
        <p14:creationId xmlns:p14="http://schemas.microsoft.com/office/powerpoint/2010/main" val="33951304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40DC026F-444B-46C9-BCBE-329183BF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5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1CF335-E789-D65D-2DFF-32E7B433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64" y="373714"/>
            <a:ext cx="6019736" cy="670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o-RO" dirty="0">
                <a:ea typeface="+mn-lt"/>
                <a:cs typeface="+mn-lt"/>
                <a:hlinkClick r:id="rId2"/>
              </a:rPr>
              <a:t>https://www.youtube.com/watch?v=jQUvuZiodiQ</a:t>
            </a:r>
            <a:r>
              <a:rPr lang="ro-RO" dirty="0">
                <a:ea typeface="+mn-lt"/>
                <a:cs typeface="+mn-lt"/>
              </a:rPr>
              <a:t> </a:t>
            </a:r>
            <a:endParaRPr lang="ro-RO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0AB34BB1-D77B-40B0-8D9D-78D66502E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10" b="8585"/>
          <a:stretch/>
        </p:blipFill>
        <p:spPr>
          <a:xfrm>
            <a:off x="201162" y="344905"/>
            <a:ext cx="4710674" cy="3084095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A648A9D7-9A05-46B2-8015-0A3BA33C886F}"/>
              </a:ext>
            </a:extLst>
          </p:cNvPr>
          <p:cNvSpPr txBox="1"/>
          <p:nvPr/>
        </p:nvSpPr>
        <p:spPr>
          <a:xfrm>
            <a:off x="2208114" y="629079"/>
            <a:ext cx="2913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cap="all" dirty="0">
                <a:solidFill>
                  <a:srgbClr val="FFFF00"/>
                </a:solidFill>
              </a:rPr>
              <a:t>Cântec</a:t>
            </a:r>
          </a:p>
          <a:p>
            <a:pPr algn="ctr"/>
            <a:r>
              <a:rPr lang="ro-RO" b="1" cap="all" dirty="0">
                <a:solidFill>
                  <a:srgbClr val="FFFF00"/>
                </a:solidFill>
              </a:rPr>
              <a:t> de munte</a:t>
            </a:r>
            <a:endParaRPr lang="ro-RO" sz="2000" b="1" dirty="0">
              <a:solidFill>
                <a:srgbClr val="FFFF00"/>
              </a:solidFill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220F087-97B1-4216-B333-28B0704268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729" r="12954"/>
          <a:stretch/>
        </p:blipFill>
        <p:spPr>
          <a:xfrm>
            <a:off x="7668064" y="2971465"/>
            <a:ext cx="4063493" cy="3731465"/>
          </a:xfrm>
          <a:prstGeom prst="rect">
            <a:avLst/>
          </a:prstGeom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9E5C7F95-3009-47AE-BBCF-286854A8AB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944"/>
          <a:stretch/>
        </p:blipFill>
        <p:spPr>
          <a:xfrm>
            <a:off x="3182538" y="1857983"/>
            <a:ext cx="4717830" cy="4689877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AD8C30CE-EF43-489C-BD43-E321D5EA2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431" y="1083827"/>
            <a:ext cx="2001531" cy="164512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8156D045-6CED-488B-9E2B-48690318B98F}"/>
              </a:ext>
            </a:extLst>
          </p:cNvPr>
          <p:cNvPicPr/>
          <p:nvPr/>
        </p:nvPicPr>
        <p:blipFill rotWithShape="1">
          <a:blip r:embed="rId6"/>
          <a:srcRect t="19032" b="9045"/>
          <a:stretch/>
        </p:blipFill>
        <p:spPr bwMode="auto">
          <a:xfrm>
            <a:off x="617679" y="5699916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0587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3118CAB-A785-49C6-950C-D77788BC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4" y="97376"/>
            <a:ext cx="11025308" cy="1294228"/>
          </a:xfrm>
        </p:spPr>
        <p:txBody>
          <a:bodyPr/>
          <a:lstStyle/>
          <a:p>
            <a:pPr algn="ctr"/>
            <a:r>
              <a:rPr lang="ro-RO" dirty="0"/>
              <a:t>Discuții pornind de la imagine și text</a:t>
            </a:r>
            <a:br>
              <a:rPr lang="ro-RO" dirty="0"/>
            </a:br>
            <a:r>
              <a:rPr lang="ro-RO" dirty="0"/>
              <a:t>argumente pro/contra</a:t>
            </a:r>
          </a:p>
        </p:txBody>
      </p:sp>
      <p:pic>
        <p:nvPicPr>
          <p:cNvPr id="4" name="Picture 2" descr="I. Drumețiile la munte și încrederea! Unde începe și unde se termină  această abilitate pentru viață? pentru elevi - Adeona">
            <a:extLst>
              <a:ext uri="{FF2B5EF4-FFF2-40B4-BE49-F238E27FC236}">
                <a16:creationId xmlns:a16="http://schemas.microsoft.com/office/drawing/2014/main" id="{8CF03F8A-D598-46F0-BD89-318E46B6D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4" y="1271440"/>
            <a:ext cx="9294829" cy="522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A18E5E33-CC75-41D1-A339-777DB07316AA}"/>
              </a:ext>
            </a:extLst>
          </p:cNvPr>
          <p:cNvPicPr/>
          <p:nvPr/>
        </p:nvPicPr>
        <p:blipFill rotWithShape="1">
          <a:blip r:embed="rId3"/>
          <a:srcRect t="19032" b="9045"/>
          <a:stretch/>
        </p:blipFill>
        <p:spPr bwMode="auto">
          <a:xfrm>
            <a:off x="10506443" y="5831421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4688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71ACBAE-5CDD-477C-8C77-B0F822D8A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306" y="515283"/>
            <a:ext cx="10931039" cy="18602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40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”Dacă vrei să ajungi mai repede, mergi singur. Dacă vrei să ajungi departe, mergeți împreună.”</a:t>
            </a:r>
            <a:endParaRPr lang="ro-RO" sz="4000" dirty="0">
              <a:solidFill>
                <a:srgbClr val="0070C0"/>
              </a:solidFill>
            </a:endParaRPr>
          </a:p>
        </p:txBody>
      </p:sp>
      <p:pic>
        <p:nvPicPr>
          <p:cNvPr id="5" name="Picture 2" descr="I. Drumețiile la munte și încrederea! Unde începe și unde se termină  această abilitate pentru viață? pentru elevi - Adeona">
            <a:extLst>
              <a:ext uri="{FF2B5EF4-FFF2-40B4-BE49-F238E27FC236}">
                <a16:creationId xmlns:a16="http://schemas.microsoft.com/office/drawing/2014/main" id="{85399CD8-AC48-4D23-A209-65325955F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0" y="2839530"/>
            <a:ext cx="6109616" cy="343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6BAF7E8F-50D9-4710-AE3B-C9D72FA9B0EB}"/>
              </a:ext>
            </a:extLst>
          </p:cNvPr>
          <p:cNvSpPr txBox="1"/>
          <p:nvPr/>
        </p:nvSpPr>
        <p:spPr>
          <a:xfrm>
            <a:off x="7456602" y="2997724"/>
            <a:ext cx="432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/>
              <a:t>Activitate în echipă la ora de Matematică</a:t>
            </a: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C9BA952D-41EC-48E6-84B0-00E5B9CEC41A}"/>
              </a:ext>
            </a:extLst>
          </p:cNvPr>
          <p:cNvPicPr/>
          <p:nvPr/>
        </p:nvPicPr>
        <p:blipFill rotWithShape="1">
          <a:blip r:embed="rId3"/>
          <a:srcRect t="19032" b="9045"/>
          <a:stretch/>
        </p:blipFill>
        <p:spPr bwMode="auto">
          <a:xfrm>
            <a:off x="10506443" y="5831421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 descr="APLICAREA METODELOR ŞI TEHNICILOR DE PREDARE LA LIMBA ŞI LITERATURA ROMÂNĂ  PENTRU ELEVII DE VÂRSTĂ ŞCOLARĂ MIJLOCIE Conf">
            <a:extLst>
              <a:ext uri="{FF2B5EF4-FFF2-40B4-BE49-F238E27FC236}">
                <a16:creationId xmlns:a16="http://schemas.microsoft.com/office/drawing/2014/main" id="{72D9E389-147A-4A19-B2AC-3A657DD7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31" y="4270342"/>
            <a:ext cx="1478814" cy="127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9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D933C05-1A12-4A18-89BA-0750816C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83" y="2362864"/>
            <a:ext cx="2884603" cy="1294228"/>
          </a:xfrm>
          <a:custGeom>
            <a:avLst/>
            <a:gdLst>
              <a:gd name="connsiteX0" fmla="*/ 0 w 2884603"/>
              <a:gd name="connsiteY0" fmla="*/ 0 h 1294228"/>
              <a:gd name="connsiteX1" fmla="*/ 605767 w 2884603"/>
              <a:gd name="connsiteY1" fmla="*/ 0 h 1294228"/>
              <a:gd name="connsiteX2" fmla="*/ 1096149 w 2884603"/>
              <a:gd name="connsiteY2" fmla="*/ 0 h 1294228"/>
              <a:gd name="connsiteX3" fmla="*/ 1730762 w 2884603"/>
              <a:gd name="connsiteY3" fmla="*/ 0 h 1294228"/>
              <a:gd name="connsiteX4" fmla="*/ 2365374 w 2884603"/>
              <a:gd name="connsiteY4" fmla="*/ 0 h 1294228"/>
              <a:gd name="connsiteX5" fmla="*/ 2884603 w 2884603"/>
              <a:gd name="connsiteY5" fmla="*/ 0 h 1294228"/>
              <a:gd name="connsiteX6" fmla="*/ 2884603 w 2884603"/>
              <a:gd name="connsiteY6" fmla="*/ 405525 h 1294228"/>
              <a:gd name="connsiteX7" fmla="*/ 2884603 w 2884603"/>
              <a:gd name="connsiteY7" fmla="*/ 836934 h 1294228"/>
              <a:gd name="connsiteX8" fmla="*/ 2884603 w 2884603"/>
              <a:gd name="connsiteY8" fmla="*/ 1294228 h 1294228"/>
              <a:gd name="connsiteX9" fmla="*/ 2307682 w 2884603"/>
              <a:gd name="connsiteY9" fmla="*/ 1294228 h 1294228"/>
              <a:gd name="connsiteX10" fmla="*/ 1701916 w 2884603"/>
              <a:gd name="connsiteY10" fmla="*/ 1294228 h 1294228"/>
              <a:gd name="connsiteX11" fmla="*/ 1182687 w 2884603"/>
              <a:gd name="connsiteY11" fmla="*/ 1294228 h 1294228"/>
              <a:gd name="connsiteX12" fmla="*/ 548075 w 2884603"/>
              <a:gd name="connsiteY12" fmla="*/ 1294228 h 1294228"/>
              <a:gd name="connsiteX13" fmla="*/ 0 w 2884603"/>
              <a:gd name="connsiteY13" fmla="*/ 1294228 h 1294228"/>
              <a:gd name="connsiteX14" fmla="*/ 0 w 2884603"/>
              <a:gd name="connsiteY14" fmla="*/ 901646 h 1294228"/>
              <a:gd name="connsiteX15" fmla="*/ 0 w 2884603"/>
              <a:gd name="connsiteY15" fmla="*/ 496121 h 1294228"/>
              <a:gd name="connsiteX16" fmla="*/ 0 w 2884603"/>
              <a:gd name="connsiteY16" fmla="*/ 0 h 129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84603" h="1294228" fill="none" extrusionOk="0">
                <a:moveTo>
                  <a:pt x="0" y="0"/>
                </a:moveTo>
                <a:cubicBezTo>
                  <a:pt x="274845" y="-13764"/>
                  <a:pt x="321321" y="25759"/>
                  <a:pt x="605767" y="0"/>
                </a:cubicBezTo>
                <a:cubicBezTo>
                  <a:pt x="890213" y="-25759"/>
                  <a:pt x="897899" y="17756"/>
                  <a:pt x="1096149" y="0"/>
                </a:cubicBezTo>
                <a:cubicBezTo>
                  <a:pt x="1294399" y="-17756"/>
                  <a:pt x="1487393" y="59477"/>
                  <a:pt x="1730762" y="0"/>
                </a:cubicBezTo>
                <a:cubicBezTo>
                  <a:pt x="1974131" y="-59477"/>
                  <a:pt x="2075084" y="74446"/>
                  <a:pt x="2365374" y="0"/>
                </a:cubicBezTo>
                <a:cubicBezTo>
                  <a:pt x="2655664" y="-74446"/>
                  <a:pt x="2756598" y="49848"/>
                  <a:pt x="2884603" y="0"/>
                </a:cubicBezTo>
                <a:cubicBezTo>
                  <a:pt x="2894096" y="92214"/>
                  <a:pt x="2852087" y="253476"/>
                  <a:pt x="2884603" y="405525"/>
                </a:cubicBezTo>
                <a:cubicBezTo>
                  <a:pt x="2917119" y="557575"/>
                  <a:pt x="2855312" y="690568"/>
                  <a:pt x="2884603" y="836934"/>
                </a:cubicBezTo>
                <a:cubicBezTo>
                  <a:pt x="2913894" y="983300"/>
                  <a:pt x="2866368" y="1091607"/>
                  <a:pt x="2884603" y="1294228"/>
                </a:cubicBezTo>
                <a:cubicBezTo>
                  <a:pt x="2757419" y="1361080"/>
                  <a:pt x="2510923" y="1243738"/>
                  <a:pt x="2307682" y="1294228"/>
                </a:cubicBezTo>
                <a:cubicBezTo>
                  <a:pt x="2104441" y="1344718"/>
                  <a:pt x="1831234" y="1230055"/>
                  <a:pt x="1701916" y="1294228"/>
                </a:cubicBezTo>
                <a:cubicBezTo>
                  <a:pt x="1572598" y="1358401"/>
                  <a:pt x="1326409" y="1289925"/>
                  <a:pt x="1182687" y="1294228"/>
                </a:cubicBezTo>
                <a:cubicBezTo>
                  <a:pt x="1038965" y="1298531"/>
                  <a:pt x="731315" y="1272343"/>
                  <a:pt x="548075" y="1294228"/>
                </a:cubicBezTo>
                <a:cubicBezTo>
                  <a:pt x="364835" y="1316113"/>
                  <a:pt x="201648" y="1283341"/>
                  <a:pt x="0" y="1294228"/>
                </a:cubicBezTo>
                <a:cubicBezTo>
                  <a:pt x="-45123" y="1160468"/>
                  <a:pt x="34252" y="1069675"/>
                  <a:pt x="0" y="901646"/>
                </a:cubicBezTo>
                <a:cubicBezTo>
                  <a:pt x="-34252" y="733617"/>
                  <a:pt x="14092" y="614932"/>
                  <a:pt x="0" y="496121"/>
                </a:cubicBezTo>
                <a:cubicBezTo>
                  <a:pt x="-14092" y="377311"/>
                  <a:pt x="54370" y="170830"/>
                  <a:pt x="0" y="0"/>
                </a:cubicBezTo>
                <a:close/>
              </a:path>
              <a:path w="2884603" h="1294228" stroke="0" extrusionOk="0">
                <a:moveTo>
                  <a:pt x="0" y="0"/>
                </a:moveTo>
                <a:cubicBezTo>
                  <a:pt x="190246" y="-30855"/>
                  <a:pt x="371083" y="53536"/>
                  <a:pt x="634613" y="0"/>
                </a:cubicBezTo>
                <a:cubicBezTo>
                  <a:pt x="898143" y="-53536"/>
                  <a:pt x="909849" y="17487"/>
                  <a:pt x="1182687" y="0"/>
                </a:cubicBezTo>
                <a:cubicBezTo>
                  <a:pt x="1455525" y="-17487"/>
                  <a:pt x="1574999" y="74431"/>
                  <a:pt x="1817300" y="0"/>
                </a:cubicBezTo>
                <a:cubicBezTo>
                  <a:pt x="2059601" y="-74431"/>
                  <a:pt x="2513508" y="23066"/>
                  <a:pt x="2884603" y="0"/>
                </a:cubicBezTo>
                <a:cubicBezTo>
                  <a:pt x="2899927" y="116358"/>
                  <a:pt x="2856211" y="266773"/>
                  <a:pt x="2884603" y="405525"/>
                </a:cubicBezTo>
                <a:cubicBezTo>
                  <a:pt x="2912995" y="544278"/>
                  <a:pt x="2835215" y="712630"/>
                  <a:pt x="2884603" y="836934"/>
                </a:cubicBezTo>
                <a:cubicBezTo>
                  <a:pt x="2933991" y="961238"/>
                  <a:pt x="2861595" y="1166890"/>
                  <a:pt x="2884603" y="1294228"/>
                </a:cubicBezTo>
                <a:cubicBezTo>
                  <a:pt x="2715391" y="1352492"/>
                  <a:pt x="2554679" y="1290541"/>
                  <a:pt x="2336528" y="1294228"/>
                </a:cubicBezTo>
                <a:cubicBezTo>
                  <a:pt x="2118378" y="1297915"/>
                  <a:pt x="1972807" y="1256994"/>
                  <a:pt x="1788454" y="1294228"/>
                </a:cubicBezTo>
                <a:cubicBezTo>
                  <a:pt x="1604101" y="1331462"/>
                  <a:pt x="1491948" y="1238340"/>
                  <a:pt x="1211533" y="1294228"/>
                </a:cubicBezTo>
                <a:cubicBezTo>
                  <a:pt x="931118" y="1350116"/>
                  <a:pt x="907409" y="1288045"/>
                  <a:pt x="692305" y="1294228"/>
                </a:cubicBezTo>
                <a:cubicBezTo>
                  <a:pt x="477201" y="1300411"/>
                  <a:pt x="247652" y="1239599"/>
                  <a:pt x="0" y="1294228"/>
                </a:cubicBezTo>
                <a:cubicBezTo>
                  <a:pt x="-16216" y="1093462"/>
                  <a:pt x="51591" y="1027086"/>
                  <a:pt x="0" y="862819"/>
                </a:cubicBezTo>
                <a:cubicBezTo>
                  <a:pt x="-51591" y="698552"/>
                  <a:pt x="22583" y="582105"/>
                  <a:pt x="0" y="431409"/>
                </a:cubicBezTo>
                <a:cubicBezTo>
                  <a:pt x="-22583" y="280713"/>
                  <a:pt x="7649" y="104063"/>
                  <a:pt x="0" y="0"/>
                </a:cubicBezTo>
                <a:close/>
              </a:path>
            </a:pathLst>
          </a:custGeom>
          <a:solidFill>
            <a:srgbClr val="CC962A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14896888">
                  <ask:type>
                    <ask:lineSketchScribble/>
                  </ask:type>
                </ask:lineSketchStyleProps>
              </a:ext>
            </a:extLst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o-RO" sz="1800" dirty="0"/>
              <a:t>Activitate în echipă</a:t>
            </a:r>
            <a:br>
              <a:rPr lang="ro-RO" sz="1800" dirty="0"/>
            </a:br>
            <a:r>
              <a:rPr lang="ro-RO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 așteaptă muntele!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B593881D-4DF8-4590-83A5-8E17E3D1E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" t="289" r="5703" b="39978"/>
          <a:stretch/>
        </p:blipFill>
        <p:spPr>
          <a:xfrm>
            <a:off x="3110186" y="546756"/>
            <a:ext cx="9081814" cy="5948312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AEA8E5B7-3C5B-4EC6-B085-53BF086AC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3" y="4031808"/>
            <a:ext cx="3077041" cy="25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52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41AB07EF-A1E9-42D8-8F6C-4D2EADE01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588" y="641022"/>
            <a:ext cx="10417904" cy="5990734"/>
          </a:xfrm>
        </p:spPr>
      </p:pic>
      <p:pic>
        <p:nvPicPr>
          <p:cNvPr id="8194" name="Picture 2" descr="APLICAREA METODELOR ŞI TEHNICILOR DE PREDARE LA LIMBA ŞI LITERATURA ROMÂNĂ  PENTRU ELEVII DE VÂRSTĂ ŞCOLARĂ MIJLOCIE Conf">
            <a:extLst>
              <a:ext uri="{FF2B5EF4-FFF2-40B4-BE49-F238E27FC236}">
                <a16:creationId xmlns:a16="http://schemas.microsoft.com/office/drawing/2014/main" id="{C266F193-679E-4E27-A765-B980399F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5" y="395925"/>
            <a:ext cx="1478814" cy="127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74743166-F10D-4774-A4B7-41E91B3C7155}"/>
              </a:ext>
            </a:extLst>
          </p:cNvPr>
          <p:cNvPicPr/>
          <p:nvPr/>
        </p:nvPicPr>
        <p:blipFill rotWithShape="1">
          <a:blip r:embed="rId4"/>
          <a:srcRect t="19032" b="9045"/>
          <a:stretch/>
        </p:blipFill>
        <p:spPr bwMode="auto">
          <a:xfrm>
            <a:off x="10506443" y="5831421"/>
            <a:ext cx="1590435" cy="966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9896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61DA7694-04DF-4D49-8E3E-22E6C1A8C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8" t="289" r="5703" b="39978"/>
          <a:stretch/>
        </p:blipFill>
        <p:spPr>
          <a:xfrm>
            <a:off x="1111005" y="281268"/>
            <a:ext cx="9611772" cy="6295463"/>
          </a:xfrm>
          <a:prstGeom prst="rect">
            <a:avLst/>
          </a:prstGeom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4EFC9867-0018-418B-A27F-2FE8B5C683EE}"/>
              </a:ext>
            </a:extLst>
          </p:cNvPr>
          <p:cNvSpPr/>
          <p:nvPr/>
        </p:nvSpPr>
        <p:spPr>
          <a:xfrm>
            <a:off x="1131216" y="5471814"/>
            <a:ext cx="9624768" cy="1084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1. Împărțiți-vă rolurile în echipă: LIDERUL, CREATORUL,SPECIALIȘTII,  PURTĂTORUL DE CUVÂNT. 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F770D361-194E-416B-9C9C-9DFD6C5CD0F6}"/>
              </a:ext>
            </a:extLst>
          </p:cNvPr>
          <p:cNvSpPr/>
          <p:nvPr/>
        </p:nvSpPr>
        <p:spPr>
          <a:xfrm>
            <a:off x="1131216" y="4450238"/>
            <a:ext cx="9624768" cy="1084082"/>
          </a:xfrm>
          <a:prstGeom prst="rect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2. Studiați fișa și împărțiți-vă sarcinile de lucru.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64C74E20-A833-49DB-A6AA-9A535D860DCF}"/>
              </a:ext>
            </a:extLst>
          </p:cNvPr>
          <p:cNvSpPr/>
          <p:nvPr/>
        </p:nvSpPr>
        <p:spPr>
          <a:xfrm>
            <a:off x="1111005" y="3362229"/>
            <a:ext cx="9624768" cy="10840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3. Rezolvați în liniște sarcina primită. 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8DEF60A3-A1CC-4BBD-90DF-4DD7D4A25D98}"/>
              </a:ext>
            </a:extLst>
          </p:cNvPr>
          <p:cNvSpPr/>
          <p:nvPr/>
        </p:nvSpPr>
        <p:spPr>
          <a:xfrm>
            <a:off x="1131216" y="2309400"/>
            <a:ext cx="9624768" cy="10840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4. Verificați-vă și  rezolvați toate exercițiile de pe fișa personală.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591F923E-9726-4367-9D24-344C5A7214A8}"/>
              </a:ext>
            </a:extLst>
          </p:cNvPr>
          <p:cNvSpPr/>
          <p:nvPr/>
        </p:nvSpPr>
        <p:spPr>
          <a:xfrm>
            <a:off x="1131216" y="1287824"/>
            <a:ext cx="9624768" cy="10840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5. La semnalul sonor rezolvați pe FIȘA ECHIPEI sarcinile primite. </a:t>
            </a:r>
          </a:p>
          <a:p>
            <a:pPr algn="ctr"/>
            <a:endParaRPr lang="ro-RO" dirty="0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AF7B2B0F-8885-43FE-B263-89126BBCFFC1}"/>
              </a:ext>
            </a:extLst>
          </p:cNvPr>
          <p:cNvSpPr/>
          <p:nvPr/>
        </p:nvSpPr>
        <p:spPr>
          <a:xfrm>
            <a:off x="1131216" y="226879"/>
            <a:ext cx="9624768" cy="10840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6.  Purtătorul de cuvânt al echipei prezintă activitatea. </a:t>
            </a: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C49EE2A9-16B4-4F97-B69A-14B172A0A536}"/>
              </a:ext>
            </a:extLst>
          </p:cNvPr>
          <p:cNvPicPr/>
          <p:nvPr/>
        </p:nvPicPr>
        <p:blipFill rotWithShape="1">
          <a:blip r:embed="rId3"/>
          <a:srcRect t="19032" b="9045"/>
          <a:stretch/>
        </p:blipFill>
        <p:spPr bwMode="auto">
          <a:xfrm>
            <a:off x="10887959" y="5986021"/>
            <a:ext cx="1208919" cy="811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07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205</Words>
  <Application>Microsoft Office PowerPoint</Application>
  <PresentationFormat>Ecran lat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4" baseType="lpstr">
      <vt:lpstr>Arial</vt:lpstr>
      <vt:lpstr>Neue Haas Grotesk Text Pro</vt:lpstr>
      <vt:lpstr>Roboto</vt:lpstr>
      <vt:lpstr>BjornVTI</vt:lpstr>
      <vt:lpstr>Știrea ZILEI  11.11.2023 </vt:lpstr>
      <vt:lpstr>Prezentare PowerPoint</vt:lpstr>
      <vt:lpstr>Prezentare PowerPoint</vt:lpstr>
      <vt:lpstr>Prezentare PowerPoint</vt:lpstr>
      <vt:lpstr>Discuții pornind de la imagine și text argumente pro/contra</vt:lpstr>
      <vt:lpstr>Prezentare PowerPoint</vt:lpstr>
      <vt:lpstr>Activitate în echipă Te așteaptă muntele!</vt:lpstr>
      <vt:lpstr>Prezentare PowerPoint</vt:lpstr>
      <vt:lpstr>Prezentare PowerPoint</vt:lpstr>
      <vt:lpstr> Joc și mișcare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77</cp:revision>
  <dcterms:created xsi:type="dcterms:W3CDTF">2023-12-10T09:37:11Z</dcterms:created>
  <dcterms:modified xsi:type="dcterms:W3CDTF">2023-12-10T14:15:53Z</dcterms:modified>
</cp:coreProperties>
</file>