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75" r:id="rId7"/>
    <p:sldId id="267" r:id="rId8"/>
    <p:sldId id="268" r:id="rId9"/>
    <p:sldId id="269" r:id="rId10"/>
    <p:sldId id="273" r:id="rId11"/>
    <p:sldId id="276" r:id="rId12"/>
    <p:sldId id="277" r:id="rId13"/>
    <p:sldId id="264" r:id="rId14"/>
    <p:sldId id="262" r:id="rId15"/>
    <p:sldId id="265" r:id="rId16"/>
    <p:sldId id="259" r:id="rId17"/>
    <p:sldId id="261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4" autoAdjust="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7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8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6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2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teincatalog.ro/ajutor.php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School Teacher Clipart, Download Free School Teacher Clipart png  images, Free ClipArts on Clipart Library">
            <a:extLst>
              <a:ext uri="{FF2B5EF4-FFF2-40B4-BE49-F238E27FC236}">
                <a16:creationId xmlns:a16="http://schemas.microsoft.com/office/drawing/2014/main" id="{47773B80-78E5-63BB-B850-1EDDE1DD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76200"/>
            <a:ext cx="674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BD26D9-EFD7-AF91-C115-79E84D15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1939925"/>
            <a:ext cx="5486400" cy="1470025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Ședință cu părinții</a:t>
            </a:r>
            <a:b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clasa a IV-a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5425"/>
            <a:ext cx="4343400" cy="129540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</a:p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Septembrie 2023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2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RO" dirty="0"/>
              <a:t>AUXILIARE ȘCOLARE</a:t>
            </a:r>
            <a:endParaRPr lang="en-US" dirty="0"/>
          </a:p>
        </p:txBody>
      </p:sp>
      <p:pic>
        <p:nvPicPr>
          <p:cNvPr id="2050" name="Picture 2" descr="Cu Aramis reusesc. Recapitulare prin joc, clasa a 4-a. Limba si literatura romana. Geografie. Istorie - Bianca Bucurenciu">
            <a:extLst>
              <a:ext uri="{FF2B5EF4-FFF2-40B4-BE49-F238E27FC236}">
                <a16:creationId xmlns:a16="http://schemas.microsoft.com/office/drawing/2014/main" id="{E4E6F202-6F8D-4EA6-5041-7296172F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 Aramis reusesc. Recapitulare si evaluare: Mate + Stiinte ale naturii + Ed.civica - Clasa 4 - Mihaela-Ada Radu">
            <a:extLst>
              <a:ext uri="{FF2B5EF4-FFF2-40B4-BE49-F238E27FC236}">
                <a16:creationId xmlns:a16="http://schemas.microsoft.com/office/drawing/2014/main" id="{D1F5BD02-0BF3-B183-78B8-252090F1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61817"/>
            <a:ext cx="2515940" cy="35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erseaza cu Aramis. Comunicare in limba romana, fise de lucru pentru clasa a IV-a">
            <a:extLst>
              <a:ext uri="{FF2B5EF4-FFF2-40B4-BE49-F238E27FC236}">
                <a16:creationId xmlns:a16="http://schemas.microsoft.com/office/drawing/2014/main" id="{DD511A5B-B730-554B-A39F-457132C6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309687"/>
            <a:ext cx="19526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8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88E4A6D-C072-4E7F-B8C5-2CC340AE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Prezentarea profilului absolventului de clasa a IV-a</a:t>
            </a:r>
            <a:br>
              <a:rPr lang="ro-RO" dirty="0"/>
            </a:br>
            <a:endParaRPr lang="ro-RO" dirty="0"/>
          </a:p>
        </p:txBody>
      </p:sp>
      <p:pic>
        <p:nvPicPr>
          <p:cNvPr id="12" name="Substituent conținut 11">
            <a:extLst>
              <a:ext uri="{FF2B5EF4-FFF2-40B4-BE49-F238E27FC236}">
                <a16:creationId xmlns:a16="http://schemas.microsoft.com/office/drawing/2014/main" id="{E38BDD7F-8ED6-47E2-843C-AD43B8B0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751560"/>
            <a:ext cx="1255299" cy="3072411"/>
          </a:xfr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60C366DE-B8DC-4122-B023-49A6359AA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8"/>
          <a:stretch/>
        </p:blipFill>
        <p:spPr>
          <a:xfrm>
            <a:off x="4929808" y="2007232"/>
            <a:ext cx="4071092" cy="3726180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3A6DC542-F172-428C-B037-1A56F97B685C}"/>
              </a:ext>
            </a:extLst>
          </p:cNvPr>
          <p:cNvSpPr/>
          <p:nvPr/>
        </p:nvSpPr>
        <p:spPr>
          <a:xfrm>
            <a:off x="6142383" y="3800748"/>
            <a:ext cx="1172818" cy="48701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ro-RO" sz="1050" b="1" dirty="0">
                <a:solidFill>
                  <a:prstClr val="black"/>
                </a:solidFill>
                <a:latin typeface="Trebuchet MS" panose="020B0603020202020204"/>
              </a:rPr>
              <a:t>COMPETENȚE</a:t>
            </a:r>
          </a:p>
        </p:txBody>
      </p:sp>
      <p:pic>
        <p:nvPicPr>
          <p:cNvPr id="3076" name="Picture 4" descr="Imagini pentru semn de intrebare GIF">
            <a:extLst>
              <a:ext uri="{FF2B5EF4-FFF2-40B4-BE49-F238E27FC236}">
                <a16:creationId xmlns:a16="http://schemas.microsoft.com/office/drawing/2014/main" id="{5DF90CA9-530F-4CC2-BAE5-B2635A2E7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27" y="1787453"/>
            <a:ext cx="2500313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1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83F9A06-F5C3-4391-AB3E-5850FC7F7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2598" r="4192" b="15708"/>
          <a:stretch/>
        </p:blipFill>
        <p:spPr bwMode="auto">
          <a:xfrm>
            <a:off x="1164015" y="964972"/>
            <a:ext cx="6815971" cy="457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6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CAF0127-9D06-4122-BE9C-50C1B3EB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 b="8855"/>
          <a:stretch/>
        </p:blipFill>
        <p:spPr>
          <a:xfrm>
            <a:off x="1447800" y="152400"/>
            <a:ext cx="5257799" cy="6426203"/>
          </a:xfrm>
        </p:spPr>
      </p:pic>
    </p:spTree>
    <p:extLst>
      <p:ext uri="{BB962C8B-B14F-4D97-AF65-F5344CB8AC3E}">
        <p14:creationId xmlns:p14="http://schemas.microsoft.com/office/powerpoint/2010/main" val="31494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E1E9F76-31C8-464F-BCA0-B92AE103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274638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ro-RO" dirty="0"/>
              <a:t>EVALUAREA INIȚIALĂ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7EBA8F-DF4F-47F0-9613-CFE86A22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318839"/>
            <a:ext cx="3505200" cy="1110161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Nivel mediu</a:t>
            </a:r>
          </a:p>
          <a:p>
            <a:r>
              <a:rPr lang="ro-RO" dirty="0"/>
              <a:t>Rezultatele- grafice </a:t>
            </a:r>
          </a:p>
          <a:p>
            <a:r>
              <a:rPr lang="ro-RO" dirty="0"/>
              <a:t>Măsuri de ameliorare</a:t>
            </a:r>
          </a:p>
        </p:txBody>
      </p:sp>
      <p:pic>
        <p:nvPicPr>
          <p:cNvPr id="4" name="Substituent conținut 4">
            <a:extLst>
              <a:ext uri="{FF2B5EF4-FFF2-40B4-BE49-F238E27FC236}">
                <a16:creationId xmlns:a16="http://schemas.microsoft.com/office/drawing/2014/main" id="{EF937EF3-8467-ED64-39F7-20254829B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68981"/>
            <a:ext cx="4879990" cy="54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3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Probleme organizatorice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Ore de consulta</a:t>
            </a:r>
            <a:r>
              <a:rPr lang="ro-RO" dirty="0"/>
              <a:t>ții: marți ora 9-9,50;</a:t>
            </a:r>
          </a:p>
          <a:p>
            <a:r>
              <a:rPr lang="ro-RO" dirty="0"/>
              <a:t>Medic pediatru în școală – 3 zile pe săptămână; triajul periodic, măsurători  - (luni,marţi,miercuri)</a:t>
            </a:r>
          </a:p>
          <a:p>
            <a:r>
              <a:rPr lang="ro-RO" dirty="0"/>
              <a:t>Adeverințe de la medicul de familie- pot fi aduse în termen de 7 zile de la reîntoarcerea copilului.</a:t>
            </a:r>
          </a:p>
          <a:p>
            <a:r>
              <a:rPr lang="ro-RO" dirty="0"/>
              <a:t>Cerere tipizată pentru învoiri;</a:t>
            </a:r>
          </a:p>
          <a:p>
            <a:r>
              <a:rPr lang="ro-RO" dirty="0"/>
              <a:t>Depozitarea manualelor ;</a:t>
            </a:r>
          </a:p>
          <a:p>
            <a:r>
              <a:rPr lang="ro-RO" dirty="0"/>
              <a:t>Caiet pentru abaterile de disciplină;</a:t>
            </a:r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043144A9-9BD7-07A9-6342-3FE91469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33364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1"/>
          <a:stretch/>
        </p:blipFill>
        <p:spPr bwMode="auto">
          <a:xfrm>
            <a:off x="457200" y="1143000"/>
            <a:ext cx="830778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Alegerea Consiliului Clasei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657600"/>
            <a:ext cx="3429000" cy="2544763"/>
          </a:xfrm>
        </p:spPr>
        <p:txBody>
          <a:bodyPr>
            <a:normAutofit/>
          </a:bodyPr>
          <a:lstStyle/>
          <a:p>
            <a:r>
              <a:rPr lang="ro-RO" dirty="0"/>
              <a:t>Președintele clasei</a:t>
            </a:r>
          </a:p>
          <a:p>
            <a:r>
              <a:rPr lang="ro-RO" dirty="0"/>
              <a:t>Vicepreședinte</a:t>
            </a:r>
          </a:p>
          <a:p>
            <a:r>
              <a:rPr lang="ro-RO" dirty="0"/>
              <a:t>Casier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8429" y="616053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Tabel privind înscrierea în Asociația Părinților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0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Note în catalog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4343400" cy="245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09999"/>
            <a:ext cx="4171950" cy="29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16764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Elevii vor avea : numărul de ore+ 3</a:t>
            </a:r>
          </a:p>
          <a:p>
            <a:r>
              <a:rPr lang="ro-RO" dirty="0"/>
              <a:t>De exemplu la CLR: 6+3=9</a:t>
            </a:r>
          </a:p>
          <a:p>
            <a:pPr marL="285750" indent="-285750">
              <a:buFont typeface="Wingdings" pitchFamily="2" charset="2"/>
              <a:buChar char="Ø"/>
            </a:pPr>
            <a:endParaRPr lang="ro-RO" dirty="0"/>
          </a:p>
          <a:p>
            <a:pPr marL="285750" indent="-285750">
              <a:buFont typeface="Wingdings" pitchFamily="2" charset="2"/>
              <a:buChar char="Ø"/>
            </a:pPr>
            <a:r>
              <a:rPr lang="ro-RO" dirty="0"/>
              <a:t>Vor primi mai multe note și voi face o medie.</a:t>
            </a:r>
            <a:endParaRPr lang="en-US" dirty="0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78636" y="4495800"/>
            <a:ext cx="386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4"/>
              </a:rPr>
              <a:t>NoteInCatalog</a:t>
            </a:r>
            <a:r>
              <a:rPr lang="en-US" dirty="0">
                <a:hlinkClick r:id="rId4"/>
              </a:rPr>
              <a:t> – </a:t>
            </a:r>
            <a:r>
              <a:rPr lang="en-US" dirty="0" err="1">
                <a:hlinkClick r:id="rId4"/>
              </a:rPr>
              <a:t>Catalogul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scolar</a:t>
            </a:r>
            <a:r>
              <a:rPr lang="en-US" dirty="0">
                <a:hlinkClick r:id="rId4"/>
              </a:rPr>
              <a:t> online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880" y="5105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Datele părinților : nume, prenume MAMA și TATA, număr de telefon, adresa reală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4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/>
          <a:lstStyle/>
          <a:p>
            <a:r>
              <a:rPr lang="ro-RO" sz="4000" dirty="0"/>
              <a:t>ORA DE SPORT      ORA DE RELIGIE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4525963"/>
          </a:xfrm>
        </p:spPr>
        <p:txBody>
          <a:bodyPr/>
          <a:lstStyle/>
          <a:p>
            <a:r>
              <a:rPr lang="ro-RO" dirty="0"/>
              <a:t>Adeverință medicală pentru elevii scutiți;</a:t>
            </a:r>
          </a:p>
          <a:p>
            <a:r>
              <a:rPr lang="ro-RO" dirty="0"/>
              <a:t>Echipamentul sportiv să semene cu uniforma școlară;</a:t>
            </a:r>
          </a:p>
        </p:txBody>
      </p:sp>
      <p:sp>
        <p:nvSpPr>
          <p:cNvPr id="4" name="Freeform 3"/>
          <p:cNvSpPr/>
          <p:nvPr/>
        </p:nvSpPr>
        <p:spPr>
          <a:xfrm>
            <a:off x="4389094" y="0"/>
            <a:ext cx="596795" cy="5714999"/>
          </a:xfrm>
          <a:custGeom>
            <a:avLst/>
            <a:gdLst>
              <a:gd name="connsiteX0" fmla="*/ 19277 w 596795"/>
              <a:gd name="connsiteY0" fmla="*/ 0 h 6758261"/>
              <a:gd name="connsiteX1" fmla="*/ 288784 w 596795"/>
              <a:gd name="connsiteY1" fmla="*/ 1289785 h 6758261"/>
              <a:gd name="connsiteX2" fmla="*/ 26 w 596795"/>
              <a:gd name="connsiteY2" fmla="*/ 2069432 h 6758261"/>
              <a:gd name="connsiteX3" fmla="*/ 308034 w 596795"/>
              <a:gd name="connsiteY3" fmla="*/ 2781701 h 6758261"/>
              <a:gd name="connsiteX4" fmla="*/ 48152 w 596795"/>
              <a:gd name="connsiteY4" fmla="*/ 3975234 h 6758261"/>
              <a:gd name="connsiteX5" fmla="*/ 596792 w 596795"/>
              <a:gd name="connsiteY5" fmla="*/ 4995512 h 6758261"/>
              <a:gd name="connsiteX6" fmla="*/ 38527 w 596795"/>
              <a:gd name="connsiteY6" fmla="*/ 6343049 h 6758261"/>
              <a:gd name="connsiteX7" fmla="*/ 375411 w 596795"/>
              <a:gd name="connsiteY7" fmla="*/ 6718434 h 6758261"/>
              <a:gd name="connsiteX8" fmla="*/ 404287 w 596795"/>
              <a:gd name="connsiteY8" fmla="*/ 6747310 h 6758261"/>
              <a:gd name="connsiteX9" fmla="*/ 404287 w 596795"/>
              <a:gd name="connsiteY9" fmla="*/ 6747310 h 675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795" h="6758261">
                <a:moveTo>
                  <a:pt x="19277" y="0"/>
                </a:moveTo>
                <a:cubicBezTo>
                  <a:pt x="155634" y="472440"/>
                  <a:pt x="291992" y="944880"/>
                  <a:pt x="288784" y="1289785"/>
                </a:cubicBezTo>
                <a:cubicBezTo>
                  <a:pt x="285576" y="1634690"/>
                  <a:pt x="-3182" y="1820779"/>
                  <a:pt x="26" y="2069432"/>
                </a:cubicBezTo>
                <a:cubicBezTo>
                  <a:pt x="3234" y="2318085"/>
                  <a:pt x="300013" y="2464067"/>
                  <a:pt x="308034" y="2781701"/>
                </a:cubicBezTo>
                <a:cubicBezTo>
                  <a:pt x="316055" y="3099335"/>
                  <a:pt x="26" y="3606266"/>
                  <a:pt x="48152" y="3975234"/>
                </a:cubicBezTo>
                <a:cubicBezTo>
                  <a:pt x="96278" y="4344202"/>
                  <a:pt x="598396" y="4600876"/>
                  <a:pt x="596792" y="4995512"/>
                </a:cubicBezTo>
                <a:cubicBezTo>
                  <a:pt x="595188" y="5390148"/>
                  <a:pt x="75424" y="6055895"/>
                  <a:pt x="38527" y="6343049"/>
                </a:cubicBezTo>
                <a:cubicBezTo>
                  <a:pt x="1630" y="6630203"/>
                  <a:pt x="314451" y="6651057"/>
                  <a:pt x="375411" y="6718434"/>
                </a:cubicBezTo>
                <a:cubicBezTo>
                  <a:pt x="436371" y="6785811"/>
                  <a:pt x="404287" y="6747310"/>
                  <a:pt x="404287" y="6747310"/>
                </a:cubicBezTo>
                <a:lnTo>
                  <a:pt x="404287" y="674731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4979" y="1600200"/>
            <a:ext cx="419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ro-RO" dirty="0"/>
              <a:t>Cei care NU fac ora de Religie vor da o declarație în care să specifice ce va face elevul în ora respectivă.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52400" y="5029200"/>
            <a:ext cx="8610600" cy="1828800"/>
          </a:xfrm>
          <a:custGeom>
            <a:avLst/>
            <a:gdLst>
              <a:gd name="connsiteX0" fmla="*/ 394635 w 8206064"/>
              <a:gd name="connsiteY0" fmla="*/ 138450 h 1441896"/>
              <a:gd name="connsiteX1" fmla="*/ 1559292 w 8206064"/>
              <a:gd name="connsiteY1" fmla="*/ 3697 h 1441896"/>
              <a:gd name="connsiteX2" fmla="*/ 2310063 w 8206064"/>
              <a:gd name="connsiteY2" fmla="*/ 302080 h 1441896"/>
              <a:gd name="connsiteX3" fmla="*/ 3445844 w 8206064"/>
              <a:gd name="connsiteY3" fmla="*/ 138450 h 1441896"/>
              <a:gd name="connsiteX4" fmla="*/ 4254366 w 8206064"/>
              <a:gd name="connsiteY4" fmla="*/ 398332 h 1441896"/>
              <a:gd name="connsiteX5" fmla="*/ 4889633 w 8206064"/>
              <a:gd name="connsiteY5" fmla="*/ 61448 h 1441896"/>
              <a:gd name="connsiteX6" fmla="*/ 5967663 w 8206064"/>
              <a:gd name="connsiteY6" fmla="*/ 330955 h 1441896"/>
              <a:gd name="connsiteX7" fmla="*/ 6641431 w 8206064"/>
              <a:gd name="connsiteY7" fmla="*/ 32572 h 1441896"/>
              <a:gd name="connsiteX8" fmla="*/ 7632833 w 8206064"/>
              <a:gd name="connsiteY8" fmla="*/ 321330 h 1441896"/>
              <a:gd name="connsiteX9" fmla="*/ 8017844 w 8206064"/>
              <a:gd name="connsiteY9" fmla="*/ 13322 h 1441896"/>
              <a:gd name="connsiteX10" fmla="*/ 8200724 w 8206064"/>
              <a:gd name="connsiteY10" fmla="*/ 754467 h 1441896"/>
              <a:gd name="connsiteX11" fmla="*/ 8114096 w 8206064"/>
              <a:gd name="connsiteY11" fmla="*/ 1110602 h 1441896"/>
              <a:gd name="connsiteX12" fmla="*/ 7690585 w 8206064"/>
              <a:gd name="connsiteY12" fmla="*/ 918097 h 1441896"/>
              <a:gd name="connsiteX13" fmla="*/ 7093818 w 8206064"/>
              <a:gd name="connsiteY13" fmla="*/ 1254981 h 1441896"/>
              <a:gd name="connsiteX14" fmla="*/ 6198669 w 8206064"/>
              <a:gd name="connsiteY14" fmla="*/ 985473 h 1441896"/>
              <a:gd name="connsiteX15" fmla="*/ 5650029 w 8206064"/>
              <a:gd name="connsiteY15" fmla="*/ 1341608 h 1441896"/>
              <a:gd name="connsiteX16" fmla="*/ 4822256 w 8206064"/>
              <a:gd name="connsiteY16" fmla="*/ 1206854 h 1441896"/>
              <a:gd name="connsiteX17" fmla="*/ 3946357 w 8206064"/>
              <a:gd name="connsiteY17" fmla="*/ 1331983 h 1441896"/>
              <a:gd name="connsiteX18" fmla="*/ 3359216 w 8206064"/>
              <a:gd name="connsiteY18" fmla="*/ 1043225 h 1441896"/>
              <a:gd name="connsiteX19" fmla="*/ 2752825 w 8206064"/>
              <a:gd name="connsiteY19" fmla="*/ 1293482 h 1441896"/>
              <a:gd name="connsiteX20" fmla="*/ 1905802 w 8206064"/>
              <a:gd name="connsiteY20" fmla="*/ 1043225 h 1441896"/>
              <a:gd name="connsiteX21" fmla="*/ 1135781 w 8206064"/>
              <a:gd name="connsiteY21" fmla="*/ 1437861 h 1441896"/>
              <a:gd name="connsiteX22" fmla="*/ 452387 w 8206064"/>
              <a:gd name="connsiteY22" fmla="*/ 1226105 h 1441896"/>
              <a:gd name="connsiteX23" fmla="*/ 288757 w 8206064"/>
              <a:gd name="connsiteY23" fmla="*/ 879595 h 1441896"/>
              <a:gd name="connsiteX24" fmla="*/ 423511 w 8206064"/>
              <a:gd name="connsiteY24" fmla="*/ 475334 h 1441896"/>
              <a:gd name="connsiteX25" fmla="*/ 0 w 8206064"/>
              <a:gd name="connsiteY25" fmla="*/ 186577 h 1441896"/>
              <a:gd name="connsiteX26" fmla="*/ 394635 w 8206064"/>
              <a:gd name="connsiteY26" fmla="*/ 138450 h 144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206064" h="1441896">
                <a:moveTo>
                  <a:pt x="394635" y="138450"/>
                </a:moveTo>
                <a:cubicBezTo>
                  <a:pt x="654517" y="107970"/>
                  <a:pt x="1240054" y="-23575"/>
                  <a:pt x="1559292" y="3697"/>
                </a:cubicBezTo>
                <a:cubicBezTo>
                  <a:pt x="1878530" y="30969"/>
                  <a:pt x="1995638" y="279621"/>
                  <a:pt x="2310063" y="302080"/>
                </a:cubicBezTo>
                <a:cubicBezTo>
                  <a:pt x="2624488" y="324539"/>
                  <a:pt x="3121794" y="122408"/>
                  <a:pt x="3445844" y="138450"/>
                </a:cubicBezTo>
                <a:cubicBezTo>
                  <a:pt x="3769894" y="154492"/>
                  <a:pt x="4013735" y="411166"/>
                  <a:pt x="4254366" y="398332"/>
                </a:cubicBezTo>
                <a:cubicBezTo>
                  <a:pt x="4494997" y="385498"/>
                  <a:pt x="4604083" y="72678"/>
                  <a:pt x="4889633" y="61448"/>
                </a:cubicBezTo>
                <a:cubicBezTo>
                  <a:pt x="5175183" y="50218"/>
                  <a:pt x="5675697" y="335768"/>
                  <a:pt x="5967663" y="330955"/>
                </a:cubicBezTo>
                <a:cubicBezTo>
                  <a:pt x="6259629" y="326142"/>
                  <a:pt x="6363903" y="34176"/>
                  <a:pt x="6641431" y="32572"/>
                </a:cubicBezTo>
                <a:cubicBezTo>
                  <a:pt x="6918959" y="30968"/>
                  <a:pt x="7403431" y="324538"/>
                  <a:pt x="7632833" y="321330"/>
                </a:cubicBezTo>
                <a:cubicBezTo>
                  <a:pt x="7862235" y="318122"/>
                  <a:pt x="7923196" y="-58867"/>
                  <a:pt x="8017844" y="13322"/>
                </a:cubicBezTo>
                <a:cubicBezTo>
                  <a:pt x="8112492" y="85511"/>
                  <a:pt x="8184682" y="571587"/>
                  <a:pt x="8200724" y="754467"/>
                </a:cubicBezTo>
                <a:cubicBezTo>
                  <a:pt x="8216766" y="937347"/>
                  <a:pt x="8199119" y="1083330"/>
                  <a:pt x="8114096" y="1110602"/>
                </a:cubicBezTo>
                <a:cubicBezTo>
                  <a:pt x="8029073" y="1137874"/>
                  <a:pt x="7860631" y="894034"/>
                  <a:pt x="7690585" y="918097"/>
                </a:cubicBezTo>
                <a:cubicBezTo>
                  <a:pt x="7520539" y="942160"/>
                  <a:pt x="7342471" y="1243752"/>
                  <a:pt x="7093818" y="1254981"/>
                </a:cubicBezTo>
                <a:cubicBezTo>
                  <a:pt x="6845165" y="1266210"/>
                  <a:pt x="6439301" y="971035"/>
                  <a:pt x="6198669" y="985473"/>
                </a:cubicBezTo>
                <a:cubicBezTo>
                  <a:pt x="5958038" y="999911"/>
                  <a:pt x="5879431" y="1304711"/>
                  <a:pt x="5650029" y="1341608"/>
                </a:cubicBezTo>
                <a:cubicBezTo>
                  <a:pt x="5420627" y="1378505"/>
                  <a:pt x="5106201" y="1208458"/>
                  <a:pt x="4822256" y="1206854"/>
                </a:cubicBezTo>
                <a:cubicBezTo>
                  <a:pt x="4538311" y="1205250"/>
                  <a:pt x="4190197" y="1359254"/>
                  <a:pt x="3946357" y="1331983"/>
                </a:cubicBezTo>
                <a:cubicBezTo>
                  <a:pt x="3702517" y="1304712"/>
                  <a:pt x="3558138" y="1049642"/>
                  <a:pt x="3359216" y="1043225"/>
                </a:cubicBezTo>
                <a:cubicBezTo>
                  <a:pt x="3160294" y="1036808"/>
                  <a:pt x="2995061" y="1293482"/>
                  <a:pt x="2752825" y="1293482"/>
                </a:cubicBezTo>
                <a:cubicBezTo>
                  <a:pt x="2510589" y="1293482"/>
                  <a:pt x="2175309" y="1019162"/>
                  <a:pt x="1905802" y="1043225"/>
                </a:cubicBezTo>
                <a:cubicBezTo>
                  <a:pt x="1636295" y="1067288"/>
                  <a:pt x="1378017" y="1407381"/>
                  <a:pt x="1135781" y="1437861"/>
                </a:cubicBezTo>
                <a:cubicBezTo>
                  <a:pt x="893545" y="1468341"/>
                  <a:pt x="593558" y="1319149"/>
                  <a:pt x="452387" y="1226105"/>
                </a:cubicBezTo>
                <a:cubicBezTo>
                  <a:pt x="311216" y="1133061"/>
                  <a:pt x="293570" y="1004723"/>
                  <a:pt x="288757" y="879595"/>
                </a:cubicBezTo>
                <a:cubicBezTo>
                  <a:pt x="283944" y="754467"/>
                  <a:pt x="471637" y="590837"/>
                  <a:pt x="423511" y="475334"/>
                </a:cubicBezTo>
                <a:cubicBezTo>
                  <a:pt x="375385" y="359831"/>
                  <a:pt x="0" y="241120"/>
                  <a:pt x="0" y="186577"/>
                </a:cubicBezTo>
                <a:cubicBezTo>
                  <a:pt x="0" y="132034"/>
                  <a:pt x="134753" y="168930"/>
                  <a:pt x="394635" y="1384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! </a:t>
            </a:r>
            <a:r>
              <a:rPr lang="ro-RO" u="sng" dirty="0"/>
              <a:t>PLECAREA  ELEVILOR   ACASĂ</a:t>
            </a:r>
            <a:r>
              <a:rPr lang="ro-RO" dirty="0"/>
              <a:t>:	</a:t>
            </a:r>
          </a:p>
          <a:p>
            <a:pPr algn="ctr"/>
            <a:r>
              <a:rPr lang="ro-RO" dirty="0"/>
              <a:t>PĂRINȚII  ELEVILOR  CARE  PLEACĂ   SINGURI   ACASĂ   VOR  DA  O DECLARAȚIE   ÎN   ACEST   SENS!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 putea fi o imagine cu text care spune „şase nouă Doar pentru că tu ai dreptate, nu înseamnă că eu greÈesc. Doar că tu nu ai văzut viața din perspectiva mea.!”">
            <a:extLst>
              <a:ext uri="{FF2B5EF4-FFF2-40B4-BE49-F238E27FC236}">
                <a16:creationId xmlns:a16="http://schemas.microsoft.com/office/drawing/2014/main" id="{3A5B7EFC-8612-4928-85A2-CFE9F35F0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315183" cy="61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Ordinea de 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o-RO" dirty="0"/>
              <a:t>Structura anului școlar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Regulamentul de Ordine Interioară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Alegerea Consiliului Clasei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Catalogul electonic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Uniforma</a:t>
            </a:r>
            <a:r>
              <a:rPr lang="en-US" dirty="0"/>
              <a:t> </a:t>
            </a:r>
            <a:r>
              <a:rPr lang="ro-RO" dirty="0"/>
              <a:t>școlară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Reguli pentru ora de Educație fizică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Ora de Religie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Auxiliare școlare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Prezentarea profilului absolventului de clasa a IV-a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Evaluarea inițială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/>
              <a:t>Discuții și probleme organizatorice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99" y="2057401"/>
            <a:ext cx="318897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745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943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Săptămâna altfel: </a:t>
            </a:r>
          </a:p>
          <a:p>
            <a:r>
              <a:rPr lang="ro-RO" dirty="0"/>
              <a:t>Săptămâna verde: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FFB9B0-ADB7-E715-E0C9-98584C2E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6" name="Picture 2" descr="Structura anului școlar 2023-2024 BRAȘOV DOAMNA">
            <a:extLst>
              <a:ext uri="{FF2B5EF4-FFF2-40B4-BE49-F238E27FC236}">
                <a16:creationId xmlns:a16="http://schemas.microsoft.com/office/drawing/2014/main" id="{2F083C86-6D99-BBFB-348E-84C004FC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0"/>
            <a:ext cx="8105775" cy="57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2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ro-RO" dirty="0"/>
              <a:t>Regulamentul de ordine interioară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40386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8" y="914400"/>
            <a:ext cx="4038600" cy="538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dirty="0"/>
              <a:t>Caiet de disciplină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o-RO" dirty="0"/>
              <a:t>Tabel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7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d va avea loc Evaluarea Națională 2023 pentru clasa a II-a, a IV-a și a  VI-a - HotNews.ro">
            <a:extLst>
              <a:ext uri="{FF2B5EF4-FFF2-40B4-BE49-F238E27FC236}">
                <a16:creationId xmlns:a16="http://schemas.microsoft.com/office/drawing/2014/main" id="{5C7A7CA4-7190-D54E-7C1B-0F9DB8AE8E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r="18290" b="38482"/>
          <a:stretch/>
        </p:blipFill>
        <p:spPr bwMode="auto">
          <a:xfrm>
            <a:off x="359465" y="838200"/>
            <a:ext cx="543007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ine similarÄ">
            <a:extLst>
              <a:ext uri="{FF2B5EF4-FFF2-40B4-BE49-F238E27FC236}">
                <a16:creationId xmlns:a16="http://schemas.microsoft.com/office/drawing/2014/main" id="{991E666B-3DDB-A6BF-8B35-03E41526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73" y="1524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ste pentru evaluarea nationala clasa a IV-a. Limba romana si matematica">
            <a:extLst>
              <a:ext uri="{FF2B5EF4-FFF2-40B4-BE49-F238E27FC236}">
                <a16:creationId xmlns:a16="http://schemas.microsoft.com/office/drawing/2014/main" id="{D897CAD3-DDC6-69F5-0B2E-DA36CD28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352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68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ine similar&amp;abreve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712488"/>
            <a:ext cx="1066800" cy="956441"/>
          </a:xfrm>
          <a:prstGeom prst="rect">
            <a:avLst/>
          </a:prstGeom>
          <a:noFill/>
        </p:spPr>
      </p:pic>
      <p:pic>
        <p:nvPicPr>
          <p:cNvPr id="2049" name="rg_hi" descr="ANd9GcRDiuP2Io6d51JU2BGWSX12uk5Fjvwu9VB3yCwpuQtidiSfTt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2453" y="4688992"/>
            <a:ext cx="990600" cy="1066800"/>
          </a:xfrm>
          <a:prstGeom prst="rect">
            <a:avLst/>
          </a:prstGeom>
          <a:noFill/>
        </p:spPr>
      </p:pic>
      <p:pic>
        <p:nvPicPr>
          <p:cNvPr id="2051" name="Picture 3" descr="Imagini pentru IMAGINI PENTRU MUZICA SI MISC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2995" y="5114861"/>
            <a:ext cx="940468" cy="1066800"/>
          </a:xfrm>
          <a:prstGeom prst="rect">
            <a:avLst/>
          </a:prstGeom>
          <a:noFill/>
        </p:spPr>
      </p:pic>
      <p:pic>
        <p:nvPicPr>
          <p:cNvPr id="2061" name="Picture 9" descr="Imagini pentru IMAGINI PENTRU O LIMBA ENGLE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4252" y="1592676"/>
            <a:ext cx="1066800" cy="990600"/>
          </a:xfrm>
          <a:prstGeom prst="rect">
            <a:avLst/>
          </a:prstGeom>
          <a:noFill/>
        </p:spPr>
      </p:pic>
      <p:pic>
        <p:nvPicPr>
          <p:cNvPr id="2050" name="Picture 19" descr="Imagine similar&amp;abreve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514716"/>
            <a:ext cx="914400" cy="878237"/>
          </a:xfrm>
          <a:prstGeom prst="rect">
            <a:avLst/>
          </a:prstGeom>
          <a:noFill/>
        </p:spPr>
      </p:pic>
      <p:pic>
        <p:nvPicPr>
          <p:cNvPr id="2067" name="Picture 19" descr="Imagini pentru IMAGINI PENTRU CU NUME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32" y="3034290"/>
            <a:ext cx="762000" cy="726558"/>
          </a:xfrm>
          <a:prstGeom prst="rect">
            <a:avLst/>
          </a:prstGeom>
          <a:noFill/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9290" y="5436890"/>
            <a:ext cx="838200" cy="9080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80829" y="1209739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Orar an şcolar 2022-2023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763BF796-317F-B5D8-9D82-928F997B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93795"/>
              </p:ext>
            </p:extLst>
          </p:nvPr>
        </p:nvGraphicFramePr>
        <p:xfrm>
          <a:off x="339891" y="2077805"/>
          <a:ext cx="7335754" cy="2639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67056">
                  <a:extLst>
                    <a:ext uri="{9D8B030D-6E8A-4147-A177-3AD203B41FA5}">
                      <a16:colId xmlns:a16="http://schemas.microsoft.com/office/drawing/2014/main" val="3431377090"/>
                    </a:ext>
                  </a:extLst>
                </a:gridCol>
                <a:gridCol w="1368159">
                  <a:extLst>
                    <a:ext uri="{9D8B030D-6E8A-4147-A177-3AD203B41FA5}">
                      <a16:colId xmlns:a16="http://schemas.microsoft.com/office/drawing/2014/main" val="4157046648"/>
                    </a:ext>
                  </a:extLst>
                </a:gridCol>
                <a:gridCol w="1368159">
                  <a:extLst>
                    <a:ext uri="{9D8B030D-6E8A-4147-A177-3AD203B41FA5}">
                      <a16:colId xmlns:a16="http://schemas.microsoft.com/office/drawing/2014/main" val="2813013388"/>
                    </a:ext>
                  </a:extLst>
                </a:gridCol>
                <a:gridCol w="1265482">
                  <a:extLst>
                    <a:ext uri="{9D8B030D-6E8A-4147-A177-3AD203B41FA5}">
                      <a16:colId xmlns:a16="http://schemas.microsoft.com/office/drawing/2014/main" val="3681387687"/>
                    </a:ext>
                  </a:extLst>
                </a:gridCol>
                <a:gridCol w="1222479">
                  <a:extLst>
                    <a:ext uri="{9D8B030D-6E8A-4147-A177-3AD203B41FA5}">
                      <a16:colId xmlns:a16="http://schemas.microsoft.com/office/drawing/2014/main" val="3663554558"/>
                    </a:ext>
                  </a:extLst>
                </a:gridCol>
                <a:gridCol w="1244419">
                  <a:extLst>
                    <a:ext uri="{9D8B030D-6E8A-4147-A177-3AD203B41FA5}">
                      <a16:colId xmlns:a16="http://schemas.microsoft.com/office/drawing/2014/main" val="3893022172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ORAR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200502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 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Luni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Marți 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Miercuri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Joi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Vineri 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487433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8-9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DP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MEM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8772360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9-10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REL.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CLR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480717"/>
                  </a:ext>
                </a:extLst>
              </a:tr>
              <a:tr h="395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10-11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CLR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ENGL.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EFS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CLR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AVAP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6344824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11-12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EFS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MEM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MM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AVAP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8457493"/>
                  </a:ext>
                </a:extLst>
              </a:tr>
              <a:tr h="373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12-13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-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>
                          <a:effectLst/>
                        </a:rPr>
                        <a:t>OPȚ</a:t>
                      </a:r>
                      <a:endParaRPr lang="ro-R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o-RO" sz="2400" dirty="0">
                          <a:effectLst/>
                        </a:rPr>
                        <a:t>-</a:t>
                      </a:r>
                      <a:endParaRPr lang="ro-R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157168"/>
                  </a:ext>
                </a:extLst>
              </a:tr>
            </a:tbl>
          </a:graphicData>
        </a:graphic>
      </p:graphicFrame>
      <p:pic>
        <p:nvPicPr>
          <p:cNvPr id="3" name="Picture 10" descr="cartoon-various-sports-kids-white-background-vector-illustration-72378870">
            <a:extLst>
              <a:ext uri="{FF2B5EF4-FFF2-40B4-BE49-F238E27FC236}">
                <a16:creationId xmlns:a16="http://schemas.microsoft.com/office/drawing/2014/main" id="{19C1CB8E-BE6C-47A4-B3E6-42F1558D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9290" y="602378"/>
            <a:ext cx="790575" cy="79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324600"/>
          </a:xfrm>
        </p:spPr>
        <p:txBody>
          <a:bodyPr>
            <a:normAutofit fontScale="77500" lnSpcReduction="20000"/>
          </a:bodyPr>
          <a:lstStyle/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LLR</a:t>
            </a:r>
          </a:p>
          <a:p>
            <a:pPr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manual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dictando</a:t>
            </a: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auxiliar</a:t>
            </a: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vocabular</a:t>
            </a:r>
          </a:p>
          <a:p>
            <a:pPr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Matematic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manual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de matematica pentru clasa - 48 file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-auxiliar</a:t>
            </a:r>
          </a:p>
          <a:p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Muzic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manual-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caiet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muzică</a:t>
            </a:r>
          </a:p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Educație civică- </a:t>
            </a:r>
          </a:p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Istorie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-  caiet de dictando</a:t>
            </a:r>
          </a:p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Geografie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– caiet de geografie</a:t>
            </a:r>
          </a:p>
          <a:p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Științe ale naturii-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caiet de biologie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Religie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manual- 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caiet de biologie</a:t>
            </a:r>
            <a:r>
              <a:rPr lang="ro-RO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la dulap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 - 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fel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trecut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8" descr="Imagine similarÄ">
            <a:extLst>
              <a:ext uri="{FF2B5EF4-FFF2-40B4-BE49-F238E27FC236}">
                <a16:creationId xmlns:a16="http://schemas.microsoft.com/office/drawing/2014/main" id="{E47034B8-848C-43CB-07BA-4234D886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0574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rgbClr val="002060"/>
                </a:solidFill>
              </a:rPr>
              <a:t>Uniforma școlară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57019" cy="535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393</Words>
  <Application>Microsoft Office PowerPoint</Application>
  <PresentationFormat>Expunere pe ecran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Office Theme</vt:lpstr>
      <vt:lpstr>Ședință cu părinții clasa a IV-a</vt:lpstr>
      <vt:lpstr>Prezentare PowerPoint</vt:lpstr>
      <vt:lpstr>Ordinea de zi</vt:lpstr>
      <vt:lpstr>Prezentare PowerPoint</vt:lpstr>
      <vt:lpstr>Regulamentul de ordine interioară</vt:lpstr>
      <vt:lpstr>Prezentare PowerPoint</vt:lpstr>
      <vt:lpstr>Prezentare PowerPoint</vt:lpstr>
      <vt:lpstr>Prezentare PowerPoint</vt:lpstr>
      <vt:lpstr>Uniforma școlară</vt:lpstr>
      <vt:lpstr>AUXILIARE ȘCOLARE</vt:lpstr>
      <vt:lpstr>Prezentarea profilului absolventului de clasa a IV-a </vt:lpstr>
      <vt:lpstr>Prezentare PowerPoint</vt:lpstr>
      <vt:lpstr>Prezentare PowerPoint</vt:lpstr>
      <vt:lpstr>EVALUAREA INIȚIALĂ</vt:lpstr>
      <vt:lpstr>Probleme organizatorice</vt:lpstr>
      <vt:lpstr>Alegerea Consiliului Clasei </vt:lpstr>
      <vt:lpstr>Note în catalog</vt:lpstr>
      <vt:lpstr>ORA DE SPORT      ORA DE RELIGIE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Elisabeta Mînecuță</cp:lastModifiedBy>
  <cp:revision>47</cp:revision>
  <dcterms:created xsi:type="dcterms:W3CDTF">2022-09-12T14:03:42Z</dcterms:created>
  <dcterms:modified xsi:type="dcterms:W3CDTF">2023-09-09T14:42:49Z</dcterms:modified>
</cp:coreProperties>
</file>