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61" r:id="rId3"/>
    <p:sldId id="257" r:id="rId4"/>
    <p:sldId id="258" r:id="rId5"/>
    <p:sldId id="259" r:id="rId6"/>
    <p:sldId id="265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D1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554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74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1164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417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197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126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505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511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082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939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971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264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02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739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054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063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7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udbznDAeyV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e.kahoot.it/share/geometrie/5e0f6d2f-20a2-431c-8cdf-148b86f45d99" TargetMode="External"/><Relationship Id="rId5" Type="http://schemas.openxmlformats.org/officeDocument/2006/relationships/hyperlink" Target="https://www.youtube.com/watch?v=hPse8rIlF0U" TargetMode="External"/><Relationship Id="rId4" Type="http://schemas.openxmlformats.org/officeDocument/2006/relationships/hyperlink" Target="https://www.youtube.com/watch?v=n8L71wNe5R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uZNRzc3hWv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BD063D93-B9C6-4377-B35C-23D89588B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922" b="18291"/>
          <a:stretch/>
        </p:blipFill>
        <p:spPr>
          <a:xfrm>
            <a:off x="49428" y="10"/>
            <a:ext cx="12191980" cy="6857990"/>
          </a:xfrm>
          <a:prstGeom prst="rect">
            <a:avLst/>
          </a:prstGeom>
        </p:spPr>
      </p:pic>
      <p:pic>
        <p:nvPicPr>
          <p:cNvPr id="23" name="Picture 2" descr="Free Merlin Cliparts, Download Free Clip Art, Free Clip Art on ...">
            <a:extLst>
              <a:ext uri="{FF2B5EF4-FFF2-40B4-BE49-F238E27FC236}">
                <a16:creationId xmlns:a16="http://schemas.microsoft.com/office/drawing/2014/main" id="{A27A0FE1-347A-46CE-BE21-82A4220D3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08" y="70745"/>
            <a:ext cx="6818230" cy="67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u 1">
            <a:extLst>
              <a:ext uri="{FF2B5EF4-FFF2-40B4-BE49-F238E27FC236}">
                <a16:creationId xmlns:a16="http://schemas.microsoft.com/office/drawing/2014/main" id="{9A65261D-DA37-4F18-912A-8720A114BB17}"/>
              </a:ext>
            </a:extLst>
          </p:cNvPr>
          <p:cNvSpPr txBox="1">
            <a:spLocks/>
          </p:cNvSpPr>
          <p:nvPr/>
        </p:nvSpPr>
        <p:spPr>
          <a:xfrm>
            <a:off x="3551583" y="2822719"/>
            <a:ext cx="2593835" cy="133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5400" b="1" dirty="0">
              <a:solidFill>
                <a:srgbClr val="7030A0"/>
              </a:solidFill>
            </a:endParaRPr>
          </a:p>
          <a:p>
            <a:pPr algn="ctr"/>
            <a:r>
              <a:rPr lang="ro-RO" sz="5400" b="1" dirty="0">
                <a:solidFill>
                  <a:srgbClr val="7030A0"/>
                </a:solidFill>
              </a:rPr>
              <a:t>MAGIC</a:t>
            </a:r>
          </a:p>
          <a:p>
            <a:pPr algn="ctr"/>
            <a:r>
              <a:rPr lang="ro-RO" sz="5400" b="1" dirty="0">
                <a:solidFill>
                  <a:srgbClr val="7030A0"/>
                </a:solidFill>
              </a:rPr>
              <a:t>ZOOM</a:t>
            </a:r>
          </a:p>
        </p:txBody>
      </p:sp>
      <p:sp>
        <p:nvSpPr>
          <p:cNvPr id="34" name="Subtitlu 2">
            <a:extLst>
              <a:ext uri="{FF2B5EF4-FFF2-40B4-BE49-F238E27FC236}">
                <a16:creationId xmlns:a16="http://schemas.microsoft.com/office/drawing/2014/main" id="{B6C7BB30-47C8-48FA-8C0B-6E2CFDD35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292" y="5642464"/>
            <a:ext cx="4134472" cy="11430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b="1" dirty="0">
                <a:solidFill>
                  <a:srgbClr val="FFFF00"/>
                </a:solidFill>
              </a:rPr>
              <a:t>LECȚIE ONLINE: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b="1" dirty="0">
                <a:solidFill>
                  <a:srgbClr val="FFFF00"/>
                </a:solidFill>
              </a:rPr>
              <a:t>ROMÂNĂ, MATEMATICĂ,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b="1" dirty="0">
                <a:solidFill>
                  <a:srgbClr val="FFFF00"/>
                </a:solidFill>
              </a:rPr>
              <a:t>JOC ȘI MIȘCARE 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6DC28FC9-61A3-40A6-AAA1-840CFA8FBA4C}"/>
              </a:ext>
            </a:extLst>
          </p:cNvPr>
          <p:cNvSpPr/>
          <p:nvPr/>
        </p:nvSpPr>
        <p:spPr>
          <a:xfrm>
            <a:off x="8461880" y="6416132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o-RO" dirty="0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Prof. Elisabeta </a:t>
            </a:r>
            <a:r>
              <a:rPr lang="ro-RO" dirty="0" err="1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Minecuta</a:t>
            </a:r>
            <a:r>
              <a:rPr lang="ro-RO" dirty="0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 Sc. 27 </a:t>
            </a:r>
            <a:r>
              <a:rPr lang="ro-RO" dirty="0" err="1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Bv</a:t>
            </a:r>
            <a:endParaRPr lang="ro-RO" sz="1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7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stituent conținut 2">
            <a:extLst>
              <a:ext uri="{FF2B5EF4-FFF2-40B4-BE49-F238E27FC236}">
                <a16:creationId xmlns:a16="http://schemas.microsoft.com/office/drawing/2014/main" id="{CD60F553-3CF6-4C9E-BB0F-5EF8C8D82BD8}"/>
              </a:ext>
            </a:extLst>
          </p:cNvPr>
          <p:cNvSpPr txBox="1">
            <a:spLocks/>
          </p:cNvSpPr>
          <p:nvPr/>
        </p:nvSpPr>
        <p:spPr>
          <a:xfrm>
            <a:off x="1411357" y="373923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200" dirty="0">
                <a:hlinkClick r:id="rId2"/>
              </a:rPr>
              <a:t>https://www.youtube.com/watch?v=udbznDAeyVs</a:t>
            </a:r>
            <a:endParaRPr lang="ro-RO" sz="3200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BA1F6A0-D12A-4DD2-BC60-CD0C3314F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0" t="15140" r="37826"/>
          <a:stretch/>
        </p:blipFill>
        <p:spPr>
          <a:xfrm>
            <a:off x="2325758" y="977798"/>
            <a:ext cx="6686266" cy="55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tiati ca?... - Termopane Avantajoase">
            <a:extLst>
              <a:ext uri="{FF2B5EF4-FFF2-40B4-BE49-F238E27FC236}">
                <a16:creationId xmlns:a16="http://schemas.microsoft.com/office/drawing/2014/main" id="{88AC2FC4-0E63-4BB9-B0CC-E43667DC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8" y="75040"/>
            <a:ext cx="7916930" cy="36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364C10A0-4068-484B-8F19-C52F9D09C7DD}"/>
              </a:ext>
            </a:extLst>
          </p:cNvPr>
          <p:cNvSpPr/>
          <p:nvPr/>
        </p:nvSpPr>
        <p:spPr>
          <a:xfrm>
            <a:off x="708618" y="4552528"/>
            <a:ext cx="6782463" cy="80838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/>
              <a:t>AZI, 13 MAI, ESTE ZIUA SĂRITULUI CA BROASCA.</a:t>
            </a:r>
          </a:p>
        </p:txBody>
      </p:sp>
      <p:pic>
        <p:nvPicPr>
          <p:cNvPr id="6152" name="Picture 8" descr="Royalty Free Wizard Frog With A Magic Wand In Mouth clipart ...">
            <a:extLst>
              <a:ext uri="{FF2B5EF4-FFF2-40B4-BE49-F238E27FC236}">
                <a16:creationId xmlns:a16="http://schemas.microsoft.com/office/drawing/2014/main" id="{5EEAA172-91C4-430E-A758-A0AC4106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236" y="30115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7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09E5C8-D128-4F2F-90AE-CBD8C7B9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PROVOCAREA LUI MERLIN</a:t>
            </a: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FC7886AD-5B3A-4DE5-986B-DB11DD0A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616" y="2108201"/>
            <a:ext cx="5868063" cy="3760891"/>
          </a:xfrm>
        </p:spPr>
        <p:txBody>
          <a:bodyPr>
            <a:normAutofit lnSpcReduction="10000"/>
          </a:bodyPr>
          <a:lstStyle/>
          <a:p>
            <a:pPr algn="r"/>
            <a:r>
              <a:rPr lang="ro-RO" dirty="0"/>
              <a:t>                                                                                   </a:t>
            </a:r>
            <a:r>
              <a:rPr lang="ro-RO" sz="2800" dirty="0">
                <a:solidFill>
                  <a:schemeClr val="tx1"/>
                </a:solidFill>
              </a:rPr>
              <a:t>PREZINTĂ UN ”OBIECT MAGIC” DIN CASA TA!</a:t>
            </a:r>
          </a:p>
          <a:p>
            <a:pPr algn="r"/>
            <a:r>
              <a:rPr lang="ro-RO" sz="2800" dirty="0">
                <a:solidFill>
                  <a:schemeClr val="tx1"/>
                </a:solidFill>
              </a:rPr>
              <a:t>                                                                                   CE FORMULĂ MAGICĂ FOLOSEȘTI?</a:t>
            </a:r>
          </a:p>
          <a:p>
            <a:pPr algn="r"/>
            <a:r>
              <a:rPr lang="ro-RO" sz="2800" dirty="0">
                <a:solidFill>
                  <a:schemeClr val="tx1"/>
                </a:solidFill>
              </a:rPr>
              <a:t>La finalul lecției îți voi dezvălui o FORMULĂ DE MAGIE CARE SE CÂNTĂ!!!</a:t>
            </a:r>
          </a:p>
        </p:txBody>
      </p:sp>
      <p:pic>
        <p:nvPicPr>
          <p:cNvPr id="2054" name="Picture 6" descr="Wizard Clipart Animated Pencil And In Color Dancing Pencil GIF ...">
            <a:extLst>
              <a:ext uri="{FF2B5EF4-FFF2-40B4-BE49-F238E27FC236}">
                <a16:creationId xmlns:a16="http://schemas.microsoft.com/office/drawing/2014/main" id="{DDEE2FC3-2BFA-4502-B949-FA0A12EF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4" y="2108201"/>
            <a:ext cx="4069653" cy="40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8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B5011B4-D606-4B9D-910C-04AE05AC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444" y="286603"/>
            <a:ext cx="5942235" cy="1450757"/>
          </a:xfrm>
        </p:spPr>
        <p:txBody>
          <a:bodyPr>
            <a:normAutofit/>
          </a:bodyPr>
          <a:lstStyle/>
          <a:p>
            <a:r>
              <a:rPr lang="ro-RO" dirty="0"/>
              <a:t>VERIFICAREA CUNOȘTINȚELOR</a:t>
            </a:r>
          </a:p>
        </p:txBody>
      </p:sp>
      <p:pic>
        <p:nvPicPr>
          <p:cNvPr id="3074" name="Picture 2" descr="Download Free png merlin-casting-a-spell - DLPNG.com">
            <a:extLst>
              <a:ext uri="{FF2B5EF4-FFF2-40B4-BE49-F238E27FC236}">
                <a16:creationId xmlns:a16="http://schemas.microsoft.com/office/drawing/2014/main" id="{3CB262A5-7D8B-4E09-8E57-D898B3ADA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2" y="403423"/>
            <a:ext cx="5170287" cy="552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6D684BC7-3665-4186-973F-4629C77B97FF}"/>
              </a:ext>
            </a:extLst>
          </p:cNvPr>
          <p:cNvSpPr/>
          <p:nvPr/>
        </p:nvSpPr>
        <p:spPr>
          <a:xfrm>
            <a:off x="5841242" y="2497540"/>
            <a:ext cx="5314438" cy="55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AȚI CITIT TEXTUL?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7C6799AE-7E66-4669-9182-7013DC71673E}"/>
              </a:ext>
            </a:extLst>
          </p:cNvPr>
          <p:cNvSpPr/>
          <p:nvPr/>
        </p:nvSpPr>
        <p:spPr>
          <a:xfrm>
            <a:off x="5013277" y="3252212"/>
            <a:ext cx="3780430" cy="55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CE FEL DE TEXT ESTE?</a:t>
            </a:r>
          </a:p>
        </p:txBody>
      </p:sp>
      <p:sp>
        <p:nvSpPr>
          <p:cNvPr id="6" name="Stea: 6 colțuri 5">
            <a:extLst>
              <a:ext uri="{FF2B5EF4-FFF2-40B4-BE49-F238E27FC236}">
                <a16:creationId xmlns:a16="http://schemas.microsoft.com/office/drawing/2014/main" id="{DF920120-C7B2-43BF-A5B1-BE3B49F5A31A}"/>
              </a:ext>
            </a:extLst>
          </p:cNvPr>
          <p:cNvSpPr/>
          <p:nvPr/>
        </p:nvSpPr>
        <p:spPr>
          <a:xfrm>
            <a:off x="8093121" y="4230806"/>
            <a:ext cx="2238233" cy="1692773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LEGENDĂ</a:t>
            </a:r>
          </a:p>
        </p:txBody>
      </p:sp>
    </p:spTree>
    <p:extLst>
      <p:ext uri="{BB962C8B-B14F-4D97-AF65-F5344CB8AC3E}">
        <p14:creationId xmlns:p14="http://schemas.microsoft.com/office/powerpoint/2010/main" val="28725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0F6E63B-E812-468F-BBF2-8C943A70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Plan de idei:</a:t>
            </a:r>
            <a:br>
              <a:rPr lang="ro-RO" dirty="0"/>
            </a:br>
            <a:endParaRPr lang="ro-RO" dirty="0"/>
          </a:p>
        </p:txBody>
      </p:sp>
      <p:pic>
        <p:nvPicPr>
          <p:cNvPr id="4" name="Picture 4" descr="The Sword in the Stone Clip Art | Disney Clip Art Galore">
            <a:extLst>
              <a:ext uri="{FF2B5EF4-FFF2-40B4-BE49-F238E27FC236}">
                <a16:creationId xmlns:a16="http://schemas.microsoft.com/office/drawing/2014/main" id="{72CF48DD-E420-4485-85DA-5042714A2F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22" y="0"/>
            <a:ext cx="1866019" cy="18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5B7A4F82-0C6B-4BE9-8997-AD547D7D4459}"/>
              </a:ext>
            </a:extLst>
          </p:cNvPr>
          <p:cNvSpPr/>
          <p:nvPr/>
        </p:nvSpPr>
        <p:spPr>
          <a:xfrm>
            <a:off x="818866" y="2388358"/>
            <a:ext cx="450376" cy="436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n w="0"/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5E87B788-78AB-4361-BFF2-D9D2ABDE0B49}"/>
              </a:ext>
            </a:extLst>
          </p:cNvPr>
          <p:cNvSpPr/>
          <p:nvPr/>
        </p:nvSpPr>
        <p:spPr>
          <a:xfrm>
            <a:off x="818866" y="2992271"/>
            <a:ext cx="450376" cy="436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n w="0"/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9C8DDAEC-46F5-4BD6-B951-8CD7888CFAFC}"/>
              </a:ext>
            </a:extLst>
          </p:cNvPr>
          <p:cNvSpPr/>
          <p:nvPr/>
        </p:nvSpPr>
        <p:spPr>
          <a:xfrm>
            <a:off x="824325" y="3623480"/>
            <a:ext cx="450376" cy="436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n w="0"/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707DC71F-90C8-4074-8F12-632726DCDA08}"/>
              </a:ext>
            </a:extLst>
          </p:cNvPr>
          <p:cNvSpPr/>
          <p:nvPr/>
        </p:nvSpPr>
        <p:spPr>
          <a:xfrm>
            <a:off x="824325" y="4274478"/>
            <a:ext cx="450376" cy="436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n w="0"/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D7C027FC-8F7E-4E29-808E-C00D15E8F7FF}"/>
              </a:ext>
            </a:extLst>
          </p:cNvPr>
          <p:cNvSpPr/>
          <p:nvPr/>
        </p:nvSpPr>
        <p:spPr>
          <a:xfrm>
            <a:off x="852986" y="4925476"/>
            <a:ext cx="450376" cy="436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n w="0"/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AA1A50A1-78BE-4406-9A9E-CA69665EA881}"/>
              </a:ext>
            </a:extLst>
          </p:cNvPr>
          <p:cNvSpPr/>
          <p:nvPr/>
        </p:nvSpPr>
        <p:spPr>
          <a:xfrm>
            <a:off x="816216" y="5538497"/>
            <a:ext cx="450376" cy="436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n w="0"/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9AE0C0C9-1641-4A0D-BF4A-C4570F3F6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7561" r="49897" b="1"/>
          <a:stretch/>
        </p:blipFill>
        <p:spPr>
          <a:xfrm>
            <a:off x="3622980" y="2162601"/>
            <a:ext cx="6066930" cy="772805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77A3B083-CAB7-4436-9E43-AB94C637F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3" r="59417" b="21259"/>
          <a:stretch/>
        </p:blipFill>
        <p:spPr>
          <a:xfrm>
            <a:off x="4500099" y="2859773"/>
            <a:ext cx="4312692" cy="518047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69DD6F45-2B0E-4E60-8908-52FF976AAE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80" t="50000" r="64878" b="10151"/>
          <a:stretch/>
        </p:blipFill>
        <p:spPr>
          <a:xfrm>
            <a:off x="4500099" y="3429000"/>
            <a:ext cx="3896937" cy="602717"/>
          </a:xfrm>
          <a:prstGeom prst="rect">
            <a:avLst/>
          </a:prstGeom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id="{07F726AB-F14E-4FDD-B578-3B4C10144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47" t="-11748" r="49169" b="-1"/>
          <a:stretch/>
        </p:blipFill>
        <p:spPr>
          <a:xfrm>
            <a:off x="4454169" y="4018756"/>
            <a:ext cx="5863538" cy="602718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BED139B2-9871-4417-B8F0-BC1A8A108C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33" t="37930" r="64182" b="9026"/>
          <a:stretch/>
        </p:blipFill>
        <p:spPr>
          <a:xfrm>
            <a:off x="4500099" y="4711207"/>
            <a:ext cx="4680588" cy="560787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DE59C063-C0F2-4893-83E0-0410A22116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79" t="-7313" r="52518" b="10077"/>
          <a:stretch/>
        </p:blipFill>
        <p:spPr>
          <a:xfrm>
            <a:off x="4251492" y="5277747"/>
            <a:ext cx="5517931" cy="606396"/>
          </a:xfrm>
          <a:prstGeom prst="rect">
            <a:avLst/>
          </a:prstGeom>
        </p:spPr>
      </p:pic>
      <p:cxnSp>
        <p:nvCxnSpPr>
          <p:cNvPr id="32" name="Conector drept 31">
            <a:extLst>
              <a:ext uri="{FF2B5EF4-FFF2-40B4-BE49-F238E27FC236}">
                <a16:creationId xmlns:a16="http://schemas.microsoft.com/office/drawing/2014/main" id="{9A4F3580-D7CA-4E3B-96D6-0D67FE6DC251}"/>
              </a:ext>
            </a:extLst>
          </p:cNvPr>
          <p:cNvCxnSpPr>
            <a:cxnSpLocks/>
          </p:cNvCxnSpPr>
          <p:nvPr/>
        </p:nvCxnSpPr>
        <p:spPr>
          <a:xfrm>
            <a:off x="1263259" y="4473721"/>
            <a:ext cx="3308395" cy="10960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rept 33">
            <a:extLst>
              <a:ext uri="{FF2B5EF4-FFF2-40B4-BE49-F238E27FC236}">
                <a16:creationId xmlns:a16="http://schemas.microsoft.com/office/drawing/2014/main" id="{79DE8DB3-C2C6-4D9A-B950-99CA911FFED4}"/>
              </a:ext>
            </a:extLst>
          </p:cNvPr>
          <p:cNvCxnSpPr>
            <a:cxnSpLocks/>
          </p:cNvCxnSpPr>
          <p:nvPr/>
        </p:nvCxnSpPr>
        <p:spPr>
          <a:xfrm>
            <a:off x="1268718" y="3206548"/>
            <a:ext cx="3225922" cy="16291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onector drept 35">
            <a:extLst>
              <a:ext uri="{FF2B5EF4-FFF2-40B4-BE49-F238E27FC236}">
                <a16:creationId xmlns:a16="http://schemas.microsoft.com/office/drawing/2014/main" id="{600B3A85-7AC7-4623-A6FE-3F19A9A86C49}"/>
              </a:ext>
            </a:extLst>
          </p:cNvPr>
          <p:cNvCxnSpPr>
            <a:cxnSpLocks/>
          </p:cNvCxnSpPr>
          <p:nvPr/>
        </p:nvCxnSpPr>
        <p:spPr>
          <a:xfrm flipV="1">
            <a:off x="1243451" y="3030256"/>
            <a:ext cx="3368306" cy="748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ector drept 37">
            <a:extLst>
              <a:ext uri="{FF2B5EF4-FFF2-40B4-BE49-F238E27FC236}">
                <a16:creationId xmlns:a16="http://schemas.microsoft.com/office/drawing/2014/main" id="{DD7DFF31-4ADC-4E44-B067-9B2F338E40AB}"/>
              </a:ext>
            </a:extLst>
          </p:cNvPr>
          <p:cNvCxnSpPr>
            <a:cxnSpLocks/>
          </p:cNvCxnSpPr>
          <p:nvPr/>
        </p:nvCxnSpPr>
        <p:spPr>
          <a:xfrm>
            <a:off x="1243451" y="2662309"/>
            <a:ext cx="3328203" cy="970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rept 38">
            <a:extLst>
              <a:ext uri="{FF2B5EF4-FFF2-40B4-BE49-F238E27FC236}">
                <a16:creationId xmlns:a16="http://schemas.microsoft.com/office/drawing/2014/main" id="{8A6FC91F-0EF7-48E7-A210-F8E534916374}"/>
              </a:ext>
            </a:extLst>
          </p:cNvPr>
          <p:cNvCxnSpPr>
            <a:cxnSpLocks/>
          </p:cNvCxnSpPr>
          <p:nvPr/>
        </p:nvCxnSpPr>
        <p:spPr>
          <a:xfrm flipV="1">
            <a:off x="1357115" y="2528212"/>
            <a:ext cx="3254642" cy="2655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rept 40">
            <a:extLst>
              <a:ext uri="{FF2B5EF4-FFF2-40B4-BE49-F238E27FC236}">
                <a16:creationId xmlns:a16="http://schemas.microsoft.com/office/drawing/2014/main" id="{4EC0C16C-AF7C-43BA-ADED-4C31AB2643D2}"/>
              </a:ext>
            </a:extLst>
          </p:cNvPr>
          <p:cNvCxnSpPr>
            <a:cxnSpLocks/>
          </p:cNvCxnSpPr>
          <p:nvPr/>
        </p:nvCxnSpPr>
        <p:spPr>
          <a:xfrm flipV="1">
            <a:off x="1243451" y="4274478"/>
            <a:ext cx="3328203" cy="1519125"/>
          </a:xfrm>
          <a:prstGeom prst="line">
            <a:avLst/>
          </a:prstGeom>
          <a:ln>
            <a:solidFill>
              <a:srgbClr val="F49D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9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A5F066-C54A-483E-8B0E-86821EF1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51" y="478336"/>
            <a:ext cx="8911687" cy="1280890"/>
          </a:xfrm>
        </p:spPr>
        <p:txBody>
          <a:bodyPr/>
          <a:lstStyle/>
          <a:p>
            <a:r>
              <a:rPr lang="ro-RO" dirty="0"/>
              <a:t>Fii magician și transformă următoarele verbe în substantive și adjective:</a:t>
            </a:r>
          </a:p>
        </p:txBody>
      </p:sp>
      <p:pic>
        <p:nvPicPr>
          <p:cNvPr id="1034" name="Picture 10" descr="Witch Pot Clipart">
            <a:extLst>
              <a:ext uri="{FF2B5EF4-FFF2-40B4-BE49-F238E27FC236}">
                <a16:creationId xmlns:a16="http://schemas.microsoft.com/office/drawing/2014/main" id="{0363D4F9-AD21-4889-BE3E-3F3C87CF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5" y="2390667"/>
            <a:ext cx="3947125" cy="42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stituent conținut 2">
            <a:extLst>
              <a:ext uri="{FF2B5EF4-FFF2-40B4-BE49-F238E27FC236}">
                <a16:creationId xmlns:a16="http://schemas.microsoft.com/office/drawing/2014/main" id="{15CEFF5B-7E39-4343-B5C7-9083FE4BF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3744541"/>
            <a:ext cx="8915400" cy="3778250"/>
          </a:xfrm>
        </p:spPr>
        <p:txBody>
          <a:bodyPr>
            <a:normAutofit/>
          </a:bodyPr>
          <a:lstStyle/>
          <a:p>
            <a:r>
              <a:rPr lang="ro-RO" sz="2400" b="1" dirty="0">
                <a:solidFill>
                  <a:schemeClr val="bg1"/>
                </a:solidFill>
              </a:rPr>
              <a:t>vorbea</a:t>
            </a:r>
          </a:p>
          <a:p>
            <a:r>
              <a:rPr lang="ro-RO" sz="2400" b="1" dirty="0">
                <a:solidFill>
                  <a:schemeClr val="bg1"/>
                </a:solidFill>
              </a:rPr>
              <a:t>înțelegea</a:t>
            </a:r>
          </a:p>
          <a:p>
            <a:r>
              <a:rPr lang="ro-RO" sz="2400" b="1" dirty="0">
                <a:solidFill>
                  <a:schemeClr val="bg1"/>
                </a:solidFill>
              </a:rPr>
              <a:t>creștea</a:t>
            </a:r>
          </a:p>
          <a:p>
            <a:r>
              <a:rPr lang="ro-RO" sz="2400" b="1" dirty="0">
                <a:solidFill>
                  <a:schemeClr val="bg1"/>
                </a:solidFill>
              </a:rPr>
              <a:t>să cucerească</a:t>
            </a:r>
          </a:p>
          <a:p>
            <a:r>
              <a:rPr lang="ro-RO" sz="2400" b="1" dirty="0">
                <a:solidFill>
                  <a:schemeClr val="bg1"/>
                </a:solidFill>
              </a:rPr>
              <a:t>povestește</a:t>
            </a:r>
          </a:p>
        </p:txBody>
      </p:sp>
      <p:pic>
        <p:nvPicPr>
          <p:cNvPr id="12" name="Picture 4" descr="The Sword in the Stone Clip Art Image 2 - Clip Art Library">
            <a:extLst>
              <a:ext uri="{FF2B5EF4-FFF2-40B4-BE49-F238E27FC236}">
                <a16:creationId xmlns:a16="http://schemas.microsoft.com/office/drawing/2014/main" id="{6B51D0D0-FA58-4B81-919A-269C9C51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19" y="2027830"/>
            <a:ext cx="4876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1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0FEF9F3-A78C-49AC-B5FD-DE5F9C7C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17" y="424070"/>
            <a:ext cx="10546080" cy="889221"/>
          </a:xfrm>
        </p:spPr>
        <p:txBody>
          <a:bodyPr>
            <a:normAutofit/>
          </a:bodyPr>
          <a:lstStyle/>
          <a:p>
            <a:r>
              <a:rPr lang="ro-RO" dirty="0"/>
              <a:t>REALIZAȚI SCHEMA PROPOZIȚIEI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273E81E-29DB-4857-92E7-7D842514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952877" cy="3760891"/>
          </a:xfrm>
        </p:spPr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 încoronarea lui </a:t>
            </a:r>
            <a:r>
              <a:rPr lang="ro-RO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rthur, </a:t>
            </a:r>
            <a:r>
              <a:rPr lang="ro-RO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erlin trecea călare prin pădurea </a:t>
            </a:r>
            <a:r>
              <a:rPr lang="ro-RO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valon.</a:t>
            </a:r>
            <a:endParaRPr lang="ro-RO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4100" name="Picture 4" descr="Animated Gifs The Sword In Stone Manger Scene Clip Art - LowGif">
            <a:extLst>
              <a:ext uri="{FF2B5EF4-FFF2-40B4-BE49-F238E27FC236}">
                <a16:creationId xmlns:a16="http://schemas.microsoft.com/office/drawing/2014/main" id="{AFDFE9DA-BB4A-48A0-891D-11BB01F598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05" y="2030817"/>
            <a:ext cx="33813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4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crosoft Teams and Kahoot! | virtual meetings with remote teams">
            <a:extLst>
              <a:ext uri="{FF2B5EF4-FFF2-40B4-BE49-F238E27FC236}">
                <a16:creationId xmlns:a16="http://schemas.microsoft.com/office/drawing/2014/main" id="{29F29F5C-3F68-40A9-B44D-379FED220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14070" r="26358" b="19167"/>
          <a:stretch/>
        </p:blipFill>
        <p:spPr bwMode="auto">
          <a:xfrm>
            <a:off x="1494669" y="3100850"/>
            <a:ext cx="3654239" cy="29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wnload - Merlin L Enchanteur Png , Transparent Cartoon, Free ...">
            <a:extLst>
              <a:ext uri="{FF2B5EF4-FFF2-40B4-BE49-F238E27FC236}">
                <a16:creationId xmlns:a16="http://schemas.microsoft.com/office/drawing/2014/main" id="{73B8F798-295D-48B5-BE83-A6308766A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21720"/>
          <a:stretch/>
        </p:blipFill>
        <p:spPr bwMode="auto">
          <a:xfrm>
            <a:off x="7460973" y="1093777"/>
            <a:ext cx="4473835" cy="56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u 1">
            <a:extLst>
              <a:ext uri="{FF2B5EF4-FFF2-40B4-BE49-F238E27FC236}">
                <a16:creationId xmlns:a16="http://schemas.microsoft.com/office/drawing/2014/main" id="{B52D6FB9-EBCE-4E4E-929F-1E4892BFBEE5}"/>
              </a:ext>
            </a:extLst>
          </p:cNvPr>
          <p:cNvSpPr txBox="1">
            <a:spLocks/>
          </p:cNvSpPr>
          <p:nvPr/>
        </p:nvSpPr>
        <p:spPr>
          <a:xfrm>
            <a:off x="1702904" y="0"/>
            <a:ext cx="899442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400" dirty="0"/>
              <a:t>MAGIE ȘI LA GEOMETRIE</a:t>
            </a:r>
          </a:p>
        </p:txBody>
      </p:sp>
      <p:sp>
        <p:nvSpPr>
          <p:cNvPr id="11" name="Substituent conținut 2">
            <a:extLst>
              <a:ext uri="{FF2B5EF4-FFF2-40B4-BE49-F238E27FC236}">
                <a16:creationId xmlns:a16="http://schemas.microsoft.com/office/drawing/2014/main" id="{31950BF8-32B4-477E-965B-13CA2C93DFA4}"/>
              </a:ext>
            </a:extLst>
          </p:cNvPr>
          <p:cNvSpPr txBox="1">
            <a:spLocks/>
          </p:cNvSpPr>
          <p:nvPr/>
        </p:nvSpPr>
        <p:spPr>
          <a:xfrm>
            <a:off x="638931" y="141972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>
                <a:hlinkClick r:id="rId4"/>
              </a:rPr>
              <a:t>https://www.youtube.com/watch?v=n8L71wNe5Rc</a:t>
            </a:r>
            <a:r>
              <a:rPr lang="ro-RO"/>
              <a:t> </a:t>
            </a:r>
          </a:p>
          <a:p>
            <a:r>
              <a:rPr lang="ro-RO">
                <a:hlinkClick r:id="rId5"/>
              </a:rPr>
              <a:t>https://www.youtube.com/watch?v=hPse8rIlF0U</a:t>
            </a:r>
            <a:endParaRPr lang="ro-RO"/>
          </a:p>
          <a:p>
            <a:r>
              <a:rPr lang="ro-RO">
                <a:hlinkClick r:id="rId6"/>
              </a:rPr>
              <a:t>https://create.kahoot.it/share/geometrie/5e0f6d2f-20a2-431c-8cdf-148b86f45d99</a:t>
            </a:r>
            <a:r>
              <a:rPr lang="ro-RO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0157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3BD584-56D4-4449-9FD8-AAF3A7DC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hlinkClick r:id="rId2"/>
              </a:rPr>
              <a:t>https://www.youtube.com/watch?v=uZNRzc3hWvE</a:t>
            </a:r>
            <a:endParaRPr lang="ro-RO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1BDED378-2838-440C-89D3-5F5EF2897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706" r="36917" b="14166"/>
          <a:stretch/>
        </p:blipFill>
        <p:spPr>
          <a:xfrm>
            <a:off x="1744379" y="1983020"/>
            <a:ext cx="6471574" cy="41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68365"/>
      </p:ext>
    </p:extLst>
  </p:cSld>
  <p:clrMapOvr>
    <a:masterClrMapping/>
  </p:clrMapOvr>
</p:sld>
</file>

<file path=ppt/theme/theme1.xml><?xml version="1.0" encoding="utf-8"?>
<a:theme xmlns:a="http://schemas.openxmlformats.org/drawingml/2006/main" name="Adiere">
  <a:themeElements>
    <a:clrScheme name="Adier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dier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ier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</TotalTime>
  <Words>193</Words>
  <Application>Microsoft Office PowerPoint</Application>
  <PresentationFormat>Ecran lat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Harlow Solid Italic</vt:lpstr>
      <vt:lpstr>Times New Roman</vt:lpstr>
      <vt:lpstr>Wingdings 3</vt:lpstr>
      <vt:lpstr>Adiere</vt:lpstr>
      <vt:lpstr>Prezentare PowerPoint</vt:lpstr>
      <vt:lpstr>Prezentare PowerPoint</vt:lpstr>
      <vt:lpstr>PROVOCAREA LUI MERLIN</vt:lpstr>
      <vt:lpstr>VERIFICAREA CUNOȘTINȚELOR</vt:lpstr>
      <vt:lpstr>Plan de idei: </vt:lpstr>
      <vt:lpstr>Fii magician și transformă următoarele verbe în substantive și adjective:</vt:lpstr>
      <vt:lpstr>REALIZAȚI SCHEMA PROPOZIȚIEI</vt:lpstr>
      <vt:lpstr>Prezentare PowerPoint</vt:lpstr>
      <vt:lpstr>https://www.youtube.com/watch?v=uZNRzc3hWvE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16</cp:revision>
  <dcterms:created xsi:type="dcterms:W3CDTF">2020-05-13T04:42:15Z</dcterms:created>
  <dcterms:modified xsi:type="dcterms:W3CDTF">2020-05-13T06:49:59Z</dcterms:modified>
</cp:coreProperties>
</file>