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76" r:id="rId1"/>
  </p:sldMasterIdLst>
  <p:notesMasterIdLst>
    <p:notesMasterId r:id="rId21"/>
  </p:notesMasterIdLst>
  <p:sldIdLst>
    <p:sldId id="256" r:id="rId2"/>
    <p:sldId id="284" r:id="rId3"/>
    <p:sldId id="272" r:id="rId4"/>
    <p:sldId id="289" r:id="rId5"/>
    <p:sldId id="282" r:id="rId6"/>
    <p:sldId id="273" r:id="rId7"/>
    <p:sldId id="285" r:id="rId8"/>
    <p:sldId id="274" r:id="rId9"/>
    <p:sldId id="276" r:id="rId10"/>
    <p:sldId id="291" r:id="rId11"/>
    <p:sldId id="279" r:id="rId12"/>
    <p:sldId id="283" r:id="rId13"/>
    <p:sldId id="278" r:id="rId14"/>
    <p:sldId id="297" r:id="rId15"/>
    <p:sldId id="298" r:id="rId16"/>
    <p:sldId id="288" r:id="rId17"/>
    <p:sldId id="294" r:id="rId18"/>
    <p:sldId id="292" r:id="rId19"/>
    <p:sldId id="286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D445CB-99D0-4B6D-999A-C28928F86DCB}" type="datetimeFigureOut">
              <a:rPr lang="he-IL" smtClean="0"/>
              <a:pPr/>
              <a:t>כ"ח/טבת/תשע"ט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9943FDF-C3AA-43CD-B79C-D0FC841BCDF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552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2477-57D9-4F1E-BE6C-B859FBFF9E48}" type="datetime8">
              <a:rPr lang="he-IL" smtClean="0"/>
              <a:pPr/>
              <a:t>05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882B-B515-4999-A43E-1F8228614EA1}" type="datetime8">
              <a:rPr lang="he-IL" smtClean="0"/>
              <a:pPr/>
              <a:t>05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B30E-BA80-4DB6-9191-28444DCCA8E0}" type="datetime8">
              <a:rPr lang="he-IL" smtClean="0"/>
              <a:pPr/>
              <a:t>05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813-2D3A-4402-B446-274F3C658A62}" type="datetime8">
              <a:rPr lang="he-IL" smtClean="0"/>
              <a:pPr/>
              <a:t>05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DBD1-2EE9-402C-A7AB-E3A6517BAEE3}" type="datetime8">
              <a:rPr lang="he-IL" smtClean="0"/>
              <a:pPr/>
              <a:t>05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F2E7-242E-4FA0-B632-9BE12E027E04}" type="datetime8">
              <a:rPr lang="he-IL" smtClean="0"/>
              <a:pPr/>
              <a:t>05 ינואר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6675-9075-452B-BE7F-E524909DF79F}" type="datetime8">
              <a:rPr lang="he-IL" smtClean="0"/>
              <a:pPr/>
              <a:t>05 ינואר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1D361-5F7F-4D6A-B779-AF6D527891E8}" type="datetime8">
              <a:rPr lang="he-IL" smtClean="0"/>
              <a:pPr/>
              <a:t>05 ינואר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5D0-B79D-4311-8B65-5D0C03948A30}" type="datetime8">
              <a:rPr lang="he-IL" smtClean="0"/>
              <a:pPr/>
              <a:t>05 ינואר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313F-41A4-490B-8D5E-13B3062B6F89}" type="datetime8">
              <a:rPr lang="he-IL" smtClean="0"/>
              <a:pPr/>
              <a:t>05 ינואר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FBB0-091B-4707-991C-FAD3EEDA335D}" type="datetime8">
              <a:rPr lang="he-IL" smtClean="0"/>
              <a:pPr/>
              <a:t>05 ינואר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4362-98B4-4CFB-B5DB-9335B356BAE1}" type="datetime8">
              <a:rPr lang="he-IL" smtClean="0"/>
              <a:pPr/>
              <a:t>05 ינואר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7772400" cy="3092924"/>
          </a:xfrm>
        </p:spPr>
        <p:txBody>
          <a:bodyPr>
            <a:noAutofit/>
          </a:bodyPr>
          <a:lstStyle/>
          <a:p>
            <a:r>
              <a:rPr lang="he-IL" sz="88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אבטחת מידע</a:t>
            </a:r>
            <a:br>
              <a:rPr lang="he-IL" sz="88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</a:br>
            <a:r>
              <a:rPr lang="he-IL" sz="88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ואיומים ברשת</a:t>
            </a:r>
            <a:endParaRPr lang="he-IL" sz="88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302532" y="6358457"/>
            <a:ext cx="2841468" cy="523904"/>
          </a:xfrm>
        </p:spPr>
        <p:txBody>
          <a:bodyPr>
            <a:normAutofit fontScale="92500" lnSpcReduction="20000"/>
          </a:bodyPr>
          <a:lstStyle/>
          <a:p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קובי </a:t>
            </a:r>
            <a:r>
              <a:rPr lang="he-IL" sz="36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לוסטיג</a:t>
            </a:r>
            <a:endParaRPr lang="he-IL" sz="3600" b="1" dirty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</a:t>
            </a:fld>
            <a:endParaRPr lang="he-IL"/>
          </a:p>
        </p:txBody>
      </p:sp>
      <p:pic>
        <p:nvPicPr>
          <p:cNvPr id="1026" name="Picture 2" descr="C:\Users\Kobi\Desktop\מצגת להורים ביס סכנות בסייבר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12062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7"/>
          </a:xfrm>
        </p:spPr>
        <p:txBody>
          <a:bodyPr>
            <a:noAutofit/>
          </a:bodyPr>
          <a:lstStyle/>
          <a:p>
            <a:pPr algn="r"/>
            <a:r>
              <a:rPr lang="he-IL" sz="32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אבטחת מידע – השבתת מערכות</a:t>
            </a:r>
            <a:endParaRPr lang="he-IL" sz="32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</a:t>
            </a:fld>
            <a:endParaRPr lang="he-IL"/>
          </a:p>
        </p:txBody>
      </p:sp>
      <p:pic>
        <p:nvPicPr>
          <p:cNvPr id="6" name="Picture 2" descr="C:\Users\Kobi\Desktop\מצגת להורים ביס סכנות בסייבר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061" y="-2180"/>
            <a:ext cx="1784750" cy="1187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553091"/>
            <a:ext cx="5722125" cy="497225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419" y="1565349"/>
            <a:ext cx="1719635" cy="17196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91987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7"/>
          </a:xfrm>
        </p:spPr>
        <p:txBody>
          <a:bodyPr>
            <a:noAutofit/>
          </a:bodyPr>
          <a:lstStyle/>
          <a:p>
            <a:pPr algn="r"/>
            <a:r>
              <a:rPr lang="he-IL" sz="32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אבטחת מידע – איומים ברשת</a:t>
            </a:r>
            <a:endParaRPr lang="he-IL" sz="32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8643966" cy="5072098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chemeClr val="tx1"/>
                </a:solidFill>
              </a:rPr>
              <a:t>פרטי</a:t>
            </a:r>
            <a:r>
              <a:rPr lang="he-IL" dirty="0" smtClean="0">
                <a:solidFill>
                  <a:schemeClr val="tx1"/>
                </a:solidFill>
              </a:rPr>
              <a:t>:</a:t>
            </a:r>
          </a:p>
          <a:p>
            <a:pPr algn="r"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רפואי – צנעת הפרט (רפואי ונפשי)</a:t>
            </a:r>
          </a:p>
          <a:p>
            <a:pPr algn="r"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מידע אישי – כל אחד מגדיר לעצמו</a:t>
            </a:r>
          </a:p>
          <a:p>
            <a:pPr algn="r"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תמונות – חשיפה, סחיטה, לחץ חברתי</a:t>
            </a:r>
          </a:p>
          <a:p>
            <a:pPr algn="r"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בריונות ברשת – הפחדה, פגיעה ואיומים</a:t>
            </a:r>
          </a:p>
          <a:p>
            <a:pPr algn="r"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חרמות חברתיים (כתה, וואטס אפ, רשת)</a:t>
            </a:r>
          </a:p>
          <a:p>
            <a:pPr algn="r"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כספים </a:t>
            </a:r>
          </a:p>
          <a:p>
            <a:pPr algn="r"/>
            <a:endParaRPr lang="he-IL" dirty="0" smtClean="0">
              <a:solidFill>
                <a:schemeClr val="tx1"/>
              </a:solidFill>
            </a:endParaRPr>
          </a:p>
          <a:p>
            <a:pPr algn="r"/>
            <a:endParaRPr lang="he-IL" dirty="0" smtClean="0">
              <a:solidFill>
                <a:schemeClr val="tx1"/>
              </a:solidFill>
            </a:endParaRPr>
          </a:p>
          <a:p>
            <a:pPr algn="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11</a:t>
            </a:fld>
            <a:endParaRPr lang="he-IL"/>
          </a:p>
        </p:txBody>
      </p:sp>
      <p:pic>
        <p:nvPicPr>
          <p:cNvPr id="6146" name="Picture 2" descr="C:\Users\Kobi\Desktop\מצגת להורים ביס סכנות בסייבר\האקר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71462"/>
            <a:ext cx="2399328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5510">
            <a:off x="3387513" y="4958665"/>
            <a:ext cx="2420645" cy="15432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7"/>
          </a:xfrm>
        </p:spPr>
        <p:txBody>
          <a:bodyPr>
            <a:noAutofit/>
          </a:bodyPr>
          <a:lstStyle/>
          <a:p>
            <a:pPr algn="r"/>
            <a:r>
              <a:rPr lang="he-IL" sz="32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אבטחת מידע – איומים ברשת</a:t>
            </a:r>
            <a:endParaRPr lang="he-IL" sz="32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</a:t>
            </a:fld>
            <a:endParaRPr lang="he-IL"/>
          </a:p>
        </p:txBody>
      </p:sp>
      <p:pic>
        <p:nvPicPr>
          <p:cNvPr id="7170" name="Picture 2" descr="C:\Users\Kobi\Desktop\מצגת להורים ביס סכנות בסייבר\IMG_9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839497" y="124992"/>
            <a:ext cx="5465007" cy="7286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7"/>
          </a:xfrm>
        </p:spPr>
        <p:txBody>
          <a:bodyPr>
            <a:noAutofit/>
          </a:bodyPr>
          <a:lstStyle/>
          <a:p>
            <a:pPr algn="r"/>
            <a:r>
              <a:rPr lang="he-IL" sz="32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אבטחת מידע – איומים </a:t>
            </a:r>
            <a:endParaRPr lang="he-IL" sz="32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</a:t>
            </a:fld>
            <a:endParaRPr lang="he-I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96406">
            <a:off x="571472" y="571480"/>
            <a:ext cx="3362325" cy="5229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3783">
            <a:off x="4768848" y="1542857"/>
            <a:ext cx="3448050" cy="478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195736" y="620688"/>
            <a:ext cx="438400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500" b="1" dirty="0">
                <a:solidFill>
                  <a:srgbClr val="002060"/>
                </a:solidFill>
              </a:rPr>
              <a:t>מוכרות  </a:t>
            </a:r>
            <a:r>
              <a:rPr lang="he-IL" sz="4500" b="1" dirty="0">
                <a:solidFill>
                  <a:srgbClr val="002060"/>
                </a:solidFill>
              </a:rPr>
              <a:t>למישהו ?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616" y="2598844"/>
            <a:ext cx="2771087" cy="303223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848" y="2598844"/>
            <a:ext cx="3004466" cy="30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5" y="1844824"/>
            <a:ext cx="3733277" cy="225506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48371">
            <a:off x="848482" y="3823975"/>
            <a:ext cx="8091149" cy="186430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655" y="548681"/>
            <a:ext cx="4986253" cy="187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7"/>
          </a:xfrm>
        </p:spPr>
        <p:txBody>
          <a:bodyPr>
            <a:noAutofit/>
          </a:bodyPr>
          <a:lstStyle/>
          <a:p>
            <a:pPr algn="r"/>
            <a:endParaRPr lang="he-IL" sz="32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16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550" y="0"/>
            <a:ext cx="922055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2915816" y="692696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800" b="1" dirty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מה זה כופרה ?</a:t>
            </a:r>
            <a:endParaRPr lang="he-IL" sz="4800" b="1" dirty="0"/>
          </a:p>
        </p:txBody>
      </p:sp>
    </p:spTree>
    <p:extLst>
      <p:ext uri="{BB962C8B-B14F-4D97-AF65-F5344CB8AC3E}">
        <p14:creationId xmlns:p14="http://schemas.microsoft.com/office/powerpoint/2010/main" val="34614361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77072"/>
            <a:ext cx="1735342" cy="1415250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3923928" y="332656"/>
            <a:ext cx="4503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600" b="1" dirty="0">
                <a:solidFill>
                  <a:srgbClr val="002060"/>
                </a:solidFill>
              </a:rPr>
              <a:t>כופרה - </a:t>
            </a:r>
            <a:r>
              <a:rPr lang="en-US" sz="3600" b="1" dirty="0">
                <a:solidFill>
                  <a:srgbClr val="002060"/>
                </a:solidFill>
              </a:rPr>
              <a:t>Ransomware</a:t>
            </a:r>
            <a:endParaRPr lang="he-IL" sz="3600" b="1" dirty="0">
              <a:solidFill>
                <a:srgbClr val="002060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683568" y="1412776"/>
            <a:ext cx="81652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/>
              <a:t>תוכנה שמטרתה לחדור או לאסוף מידע ממחשב, בהמשך למנוע או להזיק לבעליו ולהגביל את השימוש והמידע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/>
              <a:t>עד שהנפגע ישלם כופר (מקור השם) בד"כ </a:t>
            </a:r>
            <a:r>
              <a:rPr lang="he-IL" sz="2000" dirty="0" err="1"/>
              <a:t>בביטקוין</a:t>
            </a:r>
            <a:r>
              <a:rPr lang="he-IL" sz="2000" dirty="0"/>
              <a:t> או מקביל אליו.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/>
              <a:t>הפעולה פשוטה – נעילת המידע ע"י הצפנה או חסימת הגישה.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/>
              <a:t>הידעת  ?  בשנת </a:t>
            </a:r>
            <a:r>
              <a:rPr lang="he-IL" sz="2000" dirty="0"/>
              <a:t>1989 הופצה תוכנת הכופר הראשונה הידועה בשם </a:t>
            </a:r>
            <a:r>
              <a:rPr lang="en-US" sz="2000" dirty="0"/>
              <a:t>AIDS</a:t>
            </a:r>
            <a:r>
              <a:rPr lang="he-IL" sz="2000" dirty="0"/>
              <a:t>וגם </a:t>
            </a:r>
            <a:r>
              <a:rPr lang="he-IL" sz="2000" dirty="0"/>
              <a:t>בשם </a:t>
            </a:r>
            <a:r>
              <a:rPr lang="en-US" sz="2000" dirty="0"/>
              <a:t>PC </a:t>
            </a:r>
            <a:r>
              <a:rPr lang="en-US" sz="2000" dirty="0"/>
              <a:t>Cyborg</a:t>
            </a:r>
            <a:r>
              <a:rPr lang="en-US" sz="2000" dirty="0"/>
              <a:t> </a:t>
            </a:r>
            <a:endParaRPr lang="he-IL" sz="2000" dirty="0"/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000" dirty="0"/>
              <a:t>הפתרון: לגבות </a:t>
            </a:r>
            <a:r>
              <a:rPr lang="he-IL" sz="2000" dirty="0"/>
              <a:t>על כונן חיצוני, לגבות בענן, </a:t>
            </a:r>
            <a:r>
              <a:rPr lang="he-IL" sz="2000" dirty="0" err="1"/>
              <a:t>להמנע</a:t>
            </a:r>
            <a:r>
              <a:rPr lang="he-IL" sz="2000" dirty="0"/>
              <a:t> מקבלת הודעות </a:t>
            </a:r>
            <a:endParaRPr lang="he-IL" sz="2000" dirty="0" smtClean="0"/>
          </a:p>
          <a:p>
            <a:pPr>
              <a:lnSpc>
                <a:spcPct val="150000"/>
              </a:lnSpc>
            </a:pPr>
            <a:r>
              <a:rPr lang="he-IL" sz="2000" dirty="0" smtClean="0"/>
              <a:t>    ומיילים </a:t>
            </a:r>
            <a:r>
              <a:rPr lang="he-IL" sz="2000" dirty="0"/>
              <a:t>לא </a:t>
            </a:r>
            <a:r>
              <a:rPr lang="he-IL" sz="2000" dirty="0" smtClean="0"/>
              <a:t>מזוהים </a:t>
            </a:r>
            <a:r>
              <a:rPr lang="he-IL" sz="2000" dirty="0"/>
              <a:t>(בלי שפורנו), אנטי וירוס עדכני (אין 100%), </a:t>
            </a:r>
            <a:endParaRPr lang="he-IL" sz="2000" dirty="0" smtClean="0"/>
          </a:p>
          <a:p>
            <a:pPr>
              <a:lnSpc>
                <a:spcPct val="150000"/>
              </a:lnSpc>
            </a:pPr>
            <a:r>
              <a:rPr lang="he-IL" sz="2000" dirty="0"/>
              <a:t> </a:t>
            </a:r>
            <a:r>
              <a:rPr lang="he-IL" sz="2000" dirty="0" smtClean="0"/>
              <a:t>   </a:t>
            </a:r>
            <a:r>
              <a:rPr lang="he-IL" sz="2000" dirty="0" err="1" smtClean="0"/>
              <a:t>להמנע</a:t>
            </a:r>
            <a:r>
              <a:rPr lang="he-IL" sz="2000" dirty="0" smtClean="0"/>
              <a:t> </a:t>
            </a:r>
            <a:r>
              <a:rPr lang="he-IL" sz="2000" dirty="0"/>
              <a:t>מפתיחת קישורים </a:t>
            </a:r>
            <a:r>
              <a:rPr lang="he-IL" sz="2000" dirty="0" smtClean="0"/>
              <a:t>ותמונות </a:t>
            </a:r>
            <a:r>
              <a:rPr lang="he-IL" sz="2000" dirty="0"/>
              <a:t>לא מוכרים, לפתוח את ההצפנה </a:t>
            </a:r>
            <a:endParaRPr lang="he-IL" sz="2000" dirty="0" smtClean="0"/>
          </a:p>
          <a:p>
            <a:pPr>
              <a:lnSpc>
                <a:spcPct val="150000"/>
              </a:lnSpc>
            </a:pPr>
            <a:r>
              <a:rPr lang="he-IL" sz="2000" dirty="0"/>
              <a:t> </a:t>
            </a:r>
            <a:r>
              <a:rPr lang="he-IL" sz="2000" dirty="0" smtClean="0"/>
              <a:t>   ע"י </a:t>
            </a:r>
            <a:r>
              <a:rPr lang="en-US" sz="2000" dirty="0"/>
              <a:t>AVAST</a:t>
            </a:r>
            <a:r>
              <a:rPr lang="he-IL" sz="2000" dirty="0"/>
              <a:t> או מעבדות, לנתק פיזית </a:t>
            </a:r>
            <a:r>
              <a:rPr lang="he-IL" sz="2000" dirty="0" smtClean="0"/>
              <a:t>מהחשמל </a:t>
            </a:r>
            <a:r>
              <a:rPr lang="he-IL" sz="2000" dirty="0"/>
              <a:t>ברגע שמקבלים חיווי על </a:t>
            </a:r>
            <a:r>
              <a:rPr lang="he-IL" sz="2000" dirty="0" smtClean="0"/>
              <a:t>כך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763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7"/>
          </a:xfrm>
        </p:spPr>
        <p:txBody>
          <a:bodyPr>
            <a:noAutofit/>
          </a:bodyPr>
          <a:lstStyle/>
          <a:p>
            <a:pPr algn="r"/>
            <a:r>
              <a:rPr lang="he-IL" sz="32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אבטחת מידע - פתרונות</a:t>
            </a:r>
            <a:endParaRPr lang="he-IL" sz="32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1406" y="1285860"/>
            <a:ext cx="8858280" cy="5214974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 מיילים מוכרים מגורם מוכר בלבד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 סיומות חשודות: </a:t>
            </a:r>
          </a:p>
          <a:p>
            <a:pPr algn="r">
              <a:lnSpc>
                <a:spcPct val="120000"/>
              </a:lnSpc>
            </a:pPr>
            <a:r>
              <a:rPr lang="he-IL" dirty="0" smtClean="0">
                <a:solidFill>
                  <a:schemeClr val="tx1"/>
                </a:solidFill>
              </a:rPr>
              <a:t>    </a:t>
            </a:r>
            <a:r>
              <a:rPr lang="he-IL" sz="2800" dirty="0" smtClean="0">
                <a:solidFill>
                  <a:schemeClr val="tx1"/>
                </a:solidFill>
              </a:rPr>
              <a:t>קירילית/רוסית </a:t>
            </a:r>
            <a:r>
              <a:rPr lang="az-Cyrl-AZ" sz="2800" dirty="0">
                <a:solidFill>
                  <a:schemeClr val="tx1"/>
                </a:solidFill>
              </a:rPr>
              <a:t>дурацкий</a:t>
            </a:r>
            <a:r>
              <a:rPr lang="en-US" sz="2800" dirty="0" smtClean="0">
                <a:solidFill>
                  <a:schemeClr val="tx1"/>
                </a:solidFill>
              </a:rPr>
              <a:t>.com </a:t>
            </a:r>
            <a:r>
              <a:rPr lang="he-IL" sz="2800" dirty="0" smtClean="0">
                <a:solidFill>
                  <a:schemeClr val="tx1"/>
                </a:solidFill>
              </a:rPr>
              <a:t>  </a:t>
            </a:r>
          </a:p>
          <a:p>
            <a:pPr algn="r">
              <a:lnSpc>
                <a:spcPct val="120000"/>
              </a:lnSpc>
            </a:pPr>
            <a:r>
              <a:rPr lang="he-IL" sz="2800" dirty="0" smtClean="0">
                <a:solidFill>
                  <a:schemeClr val="tx1"/>
                </a:solidFill>
              </a:rPr>
              <a:t>    סינית </a:t>
            </a:r>
            <a:r>
              <a:rPr lang="ja-JP" altLang="en-US" sz="2800" dirty="0">
                <a:solidFill>
                  <a:schemeClr val="tx1"/>
                </a:solidFill>
              </a:rPr>
              <a:t>和平在你</a:t>
            </a:r>
            <a:r>
              <a:rPr lang="ja-JP" altLang="en-US" sz="2800" dirty="0" smtClean="0">
                <a:solidFill>
                  <a:schemeClr val="tx1"/>
                </a:solidFill>
              </a:rPr>
              <a:t>身</a:t>
            </a:r>
            <a:r>
              <a:rPr lang="en-US" altLang="ja-JP" sz="2800" dirty="0" smtClean="0">
                <a:solidFill>
                  <a:schemeClr val="tx1"/>
                </a:solidFill>
              </a:rPr>
              <a:t>.com   </a:t>
            </a:r>
            <a:r>
              <a:rPr lang="he-IL" altLang="ja-JP" sz="2800" dirty="0" smtClean="0">
                <a:solidFill>
                  <a:schemeClr val="tx1"/>
                </a:solidFill>
              </a:rPr>
              <a:t>  </a:t>
            </a:r>
          </a:p>
          <a:p>
            <a:pPr algn="r">
              <a:lnSpc>
                <a:spcPct val="120000"/>
              </a:lnSpc>
            </a:pPr>
            <a:r>
              <a:rPr lang="he-IL" altLang="ja-JP" sz="2800" dirty="0" smtClean="0">
                <a:solidFill>
                  <a:schemeClr val="tx1"/>
                </a:solidFill>
              </a:rPr>
              <a:t>    ערבית/פרסית  </a:t>
            </a:r>
            <a:r>
              <a:rPr lang="en-US" altLang="ja-JP" sz="2800" dirty="0" smtClean="0">
                <a:solidFill>
                  <a:schemeClr val="tx1"/>
                </a:solidFill>
              </a:rPr>
              <a:t>.com</a:t>
            </a:r>
            <a:r>
              <a:rPr lang="ar-AE" altLang="ja-JP" sz="2800" dirty="0" smtClean="0">
                <a:solidFill>
                  <a:schemeClr val="tx1"/>
                </a:solidFill>
              </a:rPr>
              <a:t>فظيع</a:t>
            </a:r>
            <a:endParaRPr lang="he-IL" sz="2800" dirty="0" smtClean="0">
              <a:solidFill>
                <a:schemeClr val="tx1"/>
              </a:solidFill>
            </a:endParaRP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dirty="0" smtClean="0">
                <a:solidFill>
                  <a:schemeClr val="tx1"/>
                </a:solidFill>
              </a:rPr>
              <a:t>קבצים בעייתיים (</a:t>
            </a:r>
            <a:r>
              <a:rPr lang="en-US" dirty="0" smtClean="0">
                <a:solidFill>
                  <a:schemeClr val="tx1"/>
                </a:solidFill>
              </a:rPr>
              <a:t>XXX</a:t>
            </a:r>
            <a:r>
              <a:rPr lang="he-IL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PORN.COM</a:t>
            </a:r>
            <a:r>
              <a:rPr lang="he-IL" dirty="0" smtClean="0">
                <a:solidFill>
                  <a:schemeClr val="tx1"/>
                </a:solidFill>
              </a:rPr>
              <a:t>)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dirty="0" smtClean="0">
                <a:solidFill>
                  <a:schemeClr val="tx1"/>
                </a:solidFill>
              </a:rPr>
              <a:t>קישורים מתחזים (דומים): </a:t>
            </a:r>
            <a:r>
              <a:rPr lang="en-US" dirty="0" smtClean="0">
                <a:solidFill>
                  <a:schemeClr val="tx1"/>
                </a:solidFill>
              </a:rPr>
              <a:t>adidaas.com</a:t>
            </a:r>
            <a:r>
              <a:rPr lang="he-IL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idf.com</a:t>
            </a:r>
          </a:p>
          <a:p>
            <a:pPr algn="r">
              <a:lnSpc>
                <a:spcPct val="120000"/>
              </a:lnSpc>
            </a:pPr>
            <a:r>
              <a:rPr lang="he-IL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18</a:t>
            </a:fld>
            <a:endParaRPr lang="he-IL"/>
          </a:p>
        </p:txBody>
      </p:sp>
      <p:pic>
        <p:nvPicPr>
          <p:cNvPr id="11267" name="Picture 3" descr="C:\Users\Kobi\Desktop\מצגת להורים ביס סכנות בסייבר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857356" cy="139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42820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7"/>
          </a:xfrm>
        </p:spPr>
        <p:txBody>
          <a:bodyPr>
            <a:noAutofit/>
          </a:bodyPr>
          <a:lstStyle/>
          <a:p>
            <a:pPr algn="r"/>
            <a:r>
              <a:rPr lang="he-IL" sz="32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אבטחת מידע - פתרונות</a:t>
            </a:r>
            <a:endParaRPr lang="he-IL" sz="32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1406" y="1285860"/>
            <a:ext cx="8858280" cy="5214974"/>
          </a:xfrm>
        </p:spPr>
        <p:txBody>
          <a:bodyPr>
            <a:normAutofit fontScale="85000" lnSpcReduction="10000"/>
          </a:bodyPr>
          <a:lstStyle/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 בקרה ופיקוח של הורים באופן קבוע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 מעורבות בחיי הילדים (לשאול, לדבר, להתרשם)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 תקשורת בלתי מילולית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 סימנים מעידים (תיאבון, פצעים, הסתגרות בחדר)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 וואטס אפ/ </a:t>
            </a:r>
            <a:r>
              <a:rPr lang="he-IL" dirty="0" err="1" smtClean="0">
                <a:solidFill>
                  <a:schemeClr val="tx1"/>
                </a:solidFill>
              </a:rPr>
              <a:t>פייסבוק</a:t>
            </a:r>
            <a:r>
              <a:rPr lang="he-IL" dirty="0" smtClean="0">
                <a:solidFill>
                  <a:schemeClr val="tx1"/>
                </a:solidFill>
              </a:rPr>
              <a:t>/ </a:t>
            </a:r>
            <a:r>
              <a:rPr lang="he-IL" dirty="0" err="1" smtClean="0">
                <a:solidFill>
                  <a:schemeClr val="tx1"/>
                </a:solidFill>
              </a:rPr>
              <a:t>טוויטר</a:t>
            </a:r>
            <a:r>
              <a:rPr lang="he-IL" dirty="0" smtClean="0">
                <a:solidFill>
                  <a:schemeClr val="tx1"/>
                </a:solidFill>
              </a:rPr>
              <a:t> – לנטר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 אנטי וירוס, חסימות אקטיביות, הקפדה על סודיות וסיסמאות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 ער"ן – עזרה ראשונה נפשית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 "</a:t>
            </a:r>
            <a:r>
              <a:rPr lang="he-IL" b="1" dirty="0" smtClean="0">
                <a:solidFill>
                  <a:srgbClr val="FF0000"/>
                </a:solidFill>
              </a:rPr>
              <a:t>כפתור אדום</a:t>
            </a:r>
            <a:r>
              <a:rPr lang="he-IL" dirty="0" smtClean="0">
                <a:solidFill>
                  <a:schemeClr val="tx1"/>
                </a:solidFill>
              </a:rPr>
              <a:t>" עמותה מצילה חיים לילדים במצוקה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ü"/>
            </a:pPr>
            <a:r>
              <a:rPr lang="he-IL" dirty="0" smtClean="0">
                <a:solidFill>
                  <a:schemeClr val="tx1"/>
                </a:solidFill>
              </a:rPr>
              <a:t> חוזר מנכ"ל/משטרה – פתיחת תיק מעל גיל 12</a:t>
            </a:r>
          </a:p>
        </p:txBody>
      </p:sp>
      <p:pic>
        <p:nvPicPr>
          <p:cNvPr id="11266" name="Picture 2" descr="C:\Users\Kobi\Desktop\מצגת להורים ביס סכנות בסייבר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6322"/>
            <a:ext cx="1534576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19</a:t>
            </a:fld>
            <a:endParaRPr lang="he-IL"/>
          </a:p>
        </p:txBody>
      </p:sp>
      <p:pic>
        <p:nvPicPr>
          <p:cNvPr id="11267" name="Picture 3" descr="C:\Users\Kobi\Desktop\מצגת להורים ביס סכנות בסייבר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1857356" cy="139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</a:t>
            </a:fld>
            <a:endParaRPr lang="he-I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14422"/>
            <a:ext cx="5143536" cy="505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מלבן 8"/>
          <p:cNvSpPr/>
          <p:nvPr/>
        </p:nvSpPr>
        <p:spPr>
          <a:xfrm>
            <a:off x="3473183" y="58143"/>
            <a:ext cx="5242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2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אבטחת מידע – " לי זה לא יקרה "</a:t>
            </a:r>
            <a:endParaRPr lang="he-IL" sz="3200" dirty="0"/>
          </a:p>
        </p:txBody>
      </p:sp>
      <p:sp>
        <p:nvSpPr>
          <p:cNvPr id="10" name="מלבן 9"/>
          <p:cNvSpPr/>
          <p:nvPr/>
        </p:nvSpPr>
        <p:spPr>
          <a:xfrm>
            <a:off x="714348" y="2857496"/>
            <a:ext cx="211949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מציאות</a:t>
            </a:r>
          </a:p>
          <a:p>
            <a:pPr algn="ctr"/>
            <a:r>
              <a:rPr lang="he-IL" sz="54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או</a:t>
            </a:r>
          </a:p>
          <a:p>
            <a:pPr algn="ctr"/>
            <a:r>
              <a:rPr lang="he-IL" sz="5400" b="1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סיוט ?</a:t>
            </a:r>
            <a:endParaRPr lang="he-IL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bi\Desktop\מצגת להורים ביס סכנות בסייבר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7"/>
          </a:xfrm>
        </p:spPr>
        <p:txBody>
          <a:bodyPr>
            <a:noAutofit/>
          </a:bodyPr>
          <a:lstStyle/>
          <a:p>
            <a:r>
              <a:rPr lang="he-IL" sz="32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אבטחת מידע – איומים ברשת</a:t>
            </a:r>
            <a:endParaRPr lang="he-IL" sz="32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99465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7"/>
          </a:xfrm>
        </p:spPr>
        <p:txBody>
          <a:bodyPr>
            <a:noAutofit/>
          </a:bodyPr>
          <a:lstStyle/>
          <a:p>
            <a:pPr algn="r"/>
            <a:r>
              <a:rPr lang="he-IL" sz="32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אבטחת מידע - איומים</a:t>
            </a:r>
            <a:endParaRPr lang="he-IL" sz="32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0" y="1643050"/>
            <a:ext cx="8786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he-IL" sz="3600" dirty="0" smtClean="0"/>
              <a:t>פלילי (גניבה, עסקי, אלימות, הריגה, רצח כללי)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he-IL" sz="3600" dirty="0" smtClean="0"/>
              <a:t>פח"ע (טרור, איומים, אלימות, רצח, בני ערובה)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he-IL" sz="3600" dirty="0" smtClean="0"/>
              <a:t>אב"כ (אטומי, ביולוגי וכימי)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he-IL" sz="3600" dirty="0" smtClean="0"/>
              <a:t>סייבר</a:t>
            </a:r>
          </a:p>
        </p:txBody>
      </p:sp>
      <p:pic>
        <p:nvPicPr>
          <p:cNvPr id="3075" name="Picture 3" descr="C:\Users\Kobi\Desktop\מצגת להורים ביס סכנות בסייבר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28926" cy="161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7"/>
          </a:xfrm>
        </p:spPr>
        <p:txBody>
          <a:bodyPr>
            <a:noAutofit/>
          </a:bodyPr>
          <a:lstStyle/>
          <a:p>
            <a:pPr algn="r"/>
            <a:r>
              <a:rPr lang="he-IL" sz="32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אבטחת מידע –</a:t>
            </a:r>
            <a:r>
              <a:rPr lang="he-IL" sz="3200" dirty="0" err="1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 מה</a:t>
            </a:r>
            <a:r>
              <a:rPr lang="he-IL" sz="32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ו סייבר ?</a:t>
            </a:r>
            <a:endParaRPr lang="he-IL" sz="32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285852" y="1142984"/>
            <a:ext cx="7500990" cy="5429288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500" dirty="0" smtClean="0">
                <a:solidFill>
                  <a:schemeClr val="tx1"/>
                </a:solidFill>
              </a:rPr>
              <a:t>סייבר ספייס </a:t>
            </a:r>
            <a:r>
              <a:rPr lang="he-IL" sz="2500" dirty="0" err="1" smtClean="0">
                <a:solidFill>
                  <a:schemeClr val="tx1"/>
                </a:solidFill>
              </a:rPr>
              <a:t>– המ</a:t>
            </a:r>
            <a:r>
              <a:rPr lang="he-IL" sz="2500" dirty="0" smtClean="0">
                <a:solidFill>
                  <a:schemeClr val="tx1"/>
                </a:solidFill>
              </a:rPr>
              <a:t>רחב הקיברנטי (עולם האינטרנט)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500" dirty="0" smtClean="0">
                <a:solidFill>
                  <a:schemeClr val="tx1"/>
                </a:solidFill>
              </a:rPr>
              <a:t>סייבר טרור </a:t>
            </a:r>
            <a:r>
              <a:rPr lang="he-IL" sz="2500" dirty="0" err="1" smtClean="0">
                <a:solidFill>
                  <a:schemeClr val="tx1"/>
                </a:solidFill>
              </a:rPr>
              <a:t>– ש</a:t>
            </a:r>
            <a:r>
              <a:rPr lang="he-IL" sz="2500" dirty="0" smtClean="0">
                <a:solidFill>
                  <a:schemeClr val="tx1"/>
                </a:solidFill>
              </a:rPr>
              <a:t>ימוש ברשת לביצוע פעולות טרור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500" dirty="0" smtClean="0">
                <a:solidFill>
                  <a:schemeClr val="tx1"/>
                </a:solidFill>
              </a:rPr>
              <a:t>סייברכונדריה – איסוף מידע רפואי מהרשת (חיובי/שלילי)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500" dirty="0" smtClean="0">
                <a:solidFill>
                  <a:schemeClr val="tx1"/>
                </a:solidFill>
              </a:rPr>
              <a:t>סייבר סקס – פעילות מינית באמצעות הרשת  ( </a:t>
            </a:r>
            <a:r>
              <a:rPr lang="en-US" sz="2500" dirty="0" smtClean="0">
                <a:solidFill>
                  <a:schemeClr val="tx1"/>
                </a:solidFill>
              </a:rPr>
              <a:t>XXX</a:t>
            </a:r>
            <a:r>
              <a:rPr lang="he-IL" sz="2500" dirty="0" smtClean="0">
                <a:solidFill>
                  <a:schemeClr val="tx1"/>
                </a:solidFill>
              </a:rPr>
              <a:t> )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500" dirty="0" smtClean="0">
                <a:solidFill>
                  <a:schemeClr val="tx1"/>
                </a:solidFill>
              </a:rPr>
              <a:t>לוחמת סייבר </a:t>
            </a:r>
            <a:r>
              <a:rPr lang="he-IL" sz="2500" dirty="0" err="1" smtClean="0">
                <a:solidFill>
                  <a:schemeClr val="tx1"/>
                </a:solidFill>
              </a:rPr>
              <a:t>– ש</a:t>
            </a:r>
            <a:r>
              <a:rPr lang="he-IL" sz="2500" dirty="0" smtClean="0">
                <a:solidFill>
                  <a:schemeClr val="tx1"/>
                </a:solidFill>
              </a:rPr>
              <a:t>ימוש ברשת כדי לחדור ולפגוע </a:t>
            </a:r>
          </a:p>
          <a:p>
            <a:pPr algn="r">
              <a:lnSpc>
                <a:spcPct val="150000"/>
              </a:lnSpc>
            </a:pPr>
            <a:r>
              <a:rPr lang="he-IL" sz="2500" dirty="0" smtClean="0">
                <a:solidFill>
                  <a:schemeClr val="tx1"/>
                </a:solidFill>
              </a:rPr>
              <a:t>   במערכות של היריב (אדם, ארגון או מדינה) 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he-IL" sz="2500" dirty="0" smtClean="0">
                <a:solidFill>
                  <a:schemeClr val="tx1"/>
                </a:solidFill>
              </a:rPr>
              <a:t>בריונות ברשת – לתקוף, להפחיד, להשמיד ולפגוע </a:t>
            </a:r>
          </a:p>
          <a:p>
            <a:pPr algn="r">
              <a:lnSpc>
                <a:spcPct val="150000"/>
              </a:lnSpc>
            </a:pPr>
            <a:r>
              <a:rPr lang="he-IL" sz="2500" dirty="0" smtClean="0">
                <a:solidFill>
                  <a:schemeClr val="tx1"/>
                </a:solidFill>
              </a:rPr>
              <a:t>  באדם או קבוצה באמצעות הרשת או הסלולארי</a:t>
            </a:r>
          </a:p>
          <a:p>
            <a:pPr algn="r"/>
            <a:endParaRPr lang="he-IL" sz="2500" dirty="0">
              <a:solidFill>
                <a:schemeClr val="tx1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</a:t>
            </a:fld>
            <a:endParaRPr lang="he-IL"/>
          </a:p>
        </p:txBody>
      </p:sp>
      <p:pic>
        <p:nvPicPr>
          <p:cNvPr id="6" name="Picture 2" descr="C:\Users\Kobi\Desktop\מצגת להורים ביס סכנות בסייבר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43042" cy="123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C:\Users\Kobi\Desktop\מצגת להורים ביס סכנות בסייבר\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14530"/>
            <a:ext cx="2214546" cy="15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7"/>
          </a:xfrm>
        </p:spPr>
        <p:txBody>
          <a:bodyPr>
            <a:noAutofit/>
          </a:bodyPr>
          <a:lstStyle/>
          <a:p>
            <a:pPr algn="r"/>
            <a:r>
              <a:rPr lang="he-IL" sz="32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אבטחת מידע – נתונים מהרשת</a:t>
            </a:r>
            <a:endParaRPr lang="he-IL" sz="32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286676" cy="5429288"/>
          </a:xfrm>
        </p:spPr>
        <p:txBody>
          <a:bodyPr>
            <a:normAutofit lnSpcReduction="10000"/>
          </a:bodyPr>
          <a:lstStyle/>
          <a:p>
            <a:pPr algn="r"/>
            <a:r>
              <a:rPr lang="he-I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FACEBOOK</a:t>
            </a:r>
            <a:r>
              <a:rPr lang="he-IL" dirty="0" smtClean="0">
                <a:solidFill>
                  <a:schemeClr val="tx1"/>
                </a:solidFill>
              </a:rPr>
              <a:t>:</a:t>
            </a:r>
            <a:endParaRPr lang="en-US" dirty="0" smtClean="0">
              <a:solidFill>
                <a:schemeClr val="tx1"/>
              </a:solidFill>
            </a:endParaRPr>
          </a:p>
          <a:p>
            <a:pPr algn="r">
              <a:buFont typeface="Wingdings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</a:rPr>
              <a:t> 890 מיליון משתמשים ביום</a:t>
            </a:r>
          </a:p>
          <a:p>
            <a:pPr algn="r">
              <a:buFont typeface="Wingdings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</a:rPr>
              <a:t> 1.4 מיליארד משתמשים בחודש</a:t>
            </a:r>
          </a:p>
          <a:p>
            <a:pPr algn="r">
              <a:buFont typeface="Wingdings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</a:rPr>
              <a:t> 2 מיליארד תמונות שותפו</a:t>
            </a:r>
          </a:p>
          <a:p>
            <a:pPr algn="r">
              <a:buFont typeface="Wingdings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</a:rPr>
              <a:t> 3 מיליארד סרטונים נצפו</a:t>
            </a:r>
          </a:p>
          <a:p>
            <a:pPr algn="r"/>
            <a:endParaRPr lang="he-IL" sz="1600" dirty="0" smtClean="0">
              <a:solidFill>
                <a:schemeClr val="tx1"/>
              </a:solidFill>
            </a:endParaRP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WHATSAPP </a:t>
            </a:r>
            <a:r>
              <a:rPr lang="he-IL" dirty="0" smtClean="0">
                <a:solidFill>
                  <a:schemeClr val="tx1"/>
                </a:solidFill>
              </a:rPr>
              <a:t> :</a:t>
            </a:r>
          </a:p>
          <a:p>
            <a:pPr algn="r">
              <a:buFont typeface="Wingdings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</a:rPr>
              <a:t> 500 מיליון משתמשים בחודש</a:t>
            </a:r>
          </a:p>
          <a:p>
            <a:pPr algn="r">
              <a:buFont typeface="Wingdings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</a:rPr>
              <a:t> משתפים 700 מיליון תמונות</a:t>
            </a:r>
          </a:p>
          <a:p>
            <a:pPr algn="r">
              <a:buFont typeface="Wingdings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</a:rPr>
              <a:t> משתפים 100 מיליון סרטונים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</a:t>
            </a:fld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1" y="4848137"/>
            <a:ext cx="2134216" cy="11991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2162185" cy="12973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50" y="-28688"/>
            <a:ext cx="9281369" cy="7025211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7"/>
          </a:xfrm>
        </p:spPr>
        <p:txBody>
          <a:bodyPr>
            <a:noAutofit/>
          </a:bodyPr>
          <a:lstStyle/>
          <a:p>
            <a:pPr algn="r"/>
            <a:r>
              <a:rPr lang="he-IL" sz="32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אבטחת מידע – ממה זה מורכב ?</a:t>
            </a:r>
            <a:endParaRPr lang="he-IL" sz="3200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57224" y="1285860"/>
            <a:ext cx="7286676" cy="5000660"/>
          </a:xfrm>
        </p:spPr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chemeClr val="bg1"/>
                </a:solidFill>
              </a:rPr>
              <a:t>מחשבים</a:t>
            </a:r>
            <a:r>
              <a:rPr lang="he-IL" dirty="0" smtClean="0">
                <a:solidFill>
                  <a:schemeClr val="bg1"/>
                </a:solidFill>
              </a:rPr>
              <a:t>:</a:t>
            </a:r>
          </a:p>
          <a:p>
            <a:pPr algn="r"/>
            <a:r>
              <a:rPr lang="he-IL" dirty="0" smtClean="0">
                <a:solidFill>
                  <a:schemeClr val="bg1"/>
                </a:solidFill>
              </a:rPr>
              <a:t>חומרה, תוכנה, מערכות הפעלה ומעבדים</a:t>
            </a:r>
          </a:p>
          <a:p>
            <a:pPr algn="r"/>
            <a:r>
              <a:rPr lang="he-IL" b="1" dirty="0" smtClean="0">
                <a:solidFill>
                  <a:schemeClr val="bg1"/>
                </a:solidFill>
              </a:rPr>
              <a:t>תקשורת</a:t>
            </a:r>
            <a:r>
              <a:rPr lang="he-IL" dirty="0" smtClean="0">
                <a:solidFill>
                  <a:schemeClr val="bg1"/>
                </a:solidFill>
              </a:rPr>
              <a:t>:</a:t>
            </a:r>
          </a:p>
          <a:p>
            <a:pPr algn="r"/>
            <a:r>
              <a:rPr lang="he-IL" dirty="0" smtClean="0">
                <a:solidFill>
                  <a:schemeClr val="bg1"/>
                </a:solidFill>
              </a:rPr>
              <a:t>קווית, אלחוטית, רדיו, אינטרנט ולווינים</a:t>
            </a:r>
          </a:p>
          <a:p>
            <a:pPr algn="r"/>
            <a:r>
              <a:rPr lang="he-IL" b="1" dirty="0" smtClean="0">
                <a:solidFill>
                  <a:schemeClr val="bg1"/>
                </a:solidFill>
              </a:rPr>
              <a:t>טכנולוגיות</a:t>
            </a:r>
            <a:r>
              <a:rPr lang="he-IL" dirty="0" smtClean="0">
                <a:solidFill>
                  <a:schemeClr val="bg1"/>
                </a:solidFill>
              </a:rPr>
              <a:t>:</a:t>
            </a:r>
          </a:p>
          <a:p>
            <a:pPr algn="r"/>
            <a:r>
              <a:rPr lang="he-IL" dirty="0" smtClean="0">
                <a:solidFill>
                  <a:schemeClr val="bg1"/>
                </a:solidFill>
              </a:rPr>
              <a:t>חשמל, אלקטרוניקה, מזעור ואוטומציה</a:t>
            </a:r>
          </a:p>
          <a:p>
            <a:pPr algn="r"/>
            <a:r>
              <a:rPr lang="he-IL" b="1" dirty="0" smtClean="0">
                <a:solidFill>
                  <a:schemeClr val="bg1"/>
                </a:solidFill>
              </a:rPr>
              <a:t>הגורם האנושי:</a:t>
            </a:r>
          </a:p>
          <a:p>
            <a:pPr algn="r"/>
            <a:r>
              <a:rPr lang="he-IL" dirty="0" smtClean="0">
                <a:solidFill>
                  <a:schemeClr val="bg1"/>
                </a:solidFill>
              </a:rPr>
              <a:t>חשיבה יצירתית, דמיון, פטנטים וקידמה </a:t>
            </a:r>
          </a:p>
          <a:p>
            <a:pPr algn="r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432047"/>
          </a:xfrm>
        </p:spPr>
        <p:txBody>
          <a:bodyPr>
            <a:noAutofit/>
          </a:bodyPr>
          <a:lstStyle/>
          <a:p>
            <a:pPr algn="r"/>
            <a:r>
              <a:rPr lang="he-IL" sz="32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אבטחת מידע - איומים ברשת</a:t>
            </a:r>
            <a:endParaRPr lang="he-IL" sz="3200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857224" y="1714488"/>
            <a:ext cx="7643866" cy="457203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he-IL" b="1" dirty="0" smtClean="0">
                <a:solidFill>
                  <a:schemeClr val="tx1"/>
                </a:solidFill>
              </a:rPr>
              <a:t>עבודה / גורם ממשלתי: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</a:rPr>
              <a:t>השבתה (חשמל, מים, תקשורת, מטוסים)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</a:rPr>
              <a:t>פגיעה/שינוי בנתונים (סוג דם, +/- בבנק)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</a:rPr>
              <a:t>אמינות (צבא, משטרה)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</a:rPr>
              <a:t>תקשורת (השפעה מהירה ותפוצה גדולה)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</a:rPr>
              <a:t>חירום (דלק, מים, מזון)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</a:rPr>
              <a:t>פגיעה בתשתיות (כבישים, רמזורים, מפעלים)</a:t>
            </a:r>
          </a:p>
          <a:p>
            <a:pPr algn="r">
              <a:lnSpc>
                <a:spcPct val="120000"/>
              </a:lnSpc>
              <a:buFont typeface="Wingdings" pitchFamily="2" charset="2"/>
              <a:buChar char="Ø"/>
            </a:pPr>
            <a:r>
              <a:rPr lang="he-IL" dirty="0" smtClean="0">
                <a:solidFill>
                  <a:schemeClr val="tx1"/>
                </a:solidFill>
              </a:rPr>
              <a:t>מלחמה (מל"ח)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</a:t>
            </a:fld>
            <a:endParaRPr lang="he-IL"/>
          </a:p>
        </p:txBody>
      </p:sp>
      <p:pic>
        <p:nvPicPr>
          <p:cNvPr id="5122" name="Picture 2" descr="C:\Users\Kobi\Desktop\מצגת להורים ביס סכנות בסייבר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1297"/>
            <a:ext cx="1833542" cy="1215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</TotalTime>
  <Words>565</Words>
  <Application>Microsoft Office PowerPoint</Application>
  <PresentationFormat>‫הצגה על המסך (4:3)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David</vt:lpstr>
      <vt:lpstr>Times New Roman</vt:lpstr>
      <vt:lpstr>Wingdings</vt:lpstr>
      <vt:lpstr>ערכת נושא Office</vt:lpstr>
      <vt:lpstr>אבטחת מידע ואיומים ברשת</vt:lpstr>
      <vt:lpstr>מצגת של PowerPoint</vt:lpstr>
      <vt:lpstr>מצגת של PowerPoint</vt:lpstr>
      <vt:lpstr>אבטחת מידע – איומים ברשת</vt:lpstr>
      <vt:lpstr>אבטחת מידע - איומים</vt:lpstr>
      <vt:lpstr>אבטחת מידע – מהו סייבר ?</vt:lpstr>
      <vt:lpstr>אבטחת מידע – נתונים מהרשת</vt:lpstr>
      <vt:lpstr>אבטחת מידע – ממה זה מורכב ?</vt:lpstr>
      <vt:lpstr>אבטחת מידע - איומים ברשת</vt:lpstr>
      <vt:lpstr>אבטחת מידע – השבתת מערכות</vt:lpstr>
      <vt:lpstr>אבטחת מידע – איומים ברשת</vt:lpstr>
      <vt:lpstr>אבטחת מידע – איומים ברשת</vt:lpstr>
      <vt:lpstr>אבטחת מידע – איומים </vt:lpstr>
      <vt:lpstr>מצגת של PowerPoint</vt:lpstr>
      <vt:lpstr>מצגת של PowerPoint</vt:lpstr>
      <vt:lpstr>מצגת של PowerPoint</vt:lpstr>
      <vt:lpstr>מצגת של PowerPoint</vt:lpstr>
      <vt:lpstr>אבטחת מידע - פתרונות</vt:lpstr>
      <vt:lpstr>אבטחת מידע - פתרונות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אליפות הכדורגל</dc:title>
  <dc:creator>Lustig</dc:creator>
  <cp:lastModifiedBy>Kobi</cp:lastModifiedBy>
  <cp:revision>81</cp:revision>
  <dcterms:created xsi:type="dcterms:W3CDTF">2012-10-30T10:18:20Z</dcterms:created>
  <dcterms:modified xsi:type="dcterms:W3CDTF">2019-01-05T16:44:25Z</dcterms:modified>
</cp:coreProperties>
</file>