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6" r:id="rId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BBA0"/>
    <a:srgbClr val="ED7D31"/>
    <a:srgbClr val="DC0000"/>
    <a:srgbClr val="FF4A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p:restoredTop sz="96327"/>
  </p:normalViewPr>
  <p:slideViewPr>
    <p:cSldViewPr snapToGrid="0" snapToObjects="1">
      <p:cViewPr varScale="1">
        <p:scale>
          <a:sx n="115" d="100"/>
          <a:sy n="115" d="100"/>
        </p:scale>
        <p:origin x="1568" y="800"/>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AAA965A-F03A-ED41-9D43-E166F8B8671A}" type="datetimeFigureOut">
              <a:rPr lang="fr-FR" smtClean="0"/>
              <a:t>08/11/2021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C9CCE9-1029-F247-A0DA-EAC6AF02986A}" type="slidenum">
              <a:rPr lang="fr-FR" smtClean="0"/>
              <a:t>‹N°›</a:t>
            </a:fld>
            <a:endParaRPr lang="fr-FR"/>
          </a:p>
        </p:txBody>
      </p:sp>
    </p:spTree>
    <p:extLst>
      <p:ext uri="{BB962C8B-B14F-4D97-AF65-F5344CB8AC3E}">
        <p14:creationId xmlns:p14="http://schemas.microsoft.com/office/powerpoint/2010/main" val="1747141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AAA965A-F03A-ED41-9D43-E166F8B8671A}" type="datetimeFigureOut">
              <a:rPr lang="fr-FR" smtClean="0"/>
              <a:t>08/11/2021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C9CCE9-1029-F247-A0DA-EAC6AF02986A}" type="slidenum">
              <a:rPr lang="fr-FR" smtClean="0"/>
              <a:t>‹N°›</a:t>
            </a:fld>
            <a:endParaRPr lang="fr-FR"/>
          </a:p>
        </p:txBody>
      </p:sp>
    </p:spTree>
    <p:extLst>
      <p:ext uri="{BB962C8B-B14F-4D97-AF65-F5344CB8AC3E}">
        <p14:creationId xmlns:p14="http://schemas.microsoft.com/office/powerpoint/2010/main" val="549320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AAA965A-F03A-ED41-9D43-E166F8B8671A}" type="datetimeFigureOut">
              <a:rPr lang="fr-FR" smtClean="0"/>
              <a:t>08/11/2021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C9CCE9-1029-F247-A0DA-EAC6AF02986A}" type="slidenum">
              <a:rPr lang="fr-FR" smtClean="0"/>
              <a:t>‹N°›</a:t>
            </a:fld>
            <a:endParaRPr lang="fr-FR"/>
          </a:p>
        </p:txBody>
      </p:sp>
    </p:spTree>
    <p:extLst>
      <p:ext uri="{BB962C8B-B14F-4D97-AF65-F5344CB8AC3E}">
        <p14:creationId xmlns:p14="http://schemas.microsoft.com/office/powerpoint/2010/main" val="277063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AAA965A-F03A-ED41-9D43-E166F8B8671A}" type="datetimeFigureOut">
              <a:rPr lang="fr-FR" smtClean="0"/>
              <a:t>08/11/2021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C9CCE9-1029-F247-A0DA-EAC6AF02986A}" type="slidenum">
              <a:rPr lang="fr-FR" smtClean="0"/>
              <a:t>‹N°›</a:t>
            </a:fld>
            <a:endParaRPr lang="fr-FR"/>
          </a:p>
        </p:txBody>
      </p:sp>
    </p:spTree>
    <p:extLst>
      <p:ext uri="{BB962C8B-B14F-4D97-AF65-F5344CB8AC3E}">
        <p14:creationId xmlns:p14="http://schemas.microsoft.com/office/powerpoint/2010/main" val="1609099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AAA965A-F03A-ED41-9D43-E166F8B8671A}" type="datetimeFigureOut">
              <a:rPr lang="fr-FR" smtClean="0"/>
              <a:t>08/11/2021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C9CCE9-1029-F247-A0DA-EAC6AF02986A}" type="slidenum">
              <a:rPr lang="fr-FR" smtClean="0"/>
              <a:t>‹N°›</a:t>
            </a:fld>
            <a:endParaRPr lang="fr-FR"/>
          </a:p>
        </p:txBody>
      </p:sp>
    </p:spTree>
    <p:extLst>
      <p:ext uri="{BB962C8B-B14F-4D97-AF65-F5344CB8AC3E}">
        <p14:creationId xmlns:p14="http://schemas.microsoft.com/office/powerpoint/2010/main" val="1781332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AAA965A-F03A-ED41-9D43-E166F8B8671A}" type="datetimeFigureOut">
              <a:rPr lang="fr-FR" smtClean="0"/>
              <a:t>08/11/2021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C9CCE9-1029-F247-A0DA-EAC6AF02986A}" type="slidenum">
              <a:rPr lang="fr-FR" smtClean="0"/>
              <a:t>‹N°›</a:t>
            </a:fld>
            <a:endParaRPr lang="fr-FR"/>
          </a:p>
        </p:txBody>
      </p:sp>
    </p:spTree>
    <p:extLst>
      <p:ext uri="{BB962C8B-B14F-4D97-AF65-F5344CB8AC3E}">
        <p14:creationId xmlns:p14="http://schemas.microsoft.com/office/powerpoint/2010/main" val="200951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Cliquez pour modifier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Cliquez pour modifier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AAA965A-F03A-ED41-9D43-E166F8B8671A}" type="datetimeFigureOut">
              <a:rPr lang="fr-FR" smtClean="0"/>
              <a:t>08/11/2021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6C9CCE9-1029-F247-A0DA-EAC6AF02986A}" type="slidenum">
              <a:rPr lang="fr-FR" smtClean="0"/>
              <a:t>‹N°›</a:t>
            </a:fld>
            <a:endParaRPr lang="fr-FR"/>
          </a:p>
        </p:txBody>
      </p:sp>
    </p:spTree>
    <p:extLst>
      <p:ext uri="{BB962C8B-B14F-4D97-AF65-F5344CB8AC3E}">
        <p14:creationId xmlns:p14="http://schemas.microsoft.com/office/powerpoint/2010/main" val="4214489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AAA965A-F03A-ED41-9D43-E166F8B8671A}" type="datetimeFigureOut">
              <a:rPr lang="fr-FR" smtClean="0"/>
              <a:t>08/11/2021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6C9CCE9-1029-F247-A0DA-EAC6AF02986A}" type="slidenum">
              <a:rPr lang="fr-FR" smtClean="0"/>
              <a:t>‹N°›</a:t>
            </a:fld>
            <a:endParaRPr lang="fr-FR"/>
          </a:p>
        </p:txBody>
      </p:sp>
    </p:spTree>
    <p:extLst>
      <p:ext uri="{BB962C8B-B14F-4D97-AF65-F5344CB8AC3E}">
        <p14:creationId xmlns:p14="http://schemas.microsoft.com/office/powerpoint/2010/main" val="236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AA965A-F03A-ED41-9D43-E166F8B8671A}" type="datetimeFigureOut">
              <a:rPr lang="fr-FR" smtClean="0"/>
              <a:t>08/11/2021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6C9CCE9-1029-F247-A0DA-EAC6AF02986A}" type="slidenum">
              <a:rPr lang="fr-FR" smtClean="0"/>
              <a:t>‹N°›</a:t>
            </a:fld>
            <a:endParaRPr lang="fr-FR"/>
          </a:p>
        </p:txBody>
      </p:sp>
    </p:spTree>
    <p:extLst>
      <p:ext uri="{BB962C8B-B14F-4D97-AF65-F5344CB8AC3E}">
        <p14:creationId xmlns:p14="http://schemas.microsoft.com/office/powerpoint/2010/main" val="70682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AAA965A-F03A-ED41-9D43-E166F8B8671A}" type="datetimeFigureOut">
              <a:rPr lang="fr-FR" smtClean="0"/>
              <a:t>08/11/2021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C9CCE9-1029-F247-A0DA-EAC6AF02986A}" type="slidenum">
              <a:rPr lang="fr-FR" smtClean="0"/>
              <a:t>‹N°›</a:t>
            </a:fld>
            <a:endParaRPr lang="fr-FR"/>
          </a:p>
        </p:txBody>
      </p:sp>
    </p:spTree>
    <p:extLst>
      <p:ext uri="{BB962C8B-B14F-4D97-AF65-F5344CB8AC3E}">
        <p14:creationId xmlns:p14="http://schemas.microsoft.com/office/powerpoint/2010/main" val="538464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AAA965A-F03A-ED41-9D43-E166F8B8671A}" type="datetimeFigureOut">
              <a:rPr lang="fr-FR" smtClean="0"/>
              <a:t>08/11/2021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C9CCE9-1029-F247-A0DA-EAC6AF02986A}" type="slidenum">
              <a:rPr lang="fr-FR" smtClean="0"/>
              <a:t>‹N°›</a:t>
            </a:fld>
            <a:endParaRPr lang="fr-FR"/>
          </a:p>
        </p:txBody>
      </p:sp>
    </p:spTree>
    <p:extLst>
      <p:ext uri="{BB962C8B-B14F-4D97-AF65-F5344CB8AC3E}">
        <p14:creationId xmlns:p14="http://schemas.microsoft.com/office/powerpoint/2010/main" val="105201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7AAA965A-F03A-ED41-9D43-E166F8B8671A}" type="datetimeFigureOut">
              <a:rPr lang="fr-FR" smtClean="0"/>
              <a:t>08/11/2021</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C6C9CCE9-1029-F247-A0DA-EAC6AF02986A}" type="slidenum">
              <a:rPr lang="fr-FR" smtClean="0"/>
              <a:t>‹N°›</a:t>
            </a:fld>
            <a:endParaRPr lang="fr-FR"/>
          </a:p>
        </p:txBody>
      </p:sp>
    </p:spTree>
    <p:extLst>
      <p:ext uri="{BB962C8B-B14F-4D97-AF65-F5344CB8AC3E}">
        <p14:creationId xmlns:p14="http://schemas.microsoft.com/office/powerpoint/2010/main" val="3835003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https://images-eu.ssl-images-amazon.com/images/I/416EQqcDXWL._SY291_BO1,204,203,200_QL40_ML2_.jpg" TargetMode="External"/><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8.jpeg"/><Relationship Id="rId12" Type="http://schemas.openxmlformats.org/officeDocument/2006/relationships/image" Target="../media/image12.png"/><Relationship Id="rId2" Type="http://schemas.openxmlformats.org/officeDocument/2006/relationships/hyperlink" Target="http://www.loveforlivres.com/" TargetMode="External"/><Relationship Id="rId1" Type="http://schemas.openxmlformats.org/officeDocument/2006/relationships/slideLayout" Target="../slideLayouts/slideLayout1.xml"/><Relationship Id="rId6" Type="http://schemas.openxmlformats.org/officeDocument/2006/relationships/image" Target="https://images-na.ssl-images-amazon.com/images/I/41HaTGRgBXL._SX332_BO1,204,203,200_.jpg" TargetMode="External"/><Relationship Id="rId11" Type="http://schemas.openxmlformats.org/officeDocument/2006/relationships/image" Target="../media/image11.png"/><Relationship Id="rId5" Type="http://schemas.openxmlformats.org/officeDocument/2006/relationships/image" Target="../media/image7.jpeg"/><Relationship Id="rId15" Type="http://schemas.openxmlformats.org/officeDocument/2006/relationships/image" Target="../media/image6.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Graphique 15">
            <a:extLst>
              <a:ext uri="{FF2B5EF4-FFF2-40B4-BE49-F238E27FC236}">
                <a16:creationId xmlns:a16="http://schemas.microsoft.com/office/drawing/2014/main" id="{87C6873E-EA21-CD48-B8BC-FCF6E29358A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4840239" y="1476835"/>
            <a:ext cx="6368999" cy="4878362"/>
          </a:xfrm>
          <a:prstGeom prst="rect">
            <a:avLst/>
          </a:prstGeom>
        </p:spPr>
      </p:pic>
      <p:pic>
        <p:nvPicPr>
          <p:cNvPr id="4" name="Graphique 3">
            <a:extLst>
              <a:ext uri="{FF2B5EF4-FFF2-40B4-BE49-F238E27FC236}">
                <a16:creationId xmlns:a16="http://schemas.microsoft.com/office/drawing/2014/main" id="{10BA1307-0B6B-F443-A90F-6CC24204155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5400000">
            <a:off x="-3904833" y="3375728"/>
            <a:ext cx="8167390" cy="986711"/>
          </a:xfrm>
          <a:prstGeom prst="rect">
            <a:avLst/>
          </a:prstGeom>
        </p:spPr>
      </p:pic>
      <p:sp>
        <p:nvSpPr>
          <p:cNvPr id="9" name="Titre 1">
            <a:extLst>
              <a:ext uri="{FF2B5EF4-FFF2-40B4-BE49-F238E27FC236}">
                <a16:creationId xmlns:a16="http://schemas.microsoft.com/office/drawing/2014/main" id="{CF8DE6DD-74AA-3948-B595-45D1A0E1253B}"/>
              </a:ext>
            </a:extLst>
          </p:cNvPr>
          <p:cNvSpPr txBox="1">
            <a:spLocks/>
          </p:cNvSpPr>
          <p:nvPr/>
        </p:nvSpPr>
        <p:spPr>
          <a:xfrm>
            <a:off x="801886" y="557784"/>
            <a:ext cx="5891522" cy="583014"/>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b="1" i="0" kern="1200" dirty="0">
                <a:solidFill>
                  <a:schemeClr val="tx1"/>
                </a:solidFill>
                <a:effectLst/>
                <a:latin typeface="Barlow Condensed" pitchFamily="2" charset="77"/>
                <a:ea typeface="+mj-ea"/>
                <a:cs typeface="+mj-cs"/>
              </a:rPr>
              <a:t>La société du lien</a:t>
            </a:r>
          </a:p>
        </p:txBody>
      </p:sp>
      <p:sp>
        <p:nvSpPr>
          <p:cNvPr id="10" name="Titre 1">
            <a:extLst>
              <a:ext uri="{FF2B5EF4-FFF2-40B4-BE49-F238E27FC236}">
                <a16:creationId xmlns:a16="http://schemas.microsoft.com/office/drawing/2014/main" id="{2A526E96-312D-6043-8DD5-B16EF4A82128}"/>
              </a:ext>
            </a:extLst>
          </p:cNvPr>
          <p:cNvSpPr txBox="1">
            <a:spLocks/>
          </p:cNvSpPr>
          <p:nvPr/>
        </p:nvSpPr>
        <p:spPr>
          <a:xfrm>
            <a:off x="801886" y="1226304"/>
            <a:ext cx="3952994" cy="308298"/>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2000" b="0" kern="1200" dirty="0">
                <a:solidFill>
                  <a:schemeClr val="tx1"/>
                </a:solidFill>
                <a:effectLst/>
                <a:latin typeface="Barlow Condensed" pitchFamily="2" charset="77"/>
                <a:ea typeface="+mj-ea"/>
                <a:cs typeface="+mj-cs"/>
              </a:rPr>
              <a:t>Guillaume </a:t>
            </a:r>
            <a:r>
              <a:rPr lang="fr-FR" sz="2000" b="0" kern="1200" dirty="0" err="1">
                <a:solidFill>
                  <a:schemeClr val="tx1"/>
                </a:solidFill>
                <a:effectLst/>
                <a:latin typeface="Barlow Condensed" pitchFamily="2" charset="77"/>
                <a:ea typeface="+mj-ea"/>
                <a:cs typeface="+mj-cs"/>
              </a:rPr>
              <a:t>Desnoës</a:t>
            </a:r>
            <a:r>
              <a:rPr lang="fr-FR" sz="2000" b="0" kern="1200" dirty="0">
                <a:solidFill>
                  <a:schemeClr val="tx1"/>
                </a:solidFill>
                <a:effectLst/>
                <a:latin typeface="Barlow Condensed" pitchFamily="2" charset="77"/>
                <a:ea typeface="+mj-ea"/>
                <a:cs typeface="+mj-cs"/>
              </a:rPr>
              <a:t>, Thibaut de Saint-</a:t>
            </a:r>
            <a:r>
              <a:rPr lang="fr-FR" sz="2000" b="0" kern="1200" dirty="0" err="1">
                <a:solidFill>
                  <a:schemeClr val="tx1"/>
                </a:solidFill>
                <a:effectLst/>
                <a:latin typeface="Barlow Condensed" pitchFamily="2" charset="77"/>
                <a:ea typeface="+mj-ea"/>
                <a:cs typeface="+mj-cs"/>
              </a:rPr>
              <a:t>Blancard</a:t>
            </a:r>
            <a:r>
              <a:rPr lang="fr-FR" sz="2000" b="0" kern="1200" dirty="0">
                <a:solidFill>
                  <a:schemeClr val="tx1"/>
                </a:solidFill>
                <a:effectLst/>
                <a:latin typeface="Barlow Condensed" pitchFamily="2" charset="77"/>
                <a:ea typeface="+mj-ea"/>
                <a:cs typeface="+mj-cs"/>
              </a:rPr>
              <a:t> et Clément Saint Olive </a:t>
            </a:r>
          </a:p>
          <a:p>
            <a:endParaRPr lang="fr-FR" sz="1500" dirty="0">
              <a:solidFill>
                <a:schemeClr val="tx1"/>
              </a:solidFill>
            </a:endParaRPr>
          </a:p>
        </p:txBody>
      </p:sp>
      <p:sp>
        <p:nvSpPr>
          <p:cNvPr id="12" name="Titre 1">
            <a:extLst>
              <a:ext uri="{FF2B5EF4-FFF2-40B4-BE49-F238E27FC236}">
                <a16:creationId xmlns:a16="http://schemas.microsoft.com/office/drawing/2014/main" id="{904CC60C-1C4D-6747-86B4-44D700C5F106}"/>
              </a:ext>
            </a:extLst>
          </p:cNvPr>
          <p:cNvSpPr txBox="1">
            <a:spLocks/>
          </p:cNvSpPr>
          <p:nvPr/>
        </p:nvSpPr>
        <p:spPr>
          <a:xfrm>
            <a:off x="801886" y="1868127"/>
            <a:ext cx="5121836" cy="308298"/>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1500" i="1" dirty="0"/>
              <a:t>(2021), Éditions de l’aube</a:t>
            </a:r>
          </a:p>
        </p:txBody>
      </p:sp>
      <p:pic>
        <p:nvPicPr>
          <p:cNvPr id="13" name="Image 12" descr="La société du lien">
            <a:extLst>
              <a:ext uri="{FF2B5EF4-FFF2-40B4-BE49-F238E27FC236}">
                <a16:creationId xmlns:a16="http://schemas.microsoft.com/office/drawing/2014/main" id="{CE43ADF9-D329-E24A-A71A-30FA14A6C0AD}"/>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4049" y="2371562"/>
            <a:ext cx="1561627" cy="2919630"/>
          </a:xfrm>
          <a:prstGeom prst="rect">
            <a:avLst/>
          </a:prstGeom>
          <a:noFill/>
          <a:ln>
            <a:noFill/>
          </a:ln>
        </p:spPr>
      </p:pic>
      <p:sp>
        <p:nvSpPr>
          <p:cNvPr id="14" name="Titre 1">
            <a:extLst>
              <a:ext uri="{FF2B5EF4-FFF2-40B4-BE49-F238E27FC236}">
                <a16:creationId xmlns:a16="http://schemas.microsoft.com/office/drawing/2014/main" id="{627BC1FB-301D-8847-94A3-A61D7EC7B9FB}"/>
              </a:ext>
            </a:extLst>
          </p:cNvPr>
          <p:cNvSpPr txBox="1">
            <a:spLocks/>
          </p:cNvSpPr>
          <p:nvPr/>
        </p:nvSpPr>
        <p:spPr>
          <a:xfrm>
            <a:off x="1716286" y="2371560"/>
            <a:ext cx="3324841" cy="2661615"/>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2000" b="1" dirty="0"/>
              <a:t>Présentation de l’éditeur</a:t>
            </a:r>
            <a:endParaRPr lang="fr-FR" sz="2000" dirty="0"/>
          </a:p>
          <a:p>
            <a:r>
              <a:rPr lang="fr-FR" sz="1100" dirty="0"/>
              <a:t>« Il était une fois des femmes et des hommes travaillant dans un secteur, pauvre, déconsidéré, très réglementé : celui du "prendre soin", de l'accompagnement de personnes âgées en perte d'autonomie ou en situation de handicap. Ce secteur, ils ont décidé de le faire bouger, sans incantation, en commençant par changer ce qui dépend d'eux. Avec deux questions en tête : "Pourquoi faisons-nous notre métier ? Comment avons-nous envie de le faire ? " S'évertuer à y répondre au quotidien change - presque - tout.</a:t>
            </a:r>
          </a:p>
          <a:p>
            <a:r>
              <a:rPr lang="fr-FR" sz="1100" dirty="0"/>
              <a:t>Cette histoire montre qu'il est possible d'améliorer les choses sans loi ni moyens supplémentaires. Elle fait aussi émerger une conviction  : ce secteur, un jour, sera riche et sauvera la société tout entière. Car ce qui fonctionne ici à petite échelle peut être transposé partout, autour d'une seule et même raison d'être : créer du lien. C'est l'histoire de la société du lien. Et ça commence maintenant ».</a:t>
            </a:r>
          </a:p>
        </p:txBody>
      </p:sp>
      <p:sp>
        <p:nvSpPr>
          <p:cNvPr id="15" name="Titre 1">
            <a:extLst>
              <a:ext uri="{FF2B5EF4-FFF2-40B4-BE49-F238E27FC236}">
                <a16:creationId xmlns:a16="http://schemas.microsoft.com/office/drawing/2014/main" id="{0E46AE82-56F6-AA45-B40B-48A65CA45F4C}"/>
              </a:ext>
            </a:extLst>
          </p:cNvPr>
          <p:cNvSpPr txBox="1">
            <a:spLocks/>
          </p:cNvSpPr>
          <p:nvPr/>
        </p:nvSpPr>
        <p:spPr>
          <a:xfrm>
            <a:off x="822434" y="5422985"/>
            <a:ext cx="4283822" cy="1868189"/>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2000" b="1" dirty="0"/>
              <a:t>Les auteurs en quelques mots </a:t>
            </a:r>
            <a:endParaRPr lang="fr-FR" sz="2000" dirty="0"/>
          </a:p>
          <a:p>
            <a:r>
              <a:rPr lang="fr-FR" sz="1100" dirty="0"/>
              <a:t>Guillaume </a:t>
            </a:r>
            <a:r>
              <a:rPr lang="fr-FR" sz="1100" dirty="0" err="1"/>
              <a:t>Desnoës</a:t>
            </a:r>
            <a:r>
              <a:rPr lang="fr-FR" sz="1100" dirty="0"/>
              <a:t> est un entrepreneur social et écrivain français. Il a d’abord créé, en 2008, la plate-forme </a:t>
            </a:r>
            <a:r>
              <a:rPr lang="fr-FR" sz="1100" dirty="0" err="1"/>
              <a:t>Alvarum</a:t>
            </a:r>
            <a:r>
              <a:rPr lang="fr-FR" sz="1100" dirty="0"/>
              <a:t> qui a importé en France un nouveau canal de </a:t>
            </a:r>
            <a:r>
              <a:rPr lang="fr-FR" sz="1100" dirty="0" err="1"/>
              <a:t>fundraising</a:t>
            </a:r>
            <a:r>
              <a:rPr lang="fr-FR" sz="1100" dirty="0"/>
              <a:t> pour les associations caritatives. En 2016, il a </a:t>
            </a:r>
            <a:r>
              <a:rPr lang="fr-FR" sz="1100" dirty="0" err="1"/>
              <a:t>co</a:t>
            </a:r>
            <a:r>
              <a:rPr lang="fr-FR" sz="1100" dirty="0"/>
              <a:t>-créé </a:t>
            </a:r>
            <a:r>
              <a:rPr lang="fr-FR" sz="1100" dirty="0" err="1"/>
              <a:t>Alenvi</a:t>
            </a:r>
            <a:r>
              <a:rPr lang="fr-FR" sz="1100" dirty="0"/>
              <a:t>, une entreprise sociale à mission, dont la raison d’être est d’humaniser l’accompagnement des personnes âgées qui ont besoin d’aide ou de soin, en valorisant les professionnels et en réconciliant les enjeux humains et économiques du secteur du “prendre soin”. Il est l’auteur de deux œuvres traitant du rôle de l’entreprise, de sa gouvernance et de la notion d’impact positif sur la société.</a:t>
            </a:r>
          </a:p>
        </p:txBody>
      </p:sp>
      <p:sp>
        <p:nvSpPr>
          <p:cNvPr id="17" name="Titre 1">
            <a:extLst>
              <a:ext uri="{FF2B5EF4-FFF2-40B4-BE49-F238E27FC236}">
                <a16:creationId xmlns:a16="http://schemas.microsoft.com/office/drawing/2014/main" id="{AAD66F01-26B0-354C-BEAB-152BB741FFA3}"/>
              </a:ext>
            </a:extLst>
          </p:cNvPr>
          <p:cNvSpPr txBox="1">
            <a:spLocks/>
          </p:cNvSpPr>
          <p:nvPr/>
        </p:nvSpPr>
        <p:spPr>
          <a:xfrm>
            <a:off x="5906623" y="1115254"/>
            <a:ext cx="4207436" cy="5579743"/>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1300" dirty="0"/>
              <a:t>Qu’on se le dise : la société du lien est un livre qui, sur ses sujets de prédilection, peut faire date. Court, écrit dans une langue précise et sensible, inspiré mais humble, il raconte à travers 6 « histoires » la façon dont une entreprise, </a:t>
            </a:r>
            <a:r>
              <a:rPr lang="fr-FR" sz="1300" dirty="0" err="1"/>
              <a:t>Alenvi</a:t>
            </a:r>
            <a:r>
              <a:rPr lang="fr-FR" sz="1300" dirty="0"/>
              <a:t>, a choisi de revisiter en douceur, mais avec la force de convictions profondes, le secteur de l’accompagnement des personnes âgées. </a:t>
            </a:r>
          </a:p>
          <a:p>
            <a:r>
              <a:rPr lang="fr-FR" sz="1300" dirty="0"/>
              <a:t>Ces 6 étapes sont celles qui occupent l’esprit de tout dirigeante ou dirigeant de notre époque. </a:t>
            </a:r>
          </a:p>
          <a:p>
            <a:r>
              <a:rPr lang="fr-FR" sz="1300" dirty="0"/>
              <a:t>La </a:t>
            </a:r>
            <a:r>
              <a:rPr lang="fr-FR" sz="1300" b="1" dirty="0"/>
              <a:t>conviction</a:t>
            </a:r>
            <a:r>
              <a:rPr lang="fr-FR" sz="1300" dirty="0"/>
              <a:t> ou comment trouver une ligne directrice qui irrigue le projet d’entreprise. La </a:t>
            </a:r>
            <a:r>
              <a:rPr lang="fr-FR" sz="1300" b="1" dirty="0"/>
              <a:t>révélation</a:t>
            </a:r>
            <a:r>
              <a:rPr lang="fr-FR" sz="1300" dirty="0"/>
              <a:t> c’est-à-dire cette séquence où soudain, la manière d’envisager un métier est remise en question pour le faire progresser et potentiellement influencer le secteur tout entier. Pour </a:t>
            </a:r>
            <a:r>
              <a:rPr lang="fr-FR" sz="1300" dirty="0" err="1"/>
              <a:t>Alenvi</a:t>
            </a:r>
            <a:r>
              <a:rPr lang="fr-FR" sz="1300" dirty="0"/>
              <a:t>, la « révolution des cœurs » est la pierre angulaire de cette autre manière de fonctionner, qui combine la rationalité nécessaire avec l’énergie et l’élan généreux de chacun. Le </a:t>
            </a:r>
            <a:r>
              <a:rPr lang="fr-FR" sz="1300" b="1" dirty="0"/>
              <a:t>succès</a:t>
            </a:r>
            <a:r>
              <a:rPr lang="fr-FR" sz="1300" dirty="0"/>
              <a:t> ou la capacité à rendre le rêve accessible, crédible et durable en s’appuyant notamment sur les réalisations d’un pair bien connu, Jos de Block. Fondateur de </a:t>
            </a:r>
            <a:r>
              <a:rPr lang="fr-FR" sz="1300" dirty="0" err="1"/>
              <a:t>Buurtzorg</a:t>
            </a:r>
            <a:r>
              <a:rPr lang="fr-FR" sz="1300" dirty="0"/>
              <a:t>, entreprise néerlandaise pionnière depuis 2006 dans le secteur des soins à domicile d’un nouveau genre, il a introduit avec réussite au cœur de son modèle opérationnel l’autonomisation, la valorisation (financière et managériale) et la responsabilisation des équipes. Ce modèle est aujourd’hui appliqué dans plus de 20 pays au monde. La </a:t>
            </a:r>
            <a:r>
              <a:rPr lang="fr-FR" sz="1300" b="1" dirty="0"/>
              <a:t>transformation</a:t>
            </a:r>
            <a:r>
              <a:rPr lang="fr-FR" sz="1300" dirty="0"/>
              <a:t> en questionnant son statut juridique pour devenir, dans le cas d’</a:t>
            </a:r>
            <a:r>
              <a:rPr lang="fr-FR" sz="1300" dirty="0" err="1"/>
              <a:t>Alenvi</a:t>
            </a:r>
            <a:r>
              <a:rPr lang="fr-FR" sz="1300" dirty="0"/>
              <a:t>, une entreprise à mission au service de ses objectifs économiques mais aussi sociaux et environnementaux. La </a:t>
            </a:r>
            <a:r>
              <a:rPr lang="fr-FR" sz="1300" b="1" dirty="0"/>
              <a:t>bascule</a:t>
            </a:r>
            <a:r>
              <a:rPr lang="fr-FR" sz="1300" dirty="0"/>
              <a:t> ou ce processus de révélation qui nous fait porter un regard neuf sur une problématique et agir en conséquence. Enfin, la </a:t>
            </a:r>
            <a:r>
              <a:rPr lang="fr-FR" sz="1300" b="1" dirty="0"/>
              <a:t>projection </a:t>
            </a:r>
            <a:r>
              <a:rPr lang="fr-FR" sz="1300" dirty="0"/>
              <a:t>ou l’avènement de la </a:t>
            </a:r>
            <a:r>
              <a:rPr lang="fr-FR" sz="1300" i="1" dirty="0"/>
              <a:t>société du lien</a:t>
            </a:r>
            <a:r>
              <a:rPr lang="fr-FR" sz="1300" dirty="0"/>
              <a:t> pour reprendre les mots de l’auteur</a:t>
            </a:r>
            <a:r>
              <a:rPr lang="fr-FR" sz="1300" b="1" dirty="0"/>
              <a:t> </a:t>
            </a:r>
            <a:r>
              <a:rPr lang="fr-FR" sz="1300" dirty="0"/>
              <a:t>qui placerait les liens sociaux, collectifs et personnels, au cœur d’un projet de vivre ensemble plus doux, plus attentif à nos besoins et humanités. Et toujours plus respectueux de l’intérêt général.  </a:t>
            </a:r>
          </a:p>
          <a:p>
            <a:endParaRPr lang="fr-FR" sz="1200" dirty="0"/>
          </a:p>
        </p:txBody>
      </p:sp>
      <p:sp>
        <p:nvSpPr>
          <p:cNvPr id="18" name="Titre 1">
            <a:extLst>
              <a:ext uri="{FF2B5EF4-FFF2-40B4-BE49-F238E27FC236}">
                <a16:creationId xmlns:a16="http://schemas.microsoft.com/office/drawing/2014/main" id="{BE7ED896-F86D-A940-B97B-34257BAE37ED}"/>
              </a:ext>
            </a:extLst>
          </p:cNvPr>
          <p:cNvSpPr txBox="1">
            <a:spLocks/>
          </p:cNvSpPr>
          <p:nvPr/>
        </p:nvSpPr>
        <p:spPr>
          <a:xfrm>
            <a:off x="6051616" y="647440"/>
            <a:ext cx="1885655" cy="308298"/>
          </a:xfrm>
          <a:prstGeom prst="rect">
            <a:avLst/>
          </a:prstGeom>
          <a:solidFill>
            <a:schemeClr val="bg1"/>
          </a:solidFill>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2000" b="0" kern="1200" dirty="0">
                <a:solidFill>
                  <a:schemeClr val="tx1"/>
                </a:solidFill>
                <a:effectLst/>
                <a:latin typeface="Barlow Condensed" pitchFamily="2" charset="77"/>
                <a:ea typeface="+mj-ea"/>
                <a:cs typeface="+mj-cs"/>
              </a:rPr>
              <a:t>NOTRE LECTURE</a:t>
            </a:r>
          </a:p>
          <a:p>
            <a:endParaRPr lang="fr-FR" sz="1500" dirty="0">
              <a:solidFill>
                <a:schemeClr val="tx1"/>
              </a:solidFill>
            </a:endParaRPr>
          </a:p>
        </p:txBody>
      </p:sp>
      <p:sp>
        <p:nvSpPr>
          <p:cNvPr id="19" name="Graphique 4">
            <a:extLst>
              <a:ext uri="{FF2B5EF4-FFF2-40B4-BE49-F238E27FC236}">
                <a16:creationId xmlns:a16="http://schemas.microsoft.com/office/drawing/2014/main" id="{73CCF651-406E-6946-B1A5-25EF7DA50B19}"/>
              </a:ext>
            </a:extLst>
          </p:cNvPr>
          <p:cNvSpPr/>
          <p:nvPr/>
        </p:nvSpPr>
        <p:spPr>
          <a:xfrm>
            <a:off x="161025" y="244336"/>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chemeClr val="bg1"/>
          </a:solidFill>
          <a:ln w="9436" cap="flat">
            <a:noFill/>
            <a:prstDash val="solid"/>
            <a:miter/>
          </a:ln>
        </p:spPr>
        <p:txBody>
          <a:bodyPr rtlCol="0" anchor="ctr"/>
          <a:lstStyle/>
          <a:p>
            <a:endParaRPr lang="fr-FR" sz="1801"/>
          </a:p>
        </p:txBody>
      </p:sp>
      <p:sp>
        <p:nvSpPr>
          <p:cNvPr id="20" name="Graphique 4">
            <a:extLst>
              <a:ext uri="{FF2B5EF4-FFF2-40B4-BE49-F238E27FC236}">
                <a16:creationId xmlns:a16="http://schemas.microsoft.com/office/drawing/2014/main" id="{BB3E0613-4272-9E4C-B789-E3ECFDFA712C}"/>
              </a:ext>
            </a:extLst>
          </p:cNvPr>
          <p:cNvSpPr/>
          <p:nvPr/>
        </p:nvSpPr>
        <p:spPr>
          <a:xfrm>
            <a:off x="301053" y="-913239"/>
            <a:ext cx="69577" cy="1181740"/>
          </a:xfrm>
          <a:custGeom>
            <a:avLst/>
            <a:gdLst>
              <a:gd name="connsiteX0" fmla="*/ 0 w 33120"/>
              <a:gd name="connsiteY0" fmla="*/ 0 h 562540"/>
              <a:gd name="connsiteX1" fmla="*/ 21554 w 33120"/>
              <a:gd name="connsiteY1" fmla="*/ 562541 h 562540"/>
            </a:gdLst>
            <a:ahLst/>
            <a:cxnLst>
              <a:cxn ang="0">
                <a:pos x="connsiteX0" y="connsiteY0"/>
              </a:cxn>
              <a:cxn ang="0">
                <a:pos x="connsiteX1" y="connsiteY1"/>
              </a:cxn>
            </a:cxnLst>
            <a:rect l="l" t="t" r="r" b="b"/>
            <a:pathLst>
              <a:path w="33120" h="562540">
                <a:moveTo>
                  <a:pt x="0" y="0"/>
                </a:moveTo>
                <a:cubicBezTo>
                  <a:pt x="35079" y="185432"/>
                  <a:pt x="42343" y="374998"/>
                  <a:pt x="21554" y="562541"/>
                </a:cubicBezTo>
              </a:path>
            </a:pathLst>
          </a:custGeom>
          <a:noFill/>
          <a:ln w="15875" cap="flat">
            <a:solidFill>
              <a:schemeClr val="bg1"/>
            </a:solidFill>
            <a:prstDash val="solid"/>
            <a:miter/>
          </a:ln>
        </p:spPr>
        <p:txBody>
          <a:bodyPr rtlCol="0" anchor="ctr"/>
          <a:lstStyle/>
          <a:p>
            <a:endParaRPr lang="fr-FR" sz="1801"/>
          </a:p>
        </p:txBody>
      </p:sp>
      <p:sp>
        <p:nvSpPr>
          <p:cNvPr id="21" name="Titre 32">
            <a:extLst>
              <a:ext uri="{FF2B5EF4-FFF2-40B4-BE49-F238E27FC236}">
                <a16:creationId xmlns:a16="http://schemas.microsoft.com/office/drawing/2014/main" id="{F549AF7A-F88B-354E-8A6B-98AC439F1E73}"/>
              </a:ext>
            </a:extLst>
          </p:cNvPr>
          <p:cNvSpPr txBox="1">
            <a:spLocks/>
          </p:cNvSpPr>
          <p:nvPr/>
        </p:nvSpPr>
        <p:spPr>
          <a:xfrm>
            <a:off x="672825" y="268501"/>
            <a:ext cx="1138997" cy="289283"/>
          </a:xfrm>
          <a:prstGeom prst="rect">
            <a:avLst/>
          </a:prstGeom>
        </p:spPr>
        <p:txBody>
          <a:bodyPr>
            <a:normAutofit/>
          </a:bodyPr>
          <a:lstStyle>
            <a:lvl1pPr algn="l" defTabSz="914400" rtl="0" eaLnBrk="1" latinLnBrk="0" hangingPunct="1">
              <a:lnSpc>
                <a:spcPct val="90000"/>
              </a:lnSpc>
              <a:spcBef>
                <a:spcPct val="0"/>
              </a:spcBef>
              <a:buNone/>
              <a:defRPr sz="3600" kern="1200">
                <a:solidFill>
                  <a:schemeClr val="tx1"/>
                </a:solidFill>
                <a:latin typeface="Barlow Condensed" pitchFamily="2" charset="77"/>
                <a:ea typeface="+mj-ea"/>
                <a:cs typeface="+mj-cs"/>
              </a:defRPr>
            </a:lvl1pPr>
          </a:lstStyle>
          <a:p>
            <a:r>
              <a:rPr lang="fr-FR" sz="1200" dirty="0">
                <a:solidFill>
                  <a:srgbClr val="33BBA0"/>
                </a:solidFill>
              </a:rPr>
              <a:t>Fiche </a:t>
            </a:r>
            <a:r>
              <a:rPr lang="fr-FR" sz="1200" b="1" dirty="0">
                <a:solidFill>
                  <a:srgbClr val="33BBA0"/>
                </a:solidFill>
              </a:rPr>
              <a:t>de lecture </a:t>
            </a:r>
            <a:endParaRPr lang="fr-FR" sz="1200" dirty="0">
              <a:solidFill>
                <a:srgbClr val="33BBA0"/>
              </a:solidFill>
            </a:endParaRPr>
          </a:p>
        </p:txBody>
      </p:sp>
      <p:pic>
        <p:nvPicPr>
          <p:cNvPr id="22" name="Image 21">
            <a:extLst>
              <a:ext uri="{FF2B5EF4-FFF2-40B4-BE49-F238E27FC236}">
                <a16:creationId xmlns:a16="http://schemas.microsoft.com/office/drawing/2014/main" id="{50D21FED-1F23-1D4C-87B2-BE024547D117}"/>
              </a:ext>
            </a:extLst>
          </p:cNvPr>
          <p:cNvPicPr>
            <a:picLocks noChangeAspect="1"/>
          </p:cNvPicPr>
          <p:nvPr/>
        </p:nvPicPr>
        <p:blipFill>
          <a:blip r:embed="rId7"/>
          <a:stretch>
            <a:fillRect/>
          </a:stretch>
        </p:blipFill>
        <p:spPr>
          <a:xfrm>
            <a:off x="9459041" y="141149"/>
            <a:ext cx="1147372" cy="583014"/>
          </a:xfrm>
          <a:prstGeom prst="rect">
            <a:avLst/>
          </a:prstGeom>
        </p:spPr>
      </p:pic>
    </p:spTree>
    <p:extLst>
      <p:ext uri="{BB962C8B-B14F-4D97-AF65-F5344CB8AC3E}">
        <p14:creationId xmlns:p14="http://schemas.microsoft.com/office/powerpoint/2010/main" val="247845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orme libre 91">
            <a:extLst>
              <a:ext uri="{FF2B5EF4-FFF2-40B4-BE49-F238E27FC236}">
                <a16:creationId xmlns:a16="http://schemas.microsoft.com/office/drawing/2014/main" id="{CAF789AC-032A-674F-ACCC-1A791D592014}"/>
              </a:ext>
            </a:extLst>
          </p:cNvPr>
          <p:cNvSpPr/>
          <p:nvPr/>
        </p:nvSpPr>
        <p:spPr>
          <a:xfrm rot="16200000" flipH="1">
            <a:off x="6049249" y="4547057"/>
            <a:ext cx="2269664" cy="3300567"/>
          </a:xfrm>
          <a:custGeom>
            <a:avLst/>
            <a:gdLst>
              <a:gd name="connsiteX0" fmla="*/ 347263 w 347263"/>
              <a:gd name="connsiteY0" fmla="*/ 2816767 h 3021583"/>
              <a:gd name="connsiteX1" fmla="*/ 339919 w 347263"/>
              <a:gd name="connsiteY1" fmla="*/ 51741 h 3021583"/>
              <a:gd name="connsiteX2" fmla="*/ 94147 w 347263"/>
              <a:gd name="connsiteY2" fmla="*/ 0 h 3021583"/>
              <a:gd name="connsiteX3" fmla="*/ 0 w 347263"/>
              <a:gd name="connsiteY3" fmla="*/ 21842 h 3021583"/>
              <a:gd name="connsiteX4" fmla="*/ 849 w 347263"/>
              <a:gd name="connsiteY4" fmla="*/ 956408 h 3021583"/>
              <a:gd name="connsiteX5" fmla="*/ 352 w 347263"/>
              <a:gd name="connsiteY5" fmla="*/ 3021583 h 3021583"/>
              <a:gd name="connsiteX0" fmla="*/ 347263 w 363290"/>
              <a:gd name="connsiteY0" fmla="*/ 2987989 h 3192805"/>
              <a:gd name="connsiteX1" fmla="*/ 339919 w 363290"/>
              <a:gd name="connsiteY1" fmla="*/ 222963 h 3192805"/>
              <a:gd name="connsiteX2" fmla="*/ 59918 w 363290"/>
              <a:gd name="connsiteY2" fmla="*/ 171222 h 3192805"/>
              <a:gd name="connsiteX3" fmla="*/ 0 w 363290"/>
              <a:gd name="connsiteY3" fmla="*/ 193064 h 3192805"/>
              <a:gd name="connsiteX4" fmla="*/ 849 w 363290"/>
              <a:gd name="connsiteY4" fmla="*/ 1127630 h 3192805"/>
              <a:gd name="connsiteX5" fmla="*/ 352 w 363290"/>
              <a:gd name="connsiteY5" fmla="*/ 3192805 h 3192805"/>
              <a:gd name="connsiteX6" fmla="*/ 347263 w 363290"/>
              <a:gd name="connsiteY6" fmla="*/ 2987989 h 3192805"/>
              <a:gd name="connsiteX0" fmla="*/ 347263 w 355191"/>
              <a:gd name="connsiteY0" fmla="*/ 2956904 h 3161720"/>
              <a:gd name="connsiteX1" fmla="*/ 339919 w 355191"/>
              <a:gd name="connsiteY1" fmla="*/ 191878 h 3161720"/>
              <a:gd name="connsiteX2" fmla="*/ 171043 w 355191"/>
              <a:gd name="connsiteY2" fmla="*/ 232212 h 3161720"/>
              <a:gd name="connsiteX3" fmla="*/ 0 w 355191"/>
              <a:gd name="connsiteY3" fmla="*/ 161979 h 3161720"/>
              <a:gd name="connsiteX4" fmla="*/ 849 w 355191"/>
              <a:gd name="connsiteY4" fmla="*/ 1096545 h 3161720"/>
              <a:gd name="connsiteX5" fmla="*/ 352 w 355191"/>
              <a:gd name="connsiteY5" fmla="*/ 3161720 h 3161720"/>
              <a:gd name="connsiteX6" fmla="*/ 347263 w 355191"/>
              <a:gd name="connsiteY6" fmla="*/ 2956904 h 3161720"/>
              <a:gd name="connsiteX0" fmla="*/ 347263 w 367694"/>
              <a:gd name="connsiteY0" fmla="*/ 3020294 h 3225110"/>
              <a:gd name="connsiteX1" fmla="*/ 339919 w 367694"/>
              <a:gd name="connsiteY1" fmla="*/ 255268 h 3225110"/>
              <a:gd name="connsiteX2" fmla="*/ 0 w 367694"/>
              <a:gd name="connsiteY2" fmla="*/ 225369 h 3225110"/>
              <a:gd name="connsiteX3" fmla="*/ 849 w 367694"/>
              <a:gd name="connsiteY3" fmla="*/ 1159935 h 3225110"/>
              <a:gd name="connsiteX4" fmla="*/ 352 w 367694"/>
              <a:gd name="connsiteY4" fmla="*/ 3225110 h 3225110"/>
              <a:gd name="connsiteX5" fmla="*/ 347263 w 367694"/>
              <a:gd name="connsiteY5" fmla="*/ 3020294 h 3225110"/>
              <a:gd name="connsiteX0" fmla="*/ 347263 w 367694"/>
              <a:gd name="connsiteY0" fmla="*/ 2978971 h 3183787"/>
              <a:gd name="connsiteX1" fmla="*/ 339919 w 367694"/>
              <a:gd name="connsiteY1" fmla="*/ 213945 h 3183787"/>
              <a:gd name="connsiteX2" fmla="*/ 0 w 367694"/>
              <a:gd name="connsiteY2" fmla="*/ 184046 h 3183787"/>
              <a:gd name="connsiteX3" fmla="*/ 849 w 367694"/>
              <a:gd name="connsiteY3" fmla="*/ 1118612 h 3183787"/>
              <a:gd name="connsiteX4" fmla="*/ 352 w 367694"/>
              <a:gd name="connsiteY4" fmla="*/ 3183787 h 3183787"/>
              <a:gd name="connsiteX5" fmla="*/ 347263 w 367694"/>
              <a:gd name="connsiteY5" fmla="*/ 2978971 h 3183787"/>
              <a:gd name="connsiteX0" fmla="*/ 347263 w 347263"/>
              <a:gd name="connsiteY0" fmla="*/ 2794925 h 2999741"/>
              <a:gd name="connsiteX1" fmla="*/ 339919 w 347263"/>
              <a:gd name="connsiteY1" fmla="*/ 29899 h 2999741"/>
              <a:gd name="connsiteX2" fmla="*/ 0 w 347263"/>
              <a:gd name="connsiteY2" fmla="*/ 0 h 2999741"/>
              <a:gd name="connsiteX3" fmla="*/ 849 w 347263"/>
              <a:gd name="connsiteY3" fmla="*/ 934566 h 2999741"/>
              <a:gd name="connsiteX4" fmla="*/ 352 w 347263"/>
              <a:gd name="connsiteY4" fmla="*/ 2999741 h 2999741"/>
              <a:gd name="connsiteX5" fmla="*/ 347263 w 347263"/>
              <a:gd name="connsiteY5" fmla="*/ 2794925 h 2999741"/>
              <a:gd name="connsiteX0" fmla="*/ 347263 w 349456"/>
              <a:gd name="connsiteY0" fmla="*/ 2794925 h 2999741"/>
              <a:gd name="connsiteX1" fmla="*/ 349444 w 349456"/>
              <a:gd name="connsiteY1" fmla="*/ 7674 h 2999741"/>
              <a:gd name="connsiteX2" fmla="*/ 0 w 349456"/>
              <a:gd name="connsiteY2" fmla="*/ 0 h 2999741"/>
              <a:gd name="connsiteX3" fmla="*/ 849 w 349456"/>
              <a:gd name="connsiteY3" fmla="*/ 934566 h 2999741"/>
              <a:gd name="connsiteX4" fmla="*/ 352 w 349456"/>
              <a:gd name="connsiteY4" fmla="*/ 2999741 h 2999741"/>
              <a:gd name="connsiteX5" fmla="*/ 347263 w 349456"/>
              <a:gd name="connsiteY5" fmla="*/ 2794925 h 2999741"/>
              <a:gd name="connsiteX0" fmla="*/ 347263 w 349456"/>
              <a:gd name="connsiteY0" fmla="*/ 2794925 h 2999741"/>
              <a:gd name="connsiteX1" fmla="*/ 349444 w 349456"/>
              <a:gd name="connsiteY1" fmla="*/ 657862 h 2999741"/>
              <a:gd name="connsiteX2" fmla="*/ 0 w 349456"/>
              <a:gd name="connsiteY2" fmla="*/ 0 h 2999741"/>
              <a:gd name="connsiteX3" fmla="*/ 849 w 349456"/>
              <a:gd name="connsiteY3" fmla="*/ 934566 h 2999741"/>
              <a:gd name="connsiteX4" fmla="*/ 352 w 349456"/>
              <a:gd name="connsiteY4" fmla="*/ 2999741 h 2999741"/>
              <a:gd name="connsiteX5" fmla="*/ 347263 w 349456"/>
              <a:gd name="connsiteY5" fmla="*/ 2794925 h 2999741"/>
              <a:gd name="connsiteX0" fmla="*/ 363273 w 391808"/>
              <a:gd name="connsiteY0" fmla="*/ 2287951 h 2492767"/>
              <a:gd name="connsiteX1" fmla="*/ 365454 w 391808"/>
              <a:gd name="connsiteY1" fmla="*/ 150888 h 2492767"/>
              <a:gd name="connsiteX2" fmla="*/ 0 w 391808"/>
              <a:gd name="connsiteY2" fmla="*/ 170590 h 2492767"/>
              <a:gd name="connsiteX3" fmla="*/ 16859 w 391808"/>
              <a:gd name="connsiteY3" fmla="*/ 427592 h 2492767"/>
              <a:gd name="connsiteX4" fmla="*/ 16362 w 391808"/>
              <a:gd name="connsiteY4" fmla="*/ 2492767 h 2492767"/>
              <a:gd name="connsiteX5" fmla="*/ 363273 w 391808"/>
              <a:gd name="connsiteY5" fmla="*/ 2287951 h 2492767"/>
              <a:gd name="connsiteX0" fmla="*/ 363548 w 392083"/>
              <a:gd name="connsiteY0" fmla="*/ 2287951 h 2492767"/>
              <a:gd name="connsiteX1" fmla="*/ 365729 w 392083"/>
              <a:gd name="connsiteY1" fmla="*/ 150888 h 2492767"/>
              <a:gd name="connsiteX2" fmla="*/ 275 w 392083"/>
              <a:gd name="connsiteY2" fmla="*/ 170590 h 2492767"/>
              <a:gd name="connsiteX3" fmla="*/ 17134 w 392083"/>
              <a:gd name="connsiteY3" fmla="*/ 427592 h 2492767"/>
              <a:gd name="connsiteX4" fmla="*/ 16637 w 392083"/>
              <a:gd name="connsiteY4" fmla="*/ 2492767 h 2492767"/>
              <a:gd name="connsiteX5" fmla="*/ 363548 w 392083"/>
              <a:gd name="connsiteY5" fmla="*/ 2287951 h 2492767"/>
              <a:gd name="connsiteX0" fmla="*/ 400335 w 428870"/>
              <a:gd name="connsiteY0" fmla="*/ 2287951 h 2492767"/>
              <a:gd name="connsiteX1" fmla="*/ 402516 w 428870"/>
              <a:gd name="connsiteY1" fmla="*/ 150888 h 2492767"/>
              <a:gd name="connsiteX2" fmla="*/ 37062 w 428870"/>
              <a:gd name="connsiteY2" fmla="*/ 170590 h 2492767"/>
              <a:gd name="connsiteX3" fmla="*/ 53424 w 428870"/>
              <a:gd name="connsiteY3" fmla="*/ 2492767 h 2492767"/>
              <a:gd name="connsiteX4" fmla="*/ 400335 w 428870"/>
              <a:gd name="connsiteY4" fmla="*/ 2287951 h 2492767"/>
              <a:gd name="connsiteX0" fmla="*/ 373204 w 401739"/>
              <a:gd name="connsiteY0" fmla="*/ 2287951 h 2492767"/>
              <a:gd name="connsiteX1" fmla="*/ 375385 w 401739"/>
              <a:gd name="connsiteY1" fmla="*/ 150888 h 2492767"/>
              <a:gd name="connsiteX2" fmla="*/ 9931 w 401739"/>
              <a:gd name="connsiteY2" fmla="*/ 170590 h 2492767"/>
              <a:gd name="connsiteX3" fmla="*/ 26293 w 401739"/>
              <a:gd name="connsiteY3" fmla="*/ 2492767 h 2492767"/>
              <a:gd name="connsiteX4" fmla="*/ 373204 w 401739"/>
              <a:gd name="connsiteY4" fmla="*/ 2287951 h 2492767"/>
              <a:gd name="connsiteX0" fmla="*/ 373204 w 375409"/>
              <a:gd name="connsiteY0" fmla="*/ 2137097 h 2341913"/>
              <a:gd name="connsiteX1" fmla="*/ 375385 w 375409"/>
              <a:gd name="connsiteY1" fmla="*/ 34 h 2341913"/>
              <a:gd name="connsiteX2" fmla="*/ 9931 w 375409"/>
              <a:gd name="connsiteY2" fmla="*/ 19736 h 2341913"/>
              <a:gd name="connsiteX3" fmla="*/ 26293 w 375409"/>
              <a:gd name="connsiteY3" fmla="*/ 2341913 h 2341913"/>
              <a:gd name="connsiteX4" fmla="*/ 373204 w 375409"/>
              <a:gd name="connsiteY4" fmla="*/ 2137097 h 2341913"/>
              <a:gd name="connsiteX0" fmla="*/ 363273 w 365478"/>
              <a:gd name="connsiteY0" fmla="*/ 2137097 h 2341955"/>
              <a:gd name="connsiteX1" fmla="*/ 365454 w 365478"/>
              <a:gd name="connsiteY1" fmla="*/ 34 h 2341955"/>
              <a:gd name="connsiteX2" fmla="*/ 0 w 365478"/>
              <a:gd name="connsiteY2" fmla="*/ 19736 h 2341955"/>
              <a:gd name="connsiteX3" fmla="*/ 16362 w 365478"/>
              <a:gd name="connsiteY3" fmla="*/ 2341913 h 2341955"/>
              <a:gd name="connsiteX4" fmla="*/ 363273 w 365478"/>
              <a:gd name="connsiteY4" fmla="*/ 2137097 h 2341955"/>
              <a:gd name="connsiteX0" fmla="*/ 370087 w 372292"/>
              <a:gd name="connsiteY0" fmla="*/ 2137097 h 2351418"/>
              <a:gd name="connsiteX1" fmla="*/ 372268 w 372292"/>
              <a:gd name="connsiteY1" fmla="*/ 34 h 2351418"/>
              <a:gd name="connsiteX2" fmla="*/ 6814 w 372292"/>
              <a:gd name="connsiteY2" fmla="*/ 19736 h 2351418"/>
              <a:gd name="connsiteX3" fmla="*/ 132 w 372292"/>
              <a:gd name="connsiteY3" fmla="*/ 2351376 h 2351418"/>
              <a:gd name="connsiteX4" fmla="*/ 370087 w 372292"/>
              <a:gd name="connsiteY4" fmla="*/ 2137097 h 2351418"/>
              <a:gd name="connsiteX0" fmla="*/ 370522 w 372727"/>
              <a:gd name="connsiteY0" fmla="*/ 2137097 h 2351417"/>
              <a:gd name="connsiteX1" fmla="*/ 372703 w 372727"/>
              <a:gd name="connsiteY1" fmla="*/ 34 h 2351417"/>
              <a:gd name="connsiteX2" fmla="*/ 7249 w 372727"/>
              <a:gd name="connsiteY2" fmla="*/ 19736 h 2351417"/>
              <a:gd name="connsiteX3" fmla="*/ 567 w 372727"/>
              <a:gd name="connsiteY3" fmla="*/ 2351376 h 2351417"/>
              <a:gd name="connsiteX4" fmla="*/ 370522 w 372727"/>
              <a:gd name="connsiteY4" fmla="*/ 2137097 h 2351417"/>
              <a:gd name="connsiteX0" fmla="*/ 372717 w 399778"/>
              <a:gd name="connsiteY0" fmla="*/ 2425125 h 2511720"/>
              <a:gd name="connsiteX1" fmla="*/ 372703 w 399778"/>
              <a:gd name="connsiteY1" fmla="*/ 160337 h 2511720"/>
              <a:gd name="connsiteX2" fmla="*/ 7249 w 399778"/>
              <a:gd name="connsiteY2" fmla="*/ 180039 h 2511720"/>
              <a:gd name="connsiteX3" fmla="*/ 567 w 399778"/>
              <a:gd name="connsiteY3" fmla="*/ 2511679 h 2511720"/>
              <a:gd name="connsiteX4" fmla="*/ 372717 w 399778"/>
              <a:gd name="connsiteY4" fmla="*/ 2425125 h 2511720"/>
              <a:gd name="connsiteX0" fmla="*/ 372717 w 375880"/>
              <a:gd name="connsiteY0" fmla="*/ 2269763 h 2356358"/>
              <a:gd name="connsiteX1" fmla="*/ 372703 w 375880"/>
              <a:gd name="connsiteY1" fmla="*/ 4975 h 2356358"/>
              <a:gd name="connsiteX2" fmla="*/ 7249 w 375880"/>
              <a:gd name="connsiteY2" fmla="*/ 24677 h 2356358"/>
              <a:gd name="connsiteX3" fmla="*/ 567 w 375880"/>
              <a:gd name="connsiteY3" fmla="*/ 2356317 h 2356358"/>
              <a:gd name="connsiteX4" fmla="*/ 372717 w 375880"/>
              <a:gd name="connsiteY4" fmla="*/ 2269763 h 23563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5880" h="2356358">
                <a:moveTo>
                  <a:pt x="372717" y="2269763"/>
                </a:moveTo>
                <a:cubicBezTo>
                  <a:pt x="372717" y="2269763"/>
                  <a:pt x="379844" y="24367"/>
                  <a:pt x="372703" y="4975"/>
                </a:cubicBezTo>
                <a:cubicBezTo>
                  <a:pt x="365562" y="-14417"/>
                  <a:pt x="9786" y="29474"/>
                  <a:pt x="7249" y="24677"/>
                </a:cubicBezTo>
                <a:cubicBezTo>
                  <a:pt x="3872" y="18134"/>
                  <a:pt x="-1818" y="2367676"/>
                  <a:pt x="567" y="2356317"/>
                </a:cubicBezTo>
                <a:lnTo>
                  <a:pt x="372717" y="2269763"/>
                </a:lnTo>
                <a:close/>
              </a:path>
            </a:pathLst>
          </a:custGeom>
          <a:solidFill>
            <a:schemeClr val="bg1"/>
          </a:solidFill>
          <a:ln w="19050" cap="flat">
            <a:solidFill>
              <a:srgbClr val="33BBA0"/>
            </a:solidFill>
            <a:prstDash val="solid"/>
            <a:miter/>
          </a:ln>
        </p:spPr>
        <p:txBody>
          <a:bodyPr rtlCol="0" anchor="ctr"/>
          <a:lstStyle/>
          <a:p>
            <a:endParaRPr lang="fr-FR"/>
          </a:p>
        </p:txBody>
      </p:sp>
      <p:sp>
        <p:nvSpPr>
          <p:cNvPr id="9" name="Forme libre 8">
            <a:extLst>
              <a:ext uri="{FF2B5EF4-FFF2-40B4-BE49-F238E27FC236}">
                <a16:creationId xmlns:a16="http://schemas.microsoft.com/office/drawing/2014/main" id="{03E49443-D830-F541-8EE6-4B84842E64BC}"/>
              </a:ext>
            </a:extLst>
          </p:cNvPr>
          <p:cNvSpPr/>
          <p:nvPr/>
        </p:nvSpPr>
        <p:spPr>
          <a:xfrm rot="5400000" flipH="1">
            <a:off x="9291400" y="-170581"/>
            <a:ext cx="293857" cy="2051185"/>
          </a:xfrm>
          <a:custGeom>
            <a:avLst/>
            <a:gdLst>
              <a:gd name="connsiteX0" fmla="*/ 347263 w 347263"/>
              <a:gd name="connsiteY0" fmla="*/ 3360883 h 3605263"/>
              <a:gd name="connsiteX1" fmla="*/ 339919 w 347263"/>
              <a:gd name="connsiteY1" fmla="*/ 61736 h 3605263"/>
              <a:gd name="connsiteX2" fmla="*/ 94147 w 347263"/>
              <a:gd name="connsiteY2" fmla="*/ 0 h 3605263"/>
              <a:gd name="connsiteX3" fmla="*/ 0 w 347263"/>
              <a:gd name="connsiteY3" fmla="*/ 26062 h 3605263"/>
              <a:gd name="connsiteX4" fmla="*/ 849 w 347263"/>
              <a:gd name="connsiteY4" fmla="*/ 1141158 h 3605263"/>
              <a:gd name="connsiteX5" fmla="*/ 352 w 347263"/>
              <a:gd name="connsiteY5" fmla="*/ 3605264 h 3605263"/>
              <a:gd name="connsiteX0" fmla="*/ 347263 w 367694"/>
              <a:gd name="connsiteY0" fmla="*/ 3603725 h 3848106"/>
              <a:gd name="connsiteX1" fmla="*/ 339919 w 367694"/>
              <a:gd name="connsiteY1" fmla="*/ 304578 h 3848106"/>
              <a:gd name="connsiteX2" fmla="*/ 0 w 367694"/>
              <a:gd name="connsiteY2" fmla="*/ 268904 h 3848106"/>
              <a:gd name="connsiteX3" fmla="*/ 849 w 367694"/>
              <a:gd name="connsiteY3" fmla="*/ 1384000 h 3848106"/>
              <a:gd name="connsiteX4" fmla="*/ 352 w 367694"/>
              <a:gd name="connsiteY4" fmla="*/ 3848106 h 3848106"/>
              <a:gd name="connsiteX5" fmla="*/ 347263 w 367694"/>
              <a:gd name="connsiteY5" fmla="*/ 3603725 h 3848106"/>
              <a:gd name="connsiteX0" fmla="*/ 348047 w 368478"/>
              <a:gd name="connsiteY0" fmla="*/ 3562779 h 3807160"/>
              <a:gd name="connsiteX1" fmla="*/ 340703 w 368478"/>
              <a:gd name="connsiteY1" fmla="*/ 263632 h 3807160"/>
              <a:gd name="connsiteX2" fmla="*/ 784 w 368478"/>
              <a:gd name="connsiteY2" fmla="*/ 227958 h 3807160"/>
              <a:gd name="connsiteX3" fmla="*/ 1633 w 368478"/>
              <a:gd name="connsiteY3" fmla="*/ 1343054 h 3807160"/>
              <a:gd name="connsiteX4" fmla="*/ 1136 w 368478"/>
              <a:gd name="connsiteY4" fmla="*/ 3807160 h 3807160"/>
              <a:gd name="connsiteX5" fmla="*/ 348047 w 368478"/>
              <a:gd name="connsiteY5" fmla="*/ 3562779 h 3807160"/>
              <a:gd name="connsiteX0" fmla="*/ 347976 w 354414"/>
              <a:gd name="connsiteY0" fmla="*/ 3346048 h 3590429"/>
              <a:gd name="connsiteX1" fmla="*/ 340632 w 354414"/>
              <a:gd name="connsiteY1" fmla="*/ 46901 h 3590429"/>
              <a:gd name="connsiteX2" fmla="*/ 713 w 354414"/>
              <a:gd name="connsiteY2" fmla="*/ 11227 h 3590429"/>
              <a:gd name="connsiteX3" fmla="*/ 1562 w 354414"/>
              <a:gd name="connsiteY3" fmla="*/ 1126323 h 3590429"/>
              <a:gd name="connsiteX4" fmla="*/ 1065 w 354414"/>
              <a:gd name="connsiteY4" fmla="*/ 3590429 h 3590429"/>
              <a:gd name="connsiteX5" fmla="*/ 347976 w 354414"/>
              <a:gd name="connsiteY5" fmla="*/ 3346048 h 3590429"/>
              <a:gd name="connsiteX0" fmla="*/ 347966 w 357659"/>
              <a:gd name="connsiteY0" fmla="*/ 3335275 h 3579656"/>
              <a:gd name="connsiteX1" fmla="*/ 345457 w 357659"/>
              <a:gd name="connsiteY1" fmla="*/ 1373488 h 3579656"/>
              <a:gd name="connsiteX2" fmla="*/ 703 w 357659"/>
              <a:gd name="connsiteY2" fmla="*/ 454 h 3579656"/>
              <a:gd name="connsiteX3" fmla="*/ 1552 w 357659"/>
              <a:gd name="connsiteY3" fmla="*/ 1115550 h 3579656"/>
              <a:gd name="connsiteX4" fmla="*/ 1055 w 357659"/>
              <a:gd name="connsiteY4" fmla="*/ 3579656 h 3579656"/>
              <a:gd name="connsiteX5" fmla="*/ 347966 w 357659"/>
              <a:gd name="connsiteY5" fmla="*/ 3335275 h 3579656"/>
              <a:gd name="connsiteX0" fmla="*/ 352860 w 377099"/>
              <a:gd name="connsiteY0" fmla="*/ 2219725 h 2464106"/>
              <a:gd name="connsiteX1" fmla="*/ 350351 w 377099"/>
              <a:gd name="connsiteY1" fmla="*/ 257938 h 2464106"/>
              <a:gd name="connsiteX2" fmla="*/ 762 w 377099"/>
              <a:gd name="connsiteY2" fmla="*/ 314912 h 2464106"/>
              <a:gd name="connsiteX3" fmla="*/ 6446 w 377099"/>
              <a:gd name="connsiteY3" fmla="*/ 0 h 2464106"/>
              <a:gd name="connsiteX4" fmla="*/ 5949 w 377099"/>
              <a:gd name="connsiteY4" fmla="*/ 2464106 h 2464106"/>
              <a:gd name="connsiteX5" fmla="*/ 352860 w 377099"/>
              <a:gd name="connsiteY5" fmla="*/ 2219725 h 2464106"/>
              <a:gd name="connsiteX0" fmla="*/ 352860 w 377099"/>
              <a:gd name="connsiteY0" fmla="*/ 2095089 h 2339470"/>
              <a:gd name="connsiteX1" fmla="*/ 350351 w 377099"/>
              <a:gd name="connsiteY1" fmla="*/ 133302 h 2339470"/>
              <a:gd name="connsiteX2" fmla="*/ 762 w 377099"/>
              <a:gd name="connsiteY2" fmla="*/ 190276 h 2339470"/>
              <a:gd name="connsiteX3" fmla="*/ 5949 w 377099"/>
              <a:gd name="connsiteY3" fmla="*/ 2339470 h 2339470"/>
              <a:gd name="connsiteX4" fmla="*/ 352860 w 377099"/>
              <a:gd name="connsiteY4" fmla="*/ 2095089 h 2339470"/>
              <a:gd name="connsiteX0" fmla="*/ 352771 w 357719"/>
              <a:gd name="connsiteY0" fmla="*/ 1975501 h 2219882"/>
              <a:gd name="connsiteX1" fmla="*/ 350262 w 357719"/>
              <a:gd name="connsiteY1" fmla="*/ 13714 h 2219882"/>
              <a:gd name="connsiteX2" fmla="*/ 673 w 357719"/>
              <a:gd name="connsiteY2" fmla="*/ 70688 h 2219882"/>
              <a:gd name="connsiteX3" fmla="*/ 5860 w 357719"/>
              <a:gd name="connsiteY3" fmla="*/ 2219882 h 2219882"/>
              <a:gd name="connsiteX4" fmla="*/ 352771 w 357719"/>
              <a:gd name="connsiteY4" fmla="*/ 1975501 h 2219882"/>
              <a:gd name="connsiteX0" fmla="*/ 352746 w 352746"/>
              <a:gd name="connsiteY0" fmla="*/ 1963783 h 2208164"/>
              <a:gd name="connsiteX1" fmla="*/ 350237 w 352746"/>
              <a:gd name="connsiteY1" fmla="*/ 1996 h 2208164"/>
              <a:gd name="connsiteX2" fmla="*/ 648 w 352746"/>
              <a:gd name="connsiteY2" fmla="*/ 58970 h 2208164"/>
              <a:gd name="connsiteX3" fmla="*/ 5835 w 352746"/>
              <a:gd name="connsiteY3" fmla="*/ 2208164 h 2208164"/>
              <a:gd name="connsiteX4" fmla="*/ 352746 w 352746"/>
              <a:gd name="connsiteY4" fmla="*/ 1963783 h 2208164"/>
              <a:gd name="connsiteX0" fmla="*/ 352753 w 352753"/>
              <a:gd name="connsiteY0" fmla="*/ 1919447 h 2163828"/>
              <a:gd name="connsiteX1" fmla="*/ 345407 w 352753"/>
              <a:gd name="connsiteY1" fmla="*/ 18081 h 2163828"/>
              <a:gd name="connsiteX2" fmla="*/ 655 w 352753"/>
              <a:gd name="connsiteY2" fmla="*/ 14634 h 2163828"/>
              <a:gd name="connsiteX3" fmla="*/ 5842 w 352753"/>
              <a:gd name="connsiteY3" fmla="*/ 2163828 h 2163828"/>
              <a:gd name="connsiteX4" fmla="*/ 352753 w 352753"/>
              <a:gd name="connsiteY4" fmla="*/ 1919447 h 2163828"/>
              <a:gd name="connsiteX0" fmla="*/ 352753 w 352753"/>
              <a:gd name="connsiteY0" fmla="*/ 1919447 h 2051185"/>
              <a:gd name="connsiteX1" fmla="*/ 345407 w 352753"/>
              <a:gd name="connsiteY1" fmla="*/ 18081 h 2051185"/>
              <a:gd name="connsiteX2" fmla="*/ 655 w 352753"/>
              <a:gd name="connsiteY2" fmla="*/ 14634 h 2051185"/>
              <a:gd name="connsiteX3" fmla="*/ 5842 w 352753"/>
              <a:gd name="connsiteY3" fmla="*/ 2051185 h 2051185"/>
              <a:gd name="connsiteX4" fmla="*/ 352753 w 352753"/>
              <a:gd name="connsiteY4" fmla="*/ 1919447 h 2051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753" h="2051185">
                <a:moveTo>
                  <a:pt x="352753" y="1919447"/>
                </a:moveTo>
                <a:cubicBezTo>
                  <a:pt x="352753" y="1919447"/>
                  <a:pt x="346065" y="29408"/>
                  <a:pt x="345407" y="18081"/>
                </a:cubicBezTo>
                <a:cubicBezTo>
                  <a:pt x="344749" y="6754"/>
                  <a:pt x="-17431" y="-14349"/>
                  <a:pt x="655" y="14634"/>
                </a:cubicBezTo>
                <a:lnTo>
                  <a:pt x="5842" y="2051185"/>
                </a:lnTo>
                <a:lnTo>
                  <a:pt x="352753" y="1919447"/>
                </a:lnTo>
                <a:close/>
              </a:path>
            </a:pathLst>
          </a:custGeom>
          <a:solidFill>
            <a:srgbClr val="33BBA0"/>
          </a:solidFill>
          <a:ln w="755" cap="flat">
            <a:noFill/>
            <a:prstDash val="solid"/>
            <a:miter/>
          </a:ln>
        </p:spPr>
        <p:txBody>
          <a:bodyPr rtlCol="0" anchor="ctr"/>
          <a:lstStyle/>
          <a:p>
            <a:endParaRPr lang="fr-FR" dirty="0"/>
          </a:p>
        </p:txBody>
      </p:sp>
      <p:sp>
        <p:nvSpPr>
          <p:cNvPr id="3" name="Forme libre 2">
            <a:extLst>
              <a:ext uri="{FF2B5EF4-FFF2-40B4-BE49-F238E27FC236}">
                <a16:creationId xmlns:a16="http://schemas.microsoft.com/office/drawing/2014/main" id="{5882AB1E-1FD4-C74F-BCD3-526938A19805}"/>
              </a:ext>
            </a:extLst>
          </p:cNvPr>
          <p:cNvSpPr/>
          <p:nvPr/>
        </p:nvSpPr>
        <p:spPr>
          <a:xfrm rot="16200000" flipH="1">
            <a:off x="6765944" y="-610922"/>
            <a:ext cx="289283" cy="2904193"/>
          </a:xfrm>
          <a:custGeom>
            <a:avLst/>
            <a:gdLst>
              <a:gd name="connsiteX0" fmla="*/ 347263 w 347263"/>
              <a:gd name="connsiteY0" fmla="*/ 2816767 h 3021583"/>
              <a:gd name="connsiteX1" fmla="*/ 339919 w 347263"/>
              <a:gd name="connsiteY1" fmla="*/ 51741 h 3021583"/>
              <a:gd name="connsiteX2" fmla="*/ 94147 w 347263"/>
              <a:gd name="connsiteY2" fmla="*/ 0 h 3021583"/>
              <a:gd name="connsiteX3" fmla="*/ 0 w 347263"/>
              <a:gd name="connsiteY3" fmla="*/ 21842 h 3021583"/>
              <a:gd name="connsiteX4" fmla="*/ 849 w 347263"/>
              <a:gd name="connsiteY4" fmla="*/ 956408 h 3021583"/>
              <a:gd name="connsiteX5" fmla="*/ 352 w 347263"/>
              <a:gd name="connsiteY5" fmla="*/ 3021583 h 3021583"/>
              <a:gd name="connsiteX0" fmla="*/ 347263 w 363290"/>
              <a:gd name="connsiteY0" fmla="*/ 2987989 h 3192805"/>
              <a:gd name="connsiteX1" fmla="*/ 339919 w 363290"/>
              <a:gd name="connsiteY1" fmla="*/ 222963 h 3192805"/>
              <a:gd name="connsiteX2" fmla="*/ 59918 w 363290"/>
              <a:gd name="connsiteY2" fmla="*/ 171222 h 3192805"/>
              <a:gd name="connsiteX3" fmla="*/ 0 w 363290"/>
              <a:gd name="connsiteY3" fmla="*/ 193064 h 3192805"/>
              <a:gd name="connsiteX4" fmla="*/ 849 w 363290"/>
              <a:gd name="connsiteY4" fmla="*/ 1127630 h 3192805"/>
              <a:gd name="connsiteX5" fmla="*/ 352 w 363290"/>
              <a:gd name="connsiteY5" fmla="*/ 3192805 h 3192805"/>
              <a:gd name="connsiteX6" fmla="*/ 347263 w 363290"/>
              <a:gd name="connsiteY6" fmla="*/ 2987989 h 3192805"/>
              <a:gd name="connsiteX0" fmla="*/ 347263 w 355191"/>
              <a:gd name="connsiteY0" fmla="*/ 2956904 h 3161720"/>
              <a:gd name="connsiteX1" fmla="*/ 339919 w 355191"/>
              <a:gd name="connsiteY1" fmla="*/ 191878 h 3161720"/>
              <a:gd name="connsiteX2" fmla="*/ 171043 w 355191"/>
              <a:gd name="connsiteY2" fmla="*/ 232212 h 3161720"/>
              <a:gd name="connsiteX3" fmla="*/ 0 w 355191"/>
              <a:gd name="connsiteY3" fmla="*/ 161979 h 3161720"/>
              <a:gd name="connsiteX4" fmla="*/ 849 w 355191"/>
              <a:gd name="connsiteY4" fmla="*/ 1096545 h 3161720"/>
              <a:gd name="connsiteX5" fmla="*/ 352 w 355191"/>
              <a:gd name="connsiteY5" fmla="*/ 3161720 h 3161720"/>
              <a:gd name="connsiteX6" fmla="*/ 347263 w 355191"/>
              <a:gd name="connsiteY6" fmla="*/ 2956904 h 3161720"/>
              <a:gd name="connsiteX0" fmla="*/ 347263 w 367694"/>
              <a:gd name="connsiteY0" fmla="*/ 3020294 h 3225110"/>
              <a:gd name="connsiteX1" fmla="*/ 339919 w 367694"/>
              <a:gd name="connsiteY1" fmla="*/ 255268 h 3225110"/>
              <a:gd name="connsiteX2" fmla="*/ 0 w 367694"/>
              <a:gd name="connsiteY2" fmla="*/ 225369 h 3225110"/>
              <a:gd name="connsiteX3" fmla="*/ 849 w 367694"/>
              <a:gd name="connsiteY3" fmla="*/ 1159935 h 3225110"/>
              <a:gd name="connsiteX4" fmla="*/ 352 w 367694"/>
              <a:gd name="connsiteY4" fmla="*/ 3225110 h 3225110"/>
              <a:gd name="connsiteX5" fmla="*/ 347263 w 367694"/>
              <a:gd name="connsiteY5" fmla="*/ 3020294 h 3225110"/>
              <a:gd name="connsiteX0" fmla="*/ 347263 w 367694"/>
              <a:gd name="connsiteY0" fmla="*/ 2978971 h 3183787"/>
              <a:gd name="connsiteX1" fmla="*/ 339919 w 367694"/>
              <a:gd name="connsiteY1" fmla="*/ 213945 h 3183787"/>
              <a:gd name="connsiteX2" fmla="*/ 0 w 367694"/>
              <a:gd name="connsiteY2" fmla="*/ 184046 h 3183787"/>
              <a:gd name="connsiteX3" fmla="*/ 849 w 367694"/>
              <a:gd name="connsiteY3" fmla="*/ 1118612 h 3183787"/>
              <a:gd name="connsiteX4" fmla="*/ 352 w 367694"/>
              <a:gd name="connsiteY4" fmla="*/ 3183787 h 3183787"/>
              <a:gd name="connsiteX5" fmla="*/ 347263 w 367694"/>
              <a:gd name="connsiteY5" fmla="*/ 2978971 h 3183787"/>
              <a:gd name="connsiteX0" fmla="*/ 347263 w 347263"/>
              <a:gd name="connsiteY0" fmla="*/ 2794925 h 2999741"/>
              <a:gd name="connsiteX1" fmla="*/ 339919 w 347263"/>
              <a:gd name="connsiteY1" fmla="*/ 29899 h 2999741"/>
              <a:gd name="connsiteX2" fmla="*/ 0 w 347263"/>
              <a:gd name="connsiteY2" fmla="*/ 0 h 2999741"/>
              <a:gd name="connsiteX3" fmla="*/ 849 w 347263"/>
              <a:gd name="connsiteY3" fmla="*/ 934566 h 2999741"/>
              <a:gd name="connsiteX4" fmla="*/ 352 w 347263"/>
              <a:gd name="connsiteY4" fmla="*/ 2999741 h 2999741"/>
              <a:gd name="connsiteX5" fmla="*/ 347263 w 347263"/>
              <a:gd name="connsiteY5" fmla="*/ 2794925 h 2999741"/>
              <a:gd name="connsiteX0" fmla="*/ 347263 w 349456"/>
              <a:gd name="connsiteY0" fmla="*/ 2794925 h 2999741"/>
              <a:gd name="connsiteX1" fmla="*/ 349444 w 349456"/>
              <a:gd name="connsiteY1" fmla="*/ 7674 h 2999741"/>
              <a:gd name="connsiteX2" fmla="*/ 0 w 349456"/>
              <a:gd name="connsiteY2" fmla="*/ 0 h 2999741"/>
              <a:gd name="connsiteX3" fmla="*/ 849 w 349456"/>
              <a:gd name="connsiteY3" fmla="*/ 934566 h 2999741"/>
              <a:gd name="connsiteX4" fmla="*/ 352 w 349456"/>
              <a:gd name="connsiteY4" fmla="*/ 2999741 h 2999741"/>
              <a:gd name="connsiteX5" fmla="*/ 347263 w 349456"/>
              <a:gd name="connsiteY5" fmla="*/ 2794925 h 299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9456" h="2999741">
                <a:moveTo>
                  <a:pt x="347263" y="2794925"/>
                </a:moveTo>
                <a:cubicBezTo>
                  <a:pt x="347263" y="2794925"/>
                  <a:pt x="346996" y="13120"/>
                  <a:pt x="349444" y="7674"/>
                </a:cubicBezTo>
                <a:cubicBezTo>
                  <a:pt x="351892" y="2228"/>
                  <a:pt x="2537" y="4797"/>
                  <a:pt x="0" y="0"/>
                </a:cubicBezTo>
                <a:lnTo>
                  <a:pt x="849" y="934566"/>
                </a:lnTo>
                <a:cubicBezTo>
                  <a:pt x="849" y="934566"/>
                  <a:pt x="849" y="2999741"/>
                  <a:pt x="352" y="2999741"/>
                </a:cubicBezTo>
                <a:lnTo>
                  <a:pt x="347263" y="2794925"/>
                </a:lnTo>
                <a:close/>
              </a:path>
            </a:pathLst>
          </a:custGeom>
          <a:solidFill>
            <a:srgbClr val="33BBA0"/>
          </a:solidFill>
          <a:ln w="755" cap="flat">
            <a:noFill/>
            <a:prstDash val="solid"/>
            <a:miter/>
          </a:ln>
        </p:spPr>
        <p:txBody>
          <a:bodyPr rtlCol="0" anchor="ctr"/>
          <a:lstStyle/>
          <a:p>
            <a:endParaRPr lang="fr-FR"/>
          </a:p>
        </p:txBody>
      </p:sp>
      <p:sp>
        <p:nvSpPr>
          <p:cNvPr id="76" name="Titre 1">
            <a:extLst>
              <a:ext uri="{FF2B5EF4-FFF2-40B4-BE49-F238E27FC236}">
                <a16:creationId xmlns:a16="http://schemas.microsoft.com/office/drawing/2014/main" id="{6CD0BA17-AA5F-244F-A6DA-98F13D5F7D22}"/>
              </a:ext>
            </a:extLst>
          </p:cNvPr>
          <p:cNvSpPr txBox="1">
            <a:spLocks/>
          </p:cNvSpPr>
          <p:nvPr/>
        </p:nvSpPr>
        <p:spPr>
          <a:xfrm>
            <a:off x="8511884" y="709243"/>
            <a:ext cx="2042608" cy="289284"/>
          </a:xfrm>
          <a:prstGeom prst="rect">
            <a:avLst/>
          </a:prstGeom>
          <a:noFill/>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1500" b="1" dirty="0"/>
              <a:t>Les émotions dominantes</a:t>
            </a:r>
          </a:p>
          <a:p>
            <a:pPr>
              <a:lnSpc>
                <a:spcPts val="2400"/>
              </a:lnSpc>
            </a:pPr>
            <a:r>
              <a:rPr lang="fr-FR" sz="1500" b="1" dirty="0"/>
              <a:t>par </a:t>
            </a:r>
            <a:r>
              <a:rPr lang="fr-FR" sz="1500" b="1" i="1" u="sng" dirty="0">
                <a:hlinkClick r:id="rId2"/>
              </a:rPr>
              <a:t>Love for Livres</a:t>
            </a:r>
            <a:endParaRPr lang="fr-FR" sz="1500" dirty="0"/>
          </a:p>
        </p:txBody>
      </p:sp>
      <p:sp>
        <p:nvSpPr>
          <p:cNvPr id="8" name="Titre 32">
            <a:extLst>
              <a:ext uri="{FF2B5EF4-FFF2-40B4-BE49-F238E27FC236}">
                <a16:creationId xmlns:a16="http://schemas.microsoft.com/office/drawing/2014/main" id="{E756AD42-E73D-3C4D-AAD5-3357DE6620C8}"/>
              </a:ext>
            </a:extLst>
          </p:cNvPr>
          <p:cNvSpPr txBox="1">
            <a:spLocks/>
          </p:cNvSpPr>
          <p:nvPr/>
        </p:nvSpPr>
        <p:spPr>
          <a:xfrm>
            <a:off x="672825" y="268501"/>
            <a:ext cx="4433431" cy="289283"/>
          </a:xfrm>
          <a:prstGeom prst="rect">
            <a:avLst/>
          </a:prstGeom>
        </p:spPr>
        <p:txBody>
          <a:bodyPr>
            <a:normAutofit/>
          </a:bodyPr>
          <a:lstStyle>
            <a:lvl1pPr algn="l" defTabSz="914400" rtl="0" eaLnBrk="1" latinLnBrk="0" hangingPunct="1">
              <a:lnSpc>
                <a:spcPct val="90000"/>
              </a:lnSpc>
              <a:spcBef>
                <a:spcPct val="0"/>
              </a:spcBef>
              <a:buNone/>
              <a:defRPr sz="3600" kern="1200">
                <a:solidFill>
                  <a:schemeClr val="tx1"/>
                </a:solidFill>
                <a:latin typeface="Barlow Condensed" pitchFamily="2" charset="77"/>
                <a:ea typeface="+mj-ea"/>
                <a:cs typeface="+mj-cs"/>
              </a:defRPr>
            </a:lvl1pPr>
          </a:lstStyle>
          <a:p>
            <a:r>
              <a:rPr lang="fr-FR" sz="1200" dirty="0">
                <a:solidFill>
                  <a:srgbClr val="33BBA0"/>
                </a:solidFill>
              </a:rPr>
              <a:t>Fiche </a:t>
            </a:r>
            <a:r>
              <a:rPr lang="fr-FR" sz="1200" b="1" dirty="0">
                <a:solidFill>
                  <a:srgbClr val="33BBA0"/>
                </a:solidFill>
              </a:rPr>
              <a:t>de lecture </a:t>
            </a:r>
            <a:r>
              <a:rPr lang="fr-FR" sz="1200" b="1" dirty="0"/>
              <a:t>La société du lien</a:t>
            </a:r>
            <a:r>
              <a:rPr lang="fr-FR" sz="1200" b="1" dirty="0">
                <a:solidFill>
                  <a:srgbClr val="ED7D31"/>
                </a:solidFill>
              </a:rPr>
              <a:t> </a:t>
            </a:r>
            <a:endParaRPr lang="fr-FR" sz="1200" dirty="0">
              <a:solidFill>
                <a:srgbClr val="ED7D31"/>
              </a:solidFill>
            </a:endParaRPr>
          </a:p>
        </p:txBody>
      </p:sp>
      <p:sp>
        <p:nvSpPr>
          <p:cNvPr id="15" name="Titre 1">
            <a:extLst>
              <a:ext uri="{FF2B5EF4-FFF2-40B4-BE49-F238E27FC236}">
                <a16:creationId xmlns:a16="http://schemas.microsoft.com/office/drawing/2014/main" id="{0E46AE82-56F6-AA45-B40B-48A65CA45F4C}"/>
              </a:ext>
            </a:extLst>
          </p:cNvPr>
          <p:cNvSpPr txBox="1">
            <a:spLocks/>
          </p:cNvSpPr>
          <p:nvPr/>
        </p:nvSpPr>
        <p:spPr>
          <a:xfrm>
            <a:off x="822434" y="555916"/>
            <a:ext cx="4283822" cy="3219042"/>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1800" b="1" dirty="0"/>
              <a:t>Les 3 idées clés pour votre entreprise </a:t>
            </a:r>
            <a:endParaRPr lang="fr-FR" sz="1800" dirty="0"/>
          </a:p>
          <a:p>
            <a:pPr lvl="0"/>
            <a:r>
              <a:rPr lang="fr-FR" sz="1100" dirty="0"/>
              <a:t>L’autonomisation des équipes est une clé essentielle de leur implication et du succès d’un projet. L’un de </a:t>
            </a:r>
            <a:r>
              <a:rPr lang="fr-FR" sz="1100" b="1" dirty="0"/>
              <a:t>ses ingrédients décisifs est la formation initiale et continue.</a:t>
            </a:r>
            <a:r>
              <a:rPr lang="fr-FR" sz="1100" dirty="0"/>
              <a:t> Intégrant les « soft </a:t>
            </a:r>
            <a:r>
              <a:rPr lang="fr-FR" sz="1100" dirty="0" err="1"/>
              <a:t>skills</a:t>
            </a:r>
            <a:r>
              <a:rPr lang="fr-FR" sz="1100" dirty="0"/>
              <a:t> », reconnaissant mieux la dimension humaine des métiers, accessible à toutes et tous quel que soit le niveau d’études ou technique de départ, elle conduit à l’émancipation des professionnels et génère à terme de la croissance pour tous les acteurs du projet.  </a:t>
            </a:r>
          </a:p>
          <a:p>
            <a:pPr lvl="0"/>
            <a:r>
              <a:rPr lang="fr-FR" sz="1100" dirty="0"/>
              <a:t>Malgré certaines idées reçues, la </a:t>
            </a:r>
            <a:r>
              <a:rPr lang="fr-FR" sz="1100" b="1" dirty="0"/>
              <a:t>transformation par et pour l’humain est possible, partout et pour tous secteurs.</a:t>
            </a:r>
            <a:r>
              <a:rPr lang="fr-FR" sz="1100" dirty="0"/>
              <a:t> Elle peut commencer maintenant. Elle n’est pas utopique, elle n’</a:t>
            </a:r>
            <a:r>
              <a:rPr lang="fr-FR" sz="1100" dirty="0" err="1"/>
              <a:t>antagonise</a:t>
            </a:r>
            <a:r>
              <a:rPr lang="fr-FR" sz="1100" dirty="0"/>
              <a:t> pas le profit, la performance et le développement humain mais impulse les deux dimensions côte à côte, en </a:t>
            </a:r>
            <a:r>
              <a:rPr lang="fr-FR" sz="1100" dirty="0" err="1"/>
              <a:t>synchronicité</a:t>
            </a:r>
            <a:r>
              <a:rPr lang="fr-FR" sz="1100" dirty="0"/>
              <a:t>. Elle pose la question du « comment » (L’art et la manière) et surtout du </a:t>
            </a:r>
            <a:r>
              <a:rPr lang="fr-FR" sz="1100" b="1" dirty="0"/>
              <a:t>« pourquoi »</a:t>
            </a:r>
            <a:r>
              <a:rPr lang="fr-FR" sz="1100" dirty="0"/>
              <a:t> (Le sens) bien avant celle du « quoi » (L’activité). </a:t>
            </a:r>
          </a:p>
          <a:p>
            <a:pPr lvl="0"/>
            <a:r>
              <a:rPr lang="fr-FR" sz="1100" b="1" dirty="0"/>
              <a:t>Les rituels sont importants.</a:t>
            </a:r>
            <a:r>
              <a:rPr lang="fr-FR" sz="1100" dirty="0"/>
              <a:t> </a:t>
            </a:r>
            <a:r>
              <a:rPr lang="fr-FR" sz="1100" dirty="0" err="1"/>
              <a:t>Alenvi</a:t>
            </a:r>
            <a:r>
              <a:rPr lang="fr-FR" sz="1100" dirty="0"/>
              <a:t> a mis en place un rituel de convivialité au début de chacune des interventions auprès des personnes accompagnées : prendre quelques minutes pour partager autre chose - un café, une conversation, un silence entendu - qu’un objectif précis et mesurable. C’est ce baume social, créateur de liens et générateur de bonnes surprises, qui, au final, permet d’atteindre une plus grande productivité et d’accomplir des tâches quotidiennes avec un plaisir renouvelé. </a:t>
            </a:r>
          </a:p>
        </p:txBody>
      </p:sp>
      <p:sp>
        <p:nvSpPr>
          <p:cNvPr id="14" name="Titre 1">
            <a:extLst>
              <a:ext uri="{FF2B5EF4-FFF2-40B4-BE49-F238E27FC236}">
                <a16:creationId xmlns:a16="http://schemas.microsoft.com/office/drawing/2014/main" id="{627BC1FB-301D-8847-94A3-A61D7EC7B9FB}"/>
              </a:ext>
            </a:extLst>
          </p:cNvPr>
          <p:cNvSpPr txBox="1">
            <a:spLocks/>
          </p:cNvSpPr>
          <p:nvPr/>
        </p:nvSpPr>
        <p:spPr>
          <a:xfrm>
            <a:off x="5541108" y="680542"/>
            <a:ext cx="2707251" cy="289284"/>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1500" b="1" dirty="0"/>
              <a:t>L’intelligence du cœur dans le texte</a:t>
            </a:r>
            <a:endParaRPr lang="fr-FR" sz="1500" dirty="0"/>
          </a:p>
        </p:txBody>
      </p:sp>
      <p:grpSp>
        <p:nvGrpSpPr>
          <p:cNvPr id="25" name="Groupe 24">
            <a:extLst>
              <a:ext uri="{FF2B5EF4-FFF2-40B4-BE49-F238E27FC236}">
                <a16:creationId xmlns:a16="http://schemas.microsoft.com/office/drawing/2014/main" id="{C466F46B-76C7-A848-A646-3E09BA89C439}"/>
              </a:ext>
            </a:extLst>
          </p:cNvPr>
          <p:cNvGrpSpPr/>
          <p:nvPr/>
        </p:nvGrpSpPr>
        <p:grpSpPr>
          <a:xfrm>
            <a:off x="6583527" y="1127017"/>
            <a:ext cx="1150745" cy="159635"/>
            <a:chOff x="830916" y="1284487"/>
            <a:chExt cx="1825124" cy="253187"/>
          </a:xfrm>
        </p:grpSpPr>
        <p:sp>
          <p:nvSpPr>
            <p:cNvPr id="20" name="Graphique 4">
              <a:extLst>
                <a:ext uri="{FF2B5EF4-FFF2-40B4-BE49-F238E27FC236}">
                  <a16:creationId xmlns:a16="http://schemas.microsoft.com/office/drawing/2014/main" id="{1BB1FAB3-6657-AC42-8CB2-5B132F785F97}"/>
                </a:ext>
              </a:extLst>
            </p:cNvPr>
            <p:cNvSpPr/>
            <p:nvPr/>
          </p:nvSpPr>
          <p:spPr>
            <a:xfrm>
              <a:off x="830916"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a:p>
          </p:txBody>
        </p:sp>
        <p:sp>
          <p:nvSpPr>
            <p:cNvPr id="21" name="Graphique 4">
              <a:extLst>
                <a:ext uri="{FF2B5EF4-FFF2-40B4-BE49-F238E27FC236}">
                  <a16:creationId xmlns:a16="http://schemas.microsoft.com/office/drawing/2014/main" id="{8E85BB80-78DE-A241-AAA1-FF8A970BC964}"/>
                </a:ext>
              </a:extLst>
            </p:cNvPr>
            <p:cNvSpPr/>
            <p:nvPr/>
          </p:nvSpPr>
          <p:spPr>
            <a:xfrm>
              <a:off x="1206013"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a:p>
          </p:txBody>
        </p:sp>
        <p:sp>
          <p:nvSpPr>
            <p:cNvPr id="22" name="Graphique 4">
              <a:extLst>
                <a:ext uri="{FF2B5EF4-FFF2-40B4-BE49-F238E27FC236}">
                  <a16:creationId xmlns:a16="http://schemas.microsoft.com/office/drawing/2014/main" id="{D3C23208-28EB-674A-AC89-6C23FEAC2739}"/>
                </a:ext>
              </a:extLst>
            </p:cNvPr>
            <p:cNvSpPr/>
            <p:nvPr/>
          </p:nvSpPr>
          <p:spPr>
            <a:xfrm>
              <a:off x="1581110"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a:p>
          </p:txBody>
        </p:sp>
        <p:sp>
          <p:nvSpPr>
            <p:cNvPr id="23" name="Graphique 4">
              <a:extLst>
                <a:ext uri="{FF2B5EF4-FFF2-40B4-BE49-F238E27FC236}">
                  <a16:creationId xmlns:a16="http://schemas.microsoft.com/office/drawing/2014/main" id="{22BD6CA4-D23F-124D-AB08-D353390C7CC8}"/>
                </a:ext>
              </a:extLst>
            </p:cNvPr>
            <p:cNvSpPr/>
            <p:nvPr/>
          </p:nvSpPr>
          <p:spPr>
            <a:xfrm>
              <a:off x="1956207"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noFill/>
            <a:ln w="9436" cap="flat">
              <a:solidFill>
                <a:srgbClr val="33BBA0"/>
              </a:solidFill>
              <a:prstDash val="solid"/>
              <a:miter/>
            </a:ln>
          </p:spPr>
          <p:txBody>
            <a:bodyPr rtlCol="0" anchor="ctr"/>
            <a:lstStyle/>
            <a:p>
              <a:endParaRPr lang="fr-FR" sz="1801"/>
            </a:p>
          </p:txBody>
        </p:sp>
        <p:sp>
          <p:nvSpPr>
            <p:cNvPr id="24" name="Graphique 4">
              <a:extLst>
                <a:ext uri="{FF2B5EF4-FFF2-40B4-BE49-F238E27FC236}">
                  <a16:creationId xmlns:a16="http://schemas.microsoft.com/office/drawing/2014/main" id="{B7AAEDCA-9ED9-2749-BC05-F4D170C37163}"/>
                </a:ext>
              </a:extLst>
            </p:cNvPr>
            <p:cNvSpPr/>
            <p:nvPr/>
          </p:nvSpPr>
          <p:spPr>
            <a:xfrm>
              <a:off x="2331304"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noFill/>
            <a:ln w="9436" cap="flat">
              <a:solidFill>
                <a:srgbClr val="33BBA0"/>
              </a:solidFill>
              <a:prstDash val="solid"/>
              <a:miter/>
            </a:ln>
          </p:spPr>
          <p:txBody>
            <a:bodyPr rtlCol="0" anchor="ctr"/>
            <a:lstStyle/>
            <a:p>
              <a:endParaRPr lang="fr-FR" sz="1801"/>
            </a:p>
          </p:txBody>
        </p:sp>
      </p:grpSp>
      <p:sp>
        <p:nvSpPr>
          <p:cNvPr id="26" name="Titre 1">
            <a:extLst>
              <a:ext uri="{FF2B5EF4-FFF2-40B4-BE49-F238E27FC236}">
                <a16:creationId xmlns:a16="http://schemas.microsoft.com/office/drawing/2014/main" id="{18BF6F1C-724D-D14C-8CD9-49C20920CE3E}"/>
              </a:ext>
            </a:extLst>
          </p:cNvPr>
          <p:cNvSpPr txBox="1">
            <a:spLocks/>
          </p:cNvSpPr>
          <p:nvPr/>
        </p:nvSpPr>
        <p:spPr>
          <a:xfrm>
            <a:off x="5345113" y="1062191"/>
            <a:ext cx="1206661" cy="1075817"/>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pPr algn="r"/>
            <a:r>
              <a:rPr lang="fr-FR" sz="1500" dirty="0"/>
              <a:t>COURAGE </a:t>
            </a:r>
          </a:p>
          <a:p>
            <a:pPr algn="r"/>
            <a:r>
              <a:rPr lang="fr-FR" sz="1500" dirty="0"/>
              <a:t>INTUITION</a:t>
            </a:r>
          </a:p>
          <a:p>
            <a:pPr algn="r"/>
            <a:r>
              <a:rPr lang="fr-FR" sz="1500" dirty="0"/>
              <a:t>EMPATHIE</a:t>
            </a:r>
          </a:p>
          <a:p>
            <a:pPr algn="r"/>
            <a:r>
              <a:rPr lang="fr-FR" sz="1500" dirty="0"/>
              <a:t>CRÉATIVITÉ</a:t>
            </a:r>
          </a:p>
        </p:txBody>
      </p:sp>
      <p:grpSp>
        <p:nvGrpSpPr>
          <p:cNvPr id="49" name="Groupe 48">
            <a:extLst>
              <a:ext uri="{FF2B5EF4-FFF2-40B4-BE49-F238E27FC236}">
                <a16:creationId xmlns:a16="http://schemas.microsoft.com/office/drawing/2014/main" id="{D46C6672-7D6D-184A-AF70-F9A0C2416332}"/>
              </a:ext>
            </a:extLst>
          </p:cNvPr>
          <p:cNvGrpSpPr/>
          <p:nvPr/>
        </p:nvGrpSpPr>
        <p:grpSpPr>
          <a:xfrm>
            <a:off x="6583527" y="1345958"/>
            <a:ext cx="1150745" cy="159635"/>
            <a:chOff x="830916" y="1284487"/>
            <a:chExt cx="1825124" cy="253187"/>
          </a:xfrm>
        </p:grpSpPr>
        <p:sp>
          <p:nvSpPr>
            <p:cNvPr id="50" name="Graphique 4">
              <a:extLst>
                <a:ext uri="{FF2B5EF4-FFF2-40B4-BE49-F238E27FC236}">
                  <a16:creationId xmlns:a16="http://schemas.microsoft.com/office/drawing/2014/main" id="{4D391747-2B71-6044-A5AA-E8DD216AFD4C}"/>
                </a:ext>
              </a:extLst>
            </p:cNvPr>
            <p:cNvSpPr/>
            <p:nvPr/>
          </p:nvSpPr>
          <p:spPr>
            <a:xfrm>
              <a:off x="830916"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dirty="0">
                <a:solidFill>
                  <a:srgbClr val="33BBA0"/>
                </a:solidFill>
              </a:endParaRPr>
            </a:p>
          </p:txBody>
        </p:sp>
        <p:sp>
          <p:nvSpPr>
            <p:cNvPr id="51" name="Graphique 4">
              <a:extLst>
                <a:ext uri="{FF2B5EF4-FFF2-40B4-BE49-F238E27FC236}">
                  <a16:creationId xmlns:a16="http://schemas.microsoft.com/office/drawing/2014/main" id="{F370EF38-65FE-A048-B62E-846A7448B41A}"/>
                </a:ext>
              </a:extLst>
            </p:cNvPr>
            <p:cNvSpPr/>
            <p:nvPr/>
          </p:nvSpPr>
          <p:spPr>
            <a:xfrm>
              <a:off x="1206013"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a:solidFill>
                  <a:srgbClr val="33BBA0"/>
                </a:solidFill>
              </a:endParaRPr>
            </a:p>
          </p:txBody>
        </p:sp>
        <p:sp>
          <p:nvSpPr>
            <p:cNvPr id="52" name="Graphique 4">
              <a:extLst>
                <a:ext uri="{FF2B5EF4-FFF2-40B4-BE49-F238E27FC236}">
                  <a16:creationId xmlns:a16="http://schemas.microsoft.com/office/drawing/2014/main" id="{9EC75E27-AB2B-E341-9B3E-C55523640CDD}"/>
                </a:ext>
              </a:extLst>
            </p:cNvPr>
            <p:cNvSpPr/>
            <p:nvPr/>
          </p:nvSpPr>
          <p:spPr>
            <a:xfrm>
              <a:off x="1581110"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a:solidFill>
                  <a:srgbClr val="33BBA0"/>
                </a:solidFill>
              </a:endParaRPr>
            </a:p>
          </p:txBody>
        </p:sp>
        <p:sp>
          <p:nvSpPr>
            <p:cNvPr id="53" name="Graphique 4">
              <a:extLst>
                <a:ext uri="{FF2B5EF4-FFF2-40B4-BE49-F238E27FC236}">
                  <a16:creationId xmlns:a16="http://schemas.microsoft.com/office/drawing/2014/main" id="{140FF354-EA12-E047-B738-53118C2F8E2B}"/>
                </a:ext>
              </a:extLst>
            </p:cNvPr>
            <p:cNvSpPr/>
            <p:nvPr/>
          </p:nvSpPr>
          <p:spPr>
            <a:xfrm>
              <a:off x="1956207"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dirty="0">
                <a:solidFill>
                  <a:srgbClr val="33BBA0"/>
                </a:solidFill>
              </a:endParaRPr>
            </a:p>
          </p:txBody>
        </p:sp>
        <p:sp>
          <p:nvSpPr>
            <p:cNvPr id="54" name="Graphique 4">
              <a:extLst>
                <a:ext uri="{FF2B5EF4-FFF2-40B4-BE49-F238E27FC236}">
                  <a16:creationId xmlns:a16="http://schemas.microsoft.com/office/drawing/2014/main" id="{E9C12BC5-7593-2C42-823F-30D68C0AA32E}"/>
                </a:ext>
              </a:extLst>
            </p:cNvPr>
            <p:cNvSpPr/>
            <p:nvPr/>
          </p:nvSpPr>
          <p:spPr>
            <a:xfrm>
              <a:off x="2331304"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a:solidFill>
                  <a:srgbClr val="33BBA0"/>
                </a:solidFill>
              </a:endParaRPr>
            </a:p>
          </p:txBody>
        </p:sp>
      </p:grpSp>
      <p:grpSp>
        <p:nvGrpSpPr>
          <p:cNvPr id="55" name="Groupe 54">
            <a:extLst>
              <a:ext uri="{FF2B5EF4-FFF2-40B4-BE49-F238E27FC236}">
                <a16:creationId xmlns:a16="http://schemas.microsoft.com/office/drawing/2014/main" id="{6C5DC315-9369-B644-A0FC-2A9CD254C388}"/>
              </a:ext>
            </a:extLst>
          </p:cNvPr>
          <p:cNvGrpSpPr/>
          <p:nvPr/>
        </p:nvGrpSpPr>
        <p:grpSpPr>
          <a:xfrm>
            <a:off x="6583527" y="1564898"/>
            <a:ext cx="1150745" cy="159635"/>
            <a:chOff x="830916" y="1284487"/>
            <a:chExt cx="1825124" cy="253187"/>
          </a:xfrm>
        </p:grpSpPr>
        <p:sp>
          <p:nvSpPr>
            <p:cNvPr id="56" name="Graphique 4">
              <a:extLst>
                <a:ext uri="{FF2B5EF4-FFF2-40B4-BE49-F238E27FC236}">
                  <a16:creationId xmlns:a16="http://schemas.microsoft.com/office/drawing/2014/main" id="{1DB5E835-FAFD-7844-A03A-103F194E54ED}"/>
                </a:ext>
              </a:extLst>
            </p:cNvPr>
            <p:cNvSpPr/>
            <p:nvPr/>
          </p:nvSpPr>
          <p:spPr>
            <a:xfrm>
              <a:off x="830916"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dirty="0"/>
            </a:p>
          </p:txBody>
        </p:sp>
        <p:sp>
          <p:nvSpPr>
            <p:cNvPr id="57" name="Graphique 4">
              <a:extLst>
                <a:ext uri="{FF2B5EF4-FFF2-40B4-BE49-F238E27FC236}">
                  <a16:creationId xmlns:a16="http://schemas.microsoft.com/office/drawing/2014/main" id="{08CF90DC-E458-6D45-8685-5E824CF9006F}"/>
                </a:ext>
              </a:extLst>
            </p:cNvPr>
            <p:cNvSpPr/>
            <p:nvPr/>
          </p:nvSpPr>
          <p:spPr>
            <a:xfrm>
              <a:off x="1206013"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a:p>
          </p:txBody>
        </p:sp>
        <p:sp>
          <p:nvSpPr>
            <p:cNvPr id="58" name="Graphique 4">
              <a:extLst>
                <a:ext uri="{FF2B5EF4-FFF2-40B4-BE49-F238E27FC236}">
                  <a16:creationId xmlns:a16="http://schemas.microsoft.com/office/drawing/2014/main" id="{830D186E-C992-A143-B3A0-764305B6CFF4}"/>
                </a:ext>
              </a:extLst>
            </p:cNvPr>
            <p:cNvSpPr/>
            <p:nvPr/>
          </p:nvSpPr>
          <p:spPr>
            <a:xfrm>
              <a:off x="1581110"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a:p>
          </p:txBody>
        </p:sp>
        <p:sp>
          <p:nvSpPr>
            <p:cNvPr id="59" name="Graphique 4">
              <a:extLst>
                <a:ext uri="{FF2B5EF4-FFF2-40B4-BE49-F238E27FC236}">
                  <a16:creationId xmlns:a16="http://schemas.microsoft.com/office/drawing/2014/main" id="{7E2C5B44-D9A9-6947-BD1A-3189139461E8}"/>
                </a:ext>
              </a:extLst>
            </p:cNvPr>
            <p:cNvSpPr/>
            <p:nvPr/>
          </p:nvSpPr>
          <p:spPr>
            <a:xfrm>
              <a:off x="1956207"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dirty="0"/>
            </a:p>
          </p:txBody>
        </p:sp>
        <p:sp>
          <p:nvSpPr>
            <p:cNvPr id="60" name="Graphique 4">
              <a:extLst>
                <a:ext uri="{FF2B5EF4-FFF2-40B4-BE49-F238E27FC236}">
                  <a16:creationId xmlns:a16="http://schemas.microsoft.com/office/drawing/2014/main" id="{D3A399A1-F5C9-8343-A21F-3F6507566A5F}"/>
                </a:ext>
              </a:extLst>
            </p:cNvPr>
            <p:cNvSpPr/>
            <p:nvPr/>
          </p:nvSpPr>
          <p:spPr>
            <a:xfrm>
              <a:off x="2331304"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dirty="0"/>
            </a:p>
          </p:txBody>
        </p:sp>
      </p:grpSp>
      <p:grpSp>
        <p:nvGrpSpPr>
          <p:cNvPr id="61" name="Groupe 60">
            <a:extLst>
              <a:ext uri="{FF2B5EF4-FFF2-40B4-BE49-F238E27FC236}">
                <a16:creationId xmlns:a16="http://schemas.microsoft.com/office/drawing/2014/main" id="{12E0EF1A-1A4E-334D-BB36-96A52C91F63E}"/>
              </a:ext>
            </a:extLst>
          </p:cNvPr>
          <p:cNvGrpSpPr/>
          <p:nvPr/>
        </p:nvGrpSpPr>
        <p:grpSpPr>
          <a:xfrm>
            <a:off x="6583527" y="1764521"/>
            <a:ext cx="1150745" cy="159635"/>
            <a:chOff x="830916" y="1284487"/>
            <a:chExt cx="1825124" cy="253187"/>
          </a:xfrm>
        </p:grpSpPr>
        <p:sp>
          <p:nvSpPr>
            <p:cNvPr id="62" name="Graphique 4">
              <a:extLst>
                <a:ext uri="{FF2B5EF4-FFF2-40B4-BE49-F238E27FC236}">
                  <a16:creationId xmlns:a16="http://schemas.microsoft.com/office/drawing/2014/main" id="{3E5636FD-9E98-334F-977D-A1F29D0B0D73}"/>
                </a:ext>
              </a:extLst>
            </p:cNvPr>
            <p:cNvSpPr/>
            <p:nvPr/>
          </p:nvSpPr>
          <p:spPr>
            <a:xfrm>
              <a:off x="830916"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a:p>
          </p:txBody>
        </p:sp>
        <p:sp>
          <p:nvSpPr>
            <p:cNvPr id="63" name="Graphique 4">
              <a:extLst>
                <a:ext uri="{FF2B5EF4-FFF2-40B4-BE49-F238E27FC236}">
                  <a16:creationId xmlns:a16="http://schemas.microsoft.com/office/drawing/2014/main" id="{DB0618E8-9D2C-224D-897C-F1E42DD8D0E5}"/>
                </a:ext>
              </a:extLst>
            </p:cNvPr>
            <p:cNvSpPr/>
            <p:nvPr/>
          </p:nvSpPr>
          <p:spPr>
            <a:xfrm>
              <a:off x="1206013"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a:p>
          </p:txBody>
        </p:sp>
        <p:sp>
          <p:nvSpPr>
            <p:cNvPr id="64" name="Graphique 4">
              <a:extLst>
                <a:ext uri="{FF2B5EF4-FFF2-40B4-BE49-F238E27FC236}">
                  <a16:creationId xmlns:a16="http://schemas.microsoft.com/office/drawing/2014/main" id="{72EEB6DD-3062-D148-9923-2D9CDB48111C}"/>
                </a:ext>
              </a:extLst>
            </p:cNvPr>
            <p:cNvSpPr/>
            <p:nvPr/>
          </p:nvSpPr>
          <p:spPr>
            <a:xfrm>
              <a:off x="1581110"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rgbClr val="33BBA0"/>
            </a:solidFill>
            <a:ln w="9436" cap="flat">
              <a:solidFill>
                <a:srgbClr val="33BBA0"/>
              </a:solidFill>
              <a:prstDash val="solid"/>
              <a:miter/>
            </a:ln>
          </p:spPr>
          <p:txBody>
            <a:bodyPr rtlCol="0" anchor="ctr"/>
            <a:lstStyle/>
            <a:p>
              <a:endParaRPr lang="fr-FR" sz="1801"/>
            </a:p>
          </p:txBody>
        </p:sp>
        <p:sp>
          <p:nvSpPr>
            <p:cNvPr id="65" name="Graphique 4">
              <a:extLst>
                <a:ext uri="{FF2B5EF4-FFF2-40B4-BE49-F238E27FC236}">
                  <a16:creationId xmlns:a16="http://schemas.microsoft.com/office/drawing/2014/main" id="{C9F6526C-A02E-EC40-89FB-94C11BA5A4B0}"/>
                </a:ext>
              </a:extLst>
            </p:cNvPr>
            <p:cNvSpPr/>
            <p:nvPr/>
          </p:nvSpPr>
          <p:spPr>
            <a:xfrm>
              <a:off x="1956207"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noFill/>
            <a:ln w="9436" cap="flat">
              <a:solidFill>
                <a:srgbClr val="33BBA0"/>
              </a:solidFill>
              <a:prstDash val="solid"/>
              <a:miter/>
            </a:ln>
          </p:spPr>
          <p:txBody>
            <a:bodyPr rtlCol="0" anchor="ctr"/>
            <a:lstStyle/>
            <a:p>
              <a:endParaRPr lang="fr-FR" sz="1801"/>
            </a:p>
          </p:txBody>
        </p:sp>
        <p:sp>
          <p:nvSpPr>
            <p:cNvPr id="66" name="Graphique 4">
              <a:extLst>
                <a:ext uri="{FF2B5EF4-FFF2-40B4-BE49-F238E27FC236}">
                  <a16:creationId xmlns:a16="http://schemas.microsoft.com/office/drawing/2014/main" id="{50E00E37-3FE4-0B46-80CC-F5A497A3A3C6}"/>
                </a:ext>
              </a:extLst>
            </p:cNvPr>
            <p:cNvSpPr/>
            <p:nvPr/>
          </p:nvSpPr>
          <p:spPr>
            <a:xfrm>
              <a:off x="2331304" y="1284487"/>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noFill/>
            <a:ln w="9436" cap="flat">
              <a:solidFill>
                <a:srgbClr val="33BBA0"/>
              </a:solidFill>
              <a:prstDash val="solid"/>
              <a:miter/>
            </a:ln>
          </p:spPr>
          <p:txBody>
            <a:bodyPr rtlCol="0" anchor="ctr"/>
            <a:lstStyle/>
            <a:p>
              <a:endParaRPr lang="fr-FR" sz="1801"/>
            </a:p>
          </p:txBody>
        </p:sp>
      </p:grpSp>
      <p:pic>
        <p:nvPicPr>
          <p:cNvPr id="4" name="Graphique 3">
            <a:extLst>
              <a:ext uri="{FF2B5EF4-FFF2-40B4-BE49-F238E27FC236}">
                <a16:creationId xmlns:a16="http://schemas.microsoft.com/office/drawing/2014/main" id="{10BA1307-0B6B-F443-A90F-6CC24204155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3904833" y="3375728"/>
            <a:ext cx="8167390" cy="986711"/>
          </a:xfrm>
          <a:prstGeom prst="rect">
            <a:avLst/>
          </a:prstGeom>
        </p:spPr>
      </p:pic>
      <p:grpSp>
        <p:nvGrpSpPr>
          <p:cNvPr id="71" name="Groupe 70">
            <a:extLst>
              <a:ext uri="{FF2B5EF4-FFF2-40B4-BE49-F238E27FC236}">
                <a16:creationId xmlns:a16="http://schemas.microsoft.com/office/drawing/2014/main" id="{2BC9F72B-2654-F64A-9328-6EB99B2387D3}"/>
              </a:ext>
            </a:extLst>
          </p:cNvPr>
          <p:cNvGrpSpPr/>
          <p:nvPr/>
        </p:nvGrpSpPr>
        <p:grpSpPr>
          <a:xfrm>
            <a:off x="161025" y="-913239"/>
            <a:ext cx="324736" cy="1410762"/>
            <a:chOff x="161025" y="-913239"/>
            <a:chExt cx="324736" cy="1410762"/>
          </a:xfrm>
        </p:grpSpPr>
        <p:sp>
          <p:nvSpPr>
            <p:cNvPr id="6" name="Graphique 4">
              <a:extLst>
                <a:ext uri="{FF2B5EF4-FFF2-40B4-BE49-F238E27FC236}">
                  <a16:creationId xmlns:a16="http://schemas.microsoft.com/office/drawing/2014/main" id="{828E3773-C587-DC4E-93FB-5BA1EF7A0E13}"/>
                </a:ext>
              </a:extLst>
            </p:cNvPr>
            <p:cNvSpPr/>
            <p:nvPr/>
          </p:nvSpPr>
          <p:spPr>
            <a:xfrm>
              <a:off x="161025" y="244336"/>
              <a:ext cx="324736" cy="253187"/>
            </a:xfrm>
            <a:custGeom>
              <a:avLst/>
              <a:gdLst>
                <a:gd name="connsiteX0" fmla="*/ 104069 w 154583"/>
                <a:gd name="connsiteY0" fmla="*/ 42250 h 120524"/>
                <a:gd name="connsiteX1" fmla="*/ 91630 w 154583"/>
                <a:gd name="connsiteY1" fmla="*/ 0 h 120524"/>
                <a:gd name="connsiteX2" fmla="*/ 58966 w 154583"/>
                <a:gd name="connsiteY2" fmla="*/ 38760 h 120524"/>
                <a:gd name="connsiteX3" fmla="*/ 0 w 154583"/>
                <a:gd name="connsiteY3" fmla="*/ 38006 h 120524"/>
                <a:gd name="connsiteX4" fmla="*/ 57067 w 154583"/>
                <a:gd name="connsiteY4" fmla="*/ 71296 h 120524"/>
                <a:gd name="connsiteX5" fmla="*/ 37317 w 154583"/>
                <a:gd name="connsiteY5" fmla="*/ 106190 h 120524"/>
                <a:gd name="connsiteX6" fmla="*/ 84129 w 154583"/>
                <a:gd name="connsiteY6" fmla="*/ 92892 h 120524"/>
                <a:gd name="connsiteX7" fmla="*/ 121350 w 154583"/>
                <a:gd name="connsiteY7" fmla="*/ 120524 h 120524"/>
                <a:gd name="connsiteX8" fmla="*/ 116223 w 154583"/>
                <a:gd name="connsiteY8" fmla="*/ 78558 h 120524"/>
                <a:gd name="connsiteX9" fmla="*/ 154584 w 154583"/>
                <a:gd name="connsiteY9" fmla="*/ 57433 h 120524"/>
                <a:gd name="connsiteX10" fmla="*/ 104069 w 154583"/>
                <a:gd name="connsiteY10" fmla="*/ 42250 h 120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583" h="120524">
                  <a:moveTo>
                    <a:pt x="104069" y="42250"/>
                  </a:moveTo>
                  <a:lnTo>
                    <a:pt x="91630" y="0"/>
                  </a:lnTo>
                  <a:lnTo>
                    <a:pt x="58966" y="38760"/>
                  </a:lnTo>
                  <a:lnTo>
                    <a:pt x="0" y="38006"/>
                  </a:lnTo>
                  <a:lnTo>
                    <a:pt x="57067" y="71296"/>
                  </a:lnTo>
                  <a:lnTo>
                    <a:pt x="37317" y="106190"/>
                  </a:lnTo>
                  <a:lnTo>
                    <a:pt x="84129" y="92892"/>
                  </a:lnTo>
                  <a:lnTo>
                    <a:pt x="121350" y="120524"/>
                  </a:lnTo>
                  <a:lnTo>
                    <a:pt x="116223" y="78558"/>
                  </a:lnTo>
                  <a:lnTo>
                    <a:pt x="154584" y="57433"/>
                  </a:lnTo>
                  <a:lnTo>
                    <a:pt x="104069" y="42250"/>
                  </a:lnTo>
                  <a:close/>
                </a:path>
              </a:pathLst>
            </a:custGeom>
            <a:solidFill>
              <a:schemeClr val="bg1"/>
            </a:solidFill>
            <a:ln w="9436" cap="flat">
              <a:noFill/>
              <a:prstDash val="solid"/>
              <a:miter/>
            </a:ln>
          </p:spPr>
          <p:txBody>
            <a:bodyPr rtlCol="0" anchor="ctr"/>
            <a:lstStyle/>
            <a:p>
              <a:endParaRPr lang="fr-FR" sz="1801"/>
            </a:p>
          </p:txBody>
        </p:sp>
        <p:sp>
          <p:nvSpPr>
            <p:cNvPr id="7" name="Graphique 4">
              <a:extLst>
                <a:ext uri="{FF2B5EF4-FFF2-40B4-BE49-F238E27FC236}">
                  <a16:creationId xmlns:a16="http://schemas.microsoft.com/office/drawing/2014/main" id="{9AC38786-0AE1-CA4F-A45F-596168A904A9}"/>
                </a:ext>
              </a:extLst>
            </p:cNvPr>
            <p:cNvSpPr/>
            <p:nvPr/>
          </p:nvSpPr>
          <p:spPr>
            <a:xfrm>
              <a:off x="301053" y="-913239"/>
              <a:ext cx="69577" cy="1181740"/>
            </a:xfrm>
            <a:custGeom>
              <a:avLst/>
              <a:gdLst>
                <a:gd name="connsiteX0" fmla="*/ 0 w 33120"/>
                <a:gd name="connsiteY0" fmla="*/ 0 h 562540"/>
                <a:gd name="connsiteX1" fmla="*/ 21554 w 33120"/>
                <a:gd name="connsiteY1" fmla="*/ 562541 h 562540"/>
              </a:gdLst>
              <a:ahLst/>
              <a:cxnLst>
                <a:cxn ang="0">
                  <a:pos x="connsiteX0" y="connsiteY0"/>
                </a:cxn>
                <a:cxn ang="0">
                  <a:pos x="connsiteX1" y="connsiteY1"/>
                </a:cxn>
              </a:cxnLst>
              <a:rect l="l" t="t" r="r" b="b"/>
              <a:pathLst>
                <a:path w="33120" h="562540">
                  <a:moveTo>
                    <a:pt x="0" y="0"/>
                  </a:moveTo>
                  <a:cubicBezTo>
                    <a:pt x="35079" y="185432"/>
                    <a:pt x="42343" y="374998"/>
                    <a:pt x="21554" y="562541"/>
                  </a:cubicBezTo>
                </a:path>
              </a:pathLst>
            </a:custGeom>
            <a:noFill/>
            <a:ln w="15875" cap="flat">
              <a:solidFill>
                <a:schemeClr val="bg1"/>
              </a:solidFill>
              <a:prstDash val="solid"/>
              <a:miter/>
            </a:ln>
          </p:spPr>
          <p:txBody>
            <a:bodyPr rtlCol="0" anchor="ctr"/>
            <a:lstStyle/>
            <a:p>
              <a:endParaRPr lang="fr-FR" sz="1801"/>
            </a:p>
          </p:txBody>
        </p:sp>
      </p:grpSp>
      <p:sp>
        <p:nvSpPr>
          <p:cNvPr id="104" name="Titre 1">
            <a:extLst>
              <a:ext uri="{FF2B5EF4-FFF2-40B4-BE49-F238E27FC236}">
                <a16:creationId xmlns:a16="http://schemas.microsoft.com/office/drawing/2014/main" id="{25176910-D34B-B644-9E04-263009472D05}"/>
              </a:ext>
            </a:extLst>
          </p:cNvPr>
          <p:cNvSpPr txBox="1">
            <a:spLocks/>
          </p:cNvSpPr>
          <p:nvPr/>
        </p:nvSpPr>
        <p:spPr>
          <a:xfrm>
            <a:off x="822434" y="3720100"/>
            <a:ext cx="4522679" cy="3475555"/>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1800" b="1" dirty="0"/>
              <a:t>En quoi ce livre peut-il approfondir la réflexion d’</a:t>
            </a:r>
            <a:r>
              <a:rPr lang="fr-FR" sz="1800" b="1" dirty="0" err="1"/>
              <a:t>un.e</a:t>
            </a:r>
            <a:r>
              <a:rPr lang="fr-FR" sz="1800" b="1" dirty="0"/>
              <a:t> </a:t>
            </a:r>
            <a:r>
              <a:rPr lang="fr-FR" sz="1800" b="1" dirty="0" err="1"/>
              <a:t>dirigeant.e</a:t>
            </a:r>
            <a:r>
              <a:rPr lang="fr-FR" sz="1800" b="1" dirty="0"/>
              <a:t> face aux défis du 21</a:t>
            </a:r>
            <a:r>
              <a:rPr lang="fr-FR" sz="1800" b="1" baseline="30000" dirty="0"/>
              <a:t>e</a:t>
            </a:r>
            <a:r>
              <a:rPr lang="fr-FR" sz="1800" b="1" dirty="0"/>
              <a:t> siècle ?</a:t>
            </a:r>
            <a:endParaRPr lang="fr-FR" sz="1800" dirty="0"/>
          </a:p>
          <a:p>
            <a:r>
              <a:rPr lang="fr-FR" sz="1100" dirty="0"/>
              <a:t>Ce texte, fondé sur une expérience entrepreneuriale en voie de réussite et qui assume avec simplicité sa subjectivité, présente pourtant bien des qualités à portée collective. </a:t>
            </a:r>
          </a:p>
          <a:p>
            <a:r>
              <a:rPr lang="fr-FR" sz="1100" dirty="0"/>
              <a:t>Si vous cherchez à replacer l’humain au cœur de votre organisation sans savoir quelle méthode appliquer, ni par où commencer, </a:t>
            </a:r>
            <a:r>
              <a:rPr lang="fr-FR" sz="1100" i="1" dirty="0"/>
              <a:t>la société du lien</a:t>
            </a:r>
            <a:r>
              <a:rPr lang="fr-FR" sz="1100" dirty="0"/>
              <a:t> est faite pour vous. Vous y trouverez des clés pratiques et vous suivrez le cheminement d’une équipe en quête d’un nouveau modèle car </a:t>
            </a:r>
            <a:r>
              <a:rPr lang="fr-FR" sz="1100" dirty="0" err="1"/>
              <a:t>Alenvi</a:t>
            </a:r>
            <a:r>
              <a:rPr lang="fr-FR" sz="1100" dirty="0"/>
              <a:t> n’est pas née du jour au lendemain. Des premières intuitions à la création et au développement de l’entreprise, il y a l’observation du secteur, l’identification des modèles les plus innovants, des discussions nombreuses et ouvertes avec les parties prenantes concernées – majoritairement auxiliaires de vie et personnes âgées accompagnées – ainsi qu’une réflexion poussée sur la mise en œuvre et ses conditions de réussite.  </a:t>
            </a:r>
          </a:p>
          <a:p>
            <a:r>
              <a:rPr lang="fr-FR" sz="1100" dirty="0"/>
              <a:t>Le livre pose aussi la question de l’équilibre entre le pouvoir réglementaire, le cadre politique utile et souvent déterminant et les prises d’initiatives autonomes des individus qui transcendent l’appel aux normes pour faire vivre avec spontanéité des expérimentations et des projets durables. </a:t>
            </a:r>
          </a:p>
          <a:p>
            <a:r>
              <a:rPr lang="fr-FR" sz="1100" dirty="0"/>
              <a:t>Véritable sésame pour affiner ses idées et passer à l’action en vue d’un monde meilleur, jamais culpabilisateur, la </a:t>
            </a:r>
            <a:r>
              <a:rPr lang="fr-FR" sz="1100" i="1" dirty="0"/>
              <a:t>société du lien</a:t>
            </a:r>
            <a:r>
              <a:rPr lang="fr-FR" sz="1100" dirty="0"/>
              <a:t> est un ouvrage salutaire, lumineux et qui se réclame d’une radicalité apaisée : celle qui rend véritablement possible un changement sociétal authentique, dans lequel dirigeants et dirigeantes ont une part essentielle à jouer.  </a:t>
            </a:r>
          </a:p>
        </p:txBody>
      </p:sp>
      <p:sp>
        <p:nvSpPr>
          <p:cNvPr id="105" name="Titre 1">
            <a:extLst>
              <a:ext uri="{FF2B5EF4-FFF2-40B4-BE49-F238E27FC236}">
                <a16:creationId xmlns:a16="http://schemas.microsoft.com/office/drawing/2014/main" id="{D2B3245F-B39D-1F4E-A670-2951A095BB83}"/>
              </a:ext>
            </a:extLst>
          </p:cNvPr>
          <p:cNvSpPr txBox="1">
            <a:spLocks/>
          </p:cNvSpPr>
          <p:nvPr/>
        </p:nvSpPr>
        <p:spPr>
          <a:xfrm>
            <a:off x="5654333" y="2072554"/>
            <a:ext cx="2500316" cy="2704250"/>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2000" b="1" dirty="0"/>
              <a:t>Citations</a:t>
            </a:r>
            <a:endParaRPr lang="fr-FR" sz="2000" dirty="0"/>
          </a:p>
          <a:p>
            <a:r>
              <a:rPr lang="fr-FR" sz="1100" i="1" dirty="0"/>
              <a:t>« Piloter son organisation uniquement autour de l’amélioration d’un indicateur extra-financier, comme le font nombre de start-ups dites « Tech for good » est dangereux. La pertinence d’une organisation à répondre aux enjeux sociétaux ou environnementaux ne se juge pas d’un coup de trait, à un instant </a:t>
            </a:r>
            <a:r>
              <a:rPr lang="fr-FR" sz="1100" i="1" dirty="0" err="1"/>
              <a:t>t</a:t>
            </a:r>
            <a:r>
              <a:rPr lang="fr-FR" sz="1100" i="1" dirty="0"/>
              <a:t>, en fonction de son appartenance au monde associatif ou au monde privé lucratif, mais à sa capacité à progresser en continu sur ces trois dimensions : management, gouvernance, mesure d’impact. »</a:t>
            </a:r>
            <a:endParaRPr lang="fr-FR" sz="1100" dirty="0"/>
          </a:p>
        </p:txBody>
      </p:sp>
      <p:sp>
        <p:nvSpPr>
          <p:cNvPr id="106" name="Titre 1">
            <a:extLst>
              <a:ext uri="{FF2B5EF4-FFF2-40B4-BE49-F238E27FC236}">
                <a16:creationId xmlns:a16="http://schemas.microsoft.com/office/drawing/2014/main" id="{B67091CC-F2DA-7E42-A765-B7EAC5E24ACA}"/>
              </a:ext>
            </a:extLst>
          </p:cNvPr>
          <p:cNvSpPr txBox="1">
            <a:spLocks/>
          </p:cNvSpPr>
          <p:nvPr/>
        </p:nvSpPr>
        <p:spPr>
          <a:xfrm>
            <a:off x="8154649" y="2300739"/>
            <a:ext cx="2358648" cy="2421577"/>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1200" i="1" dirty="0"/>
              <a:t>«</a:t>
            </a:r>
            <a:r>
              <a:rPr lang="fr-FR" sz="1100" i="1" dirty="0"/>
              <a:t> Rêvons, sans rire, de pouvoir d’ici quelques décennies, se former à l’École </a:t>
            </a:r>
            <a:r>
              <a:rPr lang="fr-FR" sz="1100" i="1" dirty="0" err="1"/>
              <a:t>polyempathique</a:t>
            </a:r>
            <a:r>
              <a:rPr lang="fr-FR" sz="1100" i="1" dirty="0"/>
              <a:t> – l’une des plus prisées -, à l’École nationale d’animation collective (ENA) ou aux Hautes Études du Care (HEC). On a y apprendra de manière empirique et théorique à mieux connaitre l’être humain, son environnement, et à le mettre dans les meilleures dispositions pour exprimer son pouvoir d’agir. Les stages se feront dans des métiers d’accompagnement de la fragilité. Ces formations déboucheront sur des carrières dans les secteurs de l’économie de la vie – éducation, santé, prendre soin, alimentation mais permettront aussi d’aller travailler dans l’administration publique ou dans l’industrie. »</a:t>
            </a:r>
            <a:endParaRPr lang="fr-FR" sz="1100" dirty="0"/>
          </a:p>
        </p:txBody>
      </p:sp>
      <p:pic>
        <p:nvPicPr>
          <p:cNvPr id="73" name="Image 9">
            <a:extLst>
              <a:ext uri="{FF2B5EF4-FFF2-40B4-BE49-F238E27FC236}">
                <a16:creationId xmlns:a16="http://schemas.microsoft.com/office/drawing/2014/main" id="{04D25FAB-8876-6C46-935F-736B966A8047}"/>
              </a:ext>
            </a:extLst>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5712732" y="5312616"/>
            <a:ext cx="1034068" cy="1557647"/>
          </a:xfrm>
          <a:prstGeom prst="rect">
            <a:avLst/>
          </a:prstGeom>
          <a:noFill/>
          <a:extLst>
            <a:ext uri="{909E8E84-426E-40DD-AFC4-6F175D3DCCD1}">
              <a14:hiddenFill xmlns:a14="http://schemas.microsoft.com/office/drawing/2010/main">
                <a:solidFill>
                  <a:srgbClr val="FFFFFF"/>
                </a:solidFill>
              </a14:hiddenFill>
            </a:ext>
          </a:extLst>
        </p:spPr>
      </p:pic>
      <p:pic>
        <p:nvPicPr>
          <p:cNvPr id="74" name="Image 10" descr="Une image contenant texte&#10;&#10;Description générée automatiquement">
            <a:extLst>
              <a:ext uri="{FF2B5EF4-FFF2-40B4-BE49-F238E27FC236}">
                <a16:creationId xmlns:a16="http://schemas.microsoft.com/office/drawing/2014/main" id="{4802FA41-6CCF-094C-82D2-B68020CFD663}"/>
              </a:ext>
            </a:extLst>
          </p:cNvPr>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7056526" y="5312616"/>
            <a:ext cx="1112605" cy="1557647"/>
          </a:xfrm>
          <a:prstGeom prst="rect">
            <a:avLst/>
          </a:prstGeom>
          <a:noFill/>
          <a:extLst>
            <a:ext uri="{909E8E84-426E-40DD-AFC4-6F175D3DCCD1}">
              <a14:hiddenFill xmlns:a14="http://schemas.microsoft.com/office/drawing/2010/main">
                <a:solidFill>
                  <a:srgbClr val="FFFFFF"/>
                </a:solidFill>
              </a14:hiddenFill>
            </a:ext>
          </a:extLst>
        </p:spPr>
      </p:pic>
      <p:sp>
        <p:nvSpPr>
          <p:cNvPr id="77" name="Titre 1">
            <a:extLst>
              <a:ext uri="{FF2B5EF4-FFF2-40B4-BE49-F238E27FC236}">
                <a16:creationId xmlns:a16="http://schemas.microsoft.com/office/drawing/2014/main" id="{E7354A66-E6BF-0F41-B56F-D49CBB7701B4}"/>
              </a:ext>
            </a:extLst>
          </p:cNvPr>
          <p:cNvSpPr txBox="1">
            <a:spLocks/>
          </p:cNvSpPr>
          <p:nvPr/>
        </p:nvSpPr>
        <p:spPr>
          <a:xfrm>
            <a:off x="5654333" y="6905577"/>
            <a:ext cx="1296142" cy="330366"/>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1500" dirty="0"/>
              <a:t> </a:t>
            </a:r>
            <a:r>
              <a:rPr lang="fr-FR" sz="1500" dirty="0" err="1"/>
              <a:t>Diateino</a:t>
            </a:r>
            <a:r>
              <a:rPr lang="fr-FR" sz="1500" dirty="0"/>
              <a:t> (2015) </a:t>
            </a:r>
          </a:p>
        </p:txBody>
      </p:sp>
      <p:sp>
        <p:nvSpPr>
          <p:cNvPr id="78" name="Titre 1">
            <a:extLst>
              <a:ext uri="{FF2B5EF4-FFF2-40B4-BE49-F238E27FC236}">
                <a16:creationId xmlns:a16="http://schemas.microsoft.com/office/drawing/2014/main" id="{18CA820A-F514-EF43-B144-E8DDE3F23370}"/>
              </a:ext>
            </a:extLst>
          </p:cNvPr>
          <p:cNvSpPr txBox="1">
            <a:spLocks/>
          </p:cNvSpPr>
          <p:nvPr/>
        </p:nvSpPr>
        <p:spPr>
          <a:xfrm>
            <a:off x="7056526" y="6905577"/>
            <a:ext cx="1296142" cy="330366"/>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1500" dirty="0"/>
              <a:t>Gallimard (2019) </a:t>
            </a:r>
          </a:p>
        </p:txBody>
      </p:sp>
      <p:pic>
        <p:nvPicPr>
          <p:cNvPr id="16" name="Image 15">
            <a:extLst>
              <a:ext uri="{FF2B5EF4-FFF2-40B4-BE49-F238E27FC236}">
                <a16:creationId xmlns:a16="http://schemas.microsoft.com/office/drawing/2014/main" id="{6F578721-11D5-3243-B45A-40894AB9B1F5}"/>
              </a:ext>
            </a:extLst>
          </p:cNvPr>
          <p:cNvPicPr>
            <a:picLocks noChangeAspect="1"/>
          </p:cNvPicPr>
          <p:nvPr/>
        </p:nvPicPr>
        <p:blipFill>
          <a:blip r:embed="rId9"/>
          <a:stretch>
            <a:fillRect/>
          </a:stretch>
        </p:blipFill>
        <p:spPr>
          <a:xfrm>
            <a:off x="10785585" y="1383063"/>
            <a:ext cx="381081" cy="381081"/>
          </a:xfrm>
          <a:prstGeom prst="rect">
            <a:avLst/>
          </a:prstGeom>
        </p:spPr>
      </p:pic>
      <p:pic>
        <p:nvPicPr>
          <p:cNvPr id="18" name="Image 17" descr="Une image contenant clipart&#10;&#10;Description générée automatiquement">
            <a:extLst>
              <a:ext uri="{FF2B5EF4-FFF2-40B4-BE49-F238E27FC236}">
                <a16:creationId xmlns:a16="http://schemas.microsoft.com/office/drawing/2014/main" id="{389C933B-7951-0942-A6DC-9BF346A0C7BC}"/>
              </a:ext>
            </a:extLst>
          </p:cNvPr>
          <p:cNvPicPr>
            <a:picLocks noChangeAspect="1"/>
          </p:cNvPicPr>
          <p:nvPr/>
        </p:nvPicPr>
        <p:blipFill>
          <a:blip r:embed="rId10"/>
          <a:stretch>
            <a:fillRect/>
          </a:stretch>
        </p:blipFill>
        <p:spPr>
          <a:xfrm>
            <a:off x="11476798" y="1406555"/>
            <a:ext cx="381081" cy="365203"/>
          </a:xfrm>
          <a:prstGeom prst="rect">
            <a:avLst/>
          </a:prstGeom>
        </p:spPr>
      </p:pic>
      <p:pic>
        <p:nvPicPr>
          <p:cNvPr id="28" name="Image 27" descr="Une image contenant texte&#10;&#10;Description générée automatiquement">
            <a:extLst>
              <a:ext uri="{FF2B5EF4-FFF2-40B4-BE49-F238E27FC236}">
                <a16:creationId xmlns:a16="http://schemas.microsoft.com/office/drawing/2014/main" id="{79AF89F1-F8B6-EF40-84F5-49371DF01E64}"/>
              </a:ext>
            </a:extLst>
          </p:cNvPr>
          <p:cNvPicPr>
            <a:picLocks noChangeAspect="1"/>
          </p:cNvPicPr>
          <p:nvPr/>
        </p:nvPicPr>
        <p:blipFill>
          <a:blip r:embed="rId11"/>
          <a:stretch>
            <a:fillRect/>
          </a:stretch>
        </p:blipFill>
        <p:spPr>
          <a:xfrm>
            <a:off x="12996308" y="1388728"/>
            <a:ext cx="360064" cy="360064"/>
          </a:xfrm>
          <a:prstGeom prst="rect">
            <a:avLst/>
          </a:prstGeom>
        </p:spPr>
      </p:pic>
      <p:pic>
        <p:nvPicPr>
          <p:cNvPr id="30" name="Image 29">
            <a:extLst>
              <a:ext uri="{FF2B5EF4-FFF2-40B4-BE49-F238E27FC236}">
                <a16:creationId xmlns:a16="http://schemas.microsoft.com/office/drawing/2014/main" id="{4C2C82F3-F967-6D45-8A0F-7F3CB0CA7C97}"/>
              </a:ext>
            </a:extLst>
          </p:cNvPr>
          <p:cNvPicPr>
            <a:picLocks noChangeAspect="1"/>
          </p:cNvPicPr>
          <p:nvPr/>
        </p:nvPicPr>
        <p:blipFill>
          <a:blip r:embed="rId12"/>
          <a:stretch>
            <a:fillRect/>
          </a:stretch>
        </p:blipFill>
        <p:spPr>
          <a:xfrm>
            <a:off x="8683684" y="1387156"/>
            <a:ext cx="295205" cy="337377"/>
          </a:xfrm>
          <a:prstGeom prst="rect">
            <a:avLst/>
          </a:prstGeom>
        </p:spPr>
      </p:pic>
      <p:pic>
        <p:nvPicPr>
          <p:cNvPr id="32" name="Image 31">
            <a:extLst>
              <a:ext uri="{FF2B5EF4-FFF2-40B4-BE49-F238E27FC236}">
                <a16:creationId xmlns:a16="http://schemas.microsoft.com/office/drawing/2014/main" id="{E9573823-F059-D44B-B13B-CE544F921B73}"/>
              </a:ext>
            </a:extLst>
          </p:cNvPr>
          <p:cNvPicPr>
            <a:picLocks noChangeAspect="1"/>
          </p:cNvPicPr>
          <p:nvPr/>
        </p:nvPicPr>
        <p:blipFill>
          <a:blip r:embed="rId13"/>
          <a:stretch>
            <a:fillRect/>
          </a:stretch>
        </p:blipFill>
        <p:spPr>
          <a:xfrm>
            <a:off x="12229116" y="1359396"/>
            <a:ext cx="268507" cy="390556"/>
          </a:xfrm>
          <a:prstGeom prst="rect">
            <a:avLst/>
          </a:prstGeom>
        </p:spPr>
      </p:pic>
      <p:pic>
        <p:nvPicPr>
          <p:cNvPr id="34" name="Image 33">
            <a:extLst>
              <a:ext uri="{FF2B5EF4-FFF2-40B4-BE49-F238E27FC236}">
                <a16:creationId xmlns:a16="http://schemas.microsoft.com/office/drawing/2014/main" id="{FE7393A6-3E38-0E45-9807-0BE9843C525E}"/>
              </a:ext>
            </a:extLst>
          </p:cNvPr>
          <p:cNvPicPr>
            <a:picLocks noChangeAspect="1"/>
          </p:cNvPicPr>
          <p:nvPr/>
        </p:nvPicPr>
        <p:blipFill>
          <a:blip r:embed="rId14"/>
          <a:stretch>
            <a:fillRect/>
          </a:stretch>
        </p:blipFill>
        <p:spPr>
          <a:xfrm>
            <a:off x="9477002" y="1381540"/>
            <a:ext cx="337377" cy="337377"/>
          </a:xfrm>
          <a:prstGeom prst="rect">
            <a:avLst/>
          </a:prstGeom>
        </p:spPr>
      </p:pic>
      <p:sp>
        <p:nvSpPr>
          <p:cNvPr id="84" name="Titre 1">
            <a:extLst>
              <a:ext uri="{FF2B5EF4-FFF2-40B4-BE49-F238E27FC236}">
                <a16:creationId xmlns:a16="http://schemas.microsoft.com/office/drawing/2014/main" id="{43979DF3-5B11-5649-93CE-3D09D5EFE413}"/>
              </a:ext>
            </a:extLst>
          </p:cNvPr>
          <p:cNvSpPr txBox="1">
            <a:spLocks/>
          </p:cNvSpPr>
          <p:nvPr/>
        </p:nvSpPr>
        <p:spPr>
          <a:xfrm>
            <a:off x="8471914" y="1764521"/>
            <a:ext cx="707115" cy="289284"/>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pPr algn="ctr"/>
            <a:r>
              <a:rPr lang="fr-FR" sz="1500" b="1" dirty="0">
                <a:solidFill>
                  <a:srgbClr val="FF4A61"/>
                </a:solidFill>
              </a:rPr>
              <a:t>Amour</a:t>
            </a:r>
            <a:endParaRPr lang="fr-FR" sz="1500" dirty="0">
              <a:solidFill>
                <a:srgbClr val="FF4A61"/>
              </a:solidFill>
            </a:endParaRPr>
          </a:p>
        </p:txBody>
      </p:sp>
      <p:sp>
        <p:nvSpPr>
          <p:cNvPr id="85" name="Titre 1">
            <a:extLst>
              <a:ext uri="{FF2B5EF4-FFF2-40B4-BE49-F238E27FC236}">
                <a16:creationId xmlns:a16="http://schemas.microsoft.com/office/drawing/2014/main" id="{39B0A897-F472-854D-9122-12D650AB113B}"/>
              </a:ext>
            </a:extLst>
          </p:cNvPr>
          <p:cNvSpPr txBox="1">
            <a:spLocks/>
          </p:cNvSpPr>
          <p:nvPr/>
        </p:nvSpPr>
        <p:spPr>
          <a:xfrm>
            <a:off x="9265325" y="1770629"/>
            <a:ext cx="778174" cy="289284"/>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pPr algn="ctr"/>
            <a:r>
              <a:rPr lang="fr-FR" sz="1500" b="1" dirty="0">
                <a:solidFill>
                  <a:srgbClr val="0070C0"/>
                </a:solidFill>
              </a:rPr>
              <a:t>Surprise</a:t>
            </a:r>
            <a:endParaRPr lang="fr-FR" sz="1500" dirty="0">
              <a:solidFill>
                <a:srgbClr val="0070C0"/>
              </a:solidFill>
            </a:endParaRPr>
          </a:p>
        </p:txBody>
      </p:sp>
      <p:sp>
        <p:nvSpPr>
          <p:cNvPr id="86" name="Titre 1">
            <a:extLst>
              <a:ext uri="{FF2B5EF4-FFF2-40B4-BE49-F238E27FC236}">
                <a16:creationId xmlns:a16="http://schemas.microsoft.com/office/drawing/2014/main" id="{CF91A056-98B9-284E-B22C-B941F049D71F}"/>
              </a:ext>
            </a:extLst>
          </p:cNvPr>
          <p:cNvSpPr txBox="1">
            <a:spLocks/>
          </p:cNvSpPr>
          <p:nvPr/>
        </p:nvSpPr>
        <p:spPr>
          <a:xfrm>
            <a:off x="10612541" y="1789931"/>
            <a:ext cx="778174" cy="289284"/>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pPr algn="ctr"/>
            <a:r>
              <a:rPr lang="fr-FR" sz="1500" b="1" dirty="0">
                <a:solidFill>
                  <a:srgbClr val="DC0000"/>
                </a:solidFill>
              </a:rPr>
              <a:t>Colère</a:t>
            </a:r>
            <a:endParaRPr lang="fr-FR" sz="1500" dirty="0">
              <a:solidFill>
                <a:srgbClr val="DC0000"/>
              </a:solidFill>
            </a:endParaRPr>
          </a:p>
        </p:txBody>
      </p:sp>
      <p:sp>
        <p:nvSpPr>
          <p:cNvPr id="87" name="Titre 1">
            <a:extLst>
              <a:ext uri="{FF2B5EF4-FFF2-40B4-BE49-F238E27FC236}">
                <a16:creationId xmlns:a16="http://schemas.microsoft.com/office/drawing/2014/main" id="{83699D62-10E2-1B48-8315-085B051B50BD}"/>
              </a:ext>
            </a:extLst>
          </p:cNvPr>
          <p:cNvSpPr txBox="1">
            <a:spLocks/>
          </p:cNvSpPr>
          <p:nvPr/>
        </p:nvSpPr>
        <p:spPr>
          <a:xfrm>
            <a:off x="11399204" y="1789931"/>
            <a:ext cx="536270" cy="289284"/>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pPr algn="ctr"/>
            <a:r>
              <a:rPr lang="fr-FR" sz="1500" b="1" dirty="0">
                <a:solidFill>
                  <a:srgbClr val="7030A0"/>
                </a:solidFill>
              </a:rPr>
              <a:t>Peur</a:t>
            </a:r>
            <a:endParaRPr lang="fr-FR" sz="1500" dirty="0">
              <a:solidFill>
                <a:srgbClr val="7030A0"/>
              </a:solidFill>
            </a:endParaRPr>
          </a:p>
        </p:txBody>
      </p:sp>
      <p:sp>
        <p:nvSpPr>
          <p:cNvPr id="88" name="Titre 1">
            <a:extLst>
              <a:ext uri="{FF2B5EF4-FFF2-40B4-BE49-F238E27FC236}">
                <a16:creationId xmlns:a16="http://schemas.microsoft.com/office/drawing/2014/main" id="{1B12E15D-E3B6-FF4E-8CB1-EED5FB10E443}"/>
              </a:ext>
            </a:extLst>
          </p:cNvPr>
          <p:cNvSpPr txBox="1">
            <a:spLocks/>
          </p:cNvSpPr>
          <p:nvPr/>
        </p:nvSpPr>
        <p:spPr>
          <a:xfrm>
            <a:off x="11896134" y="1789931"/>
            <a:ext cx="934473" cy="289284"/>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pPr algn="ctr"/>
            <a:r>
              <a:rPr lang="fr-FR" sz="1500" b="1" dirty="0">
                <a:solidFill>
                  <a:srgbClr val="33BBA0"/>
                </a:solidFill>
              </a:rPr>
              <a:t>Tristesse</a:t>
            </a:r>
            <a:endParaRPr lang="fr-FR" sz="1500" dirty="0">
              <a:solidFill>
                <a:srgbClr val="33BBA0"/>
              </a:solidFill>
            </a:endParaRPr>
          </a:p>
        </p:txBody>
      </p:sp>
      <p:sp>
        <p:nvSpPr>
          <p:cNvPr id="89" name="Titre 1">
            <a:extLst>
              <a:ext uri="{FF2B5EF4-FFF2-40B4-BE49-F238E27FC236}">
                <a16:creationId xmlns:a16="http://schemas.microsoft.com/office/drawing/2014/main" id="{0B646684-3568-3841-8DAB-C12A5ED05510}"/>
              </a:ext>
            </a:extLst>
          </p:cNvPr>
          <p:cNvSpPr txBox="1">
            <a:spLocks/>
          </p:cNvSpPr>
          <p:nvPr/>
        </p:nvSpPr>
        <p:spPr>
          <a:xfrm>
            <a:off x="12925072" y="1789931"/>
            <a:ext cx="546846" cy="289284"/>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pPr algn="ctr"/>
            <a:r>
              <a:rPr lang="fr-FR" sz="1500" b="1" dirty="0">
                <a:solidFill>
                  <a:srgbClr val="FFC000"/>
                </a:solidFill>
              </a:rPr>
              <a:t>Joie</a:t>
            </a:r>
            <a:endParaRPr lang="fr-FR" sz="1500" dirty="0">
              <a:solidFill>
                <a:srgbClr val="FFC000"/>
              </a:solidFill>
            </a:endParaRPr>
          </a:p>
        </p:txBody>
      </p:sp>
      <p:sp>
        <p:nvSpPr>
          <p:cNvPr id="91" name="Forme libre 90">
            <a:extLst>
              <a:ext uri="{FF2B5EF4-FFF2-40B4-BE49-F238E27FC236}">
                <a16:creationId xmlns:a16="http://schemas.microsoft.com/office/drawing/2014/main" id="{33C09E87-9C60-B848-92FE-C875788CC7F2}"/>
              </a:ext>
            </a:extLst>
          </p:cNvPr>
          <p:cNvSpPr/>
          <p:nvPr/>
        </p:nvSpPr>
        <p:spPr>
          <a:xfrm rot="16200000" flipH="1">
            <a:off x="6447012" y="3789175"/>
            <a:ext cx="477776" cy="2267318"/>
          </a:xfrm>
          <a:custGeom>
            <a:avLst/>
            <a:gdLst>
              <a:gd name="connsiteX0" fmla="*/ 347263 w 347263"/>
              <a:gd name="connsiteY0" fmla="*/ 2816767 h 3021583"/>
              <a:gd name="connsiteX1" fmla="*/ 339919 w 347263"/>
              <a:gd name="connsiteY1" fmla="*/ 51741 h 3021583"/>
              <a:gd name="connsiteX2" fmla="*/ 94147 w 347263"/>
              <a:gd name="connsiteY2" fmla="*/ 0 h 3021583"/>
              <a:gd name="connsiteX3" fmla="*/ 0 w 347263"/>
              <a:gd name="connsiteY3" fmla="*/ 21842 h 3021583"/>
              <a:gd name="connsiteX4" fmla="*/ 849 w 347263"/>
              <a:gd name="connsiteY4" fmla="*/ 956408 h 3021583"/>
              <a:gd name="connsiteX5" fmla="*/ 352 w 347263"/>
              <a:gd name="connsiteY5" fmla="*/ 3021583 h 3021583"/>
              <a:gd name="connsiteX0" fmla="*/ 347263 w 363290"/>
              <a:gd name="connsiteY0" fmla="*/ 2987989 h 3192805"/>
              <a:gd name="connsiteX1" fmla="*/ 339919 w 363290"/>
              <a:gd name="connsiteY1" fmla="*/ 222963 h 3192805"/>
              <a:gd name="connsiteX2" fmla="*/ 59918 w 363290"/>
              <a:gd name="connsiteY2" fmla="*/ 171222 h 3192805"/>
              <a:gd name="connsiteX3" fmla="*/ 0 w 363290"/>
              <a:gd name="connsiteY3" fmla="*/ 193064 h 3192805"/>
              <a:gd name="connsiteX4" fmla="*/ 849 w 363290"/>
              <a:gd name="connsiteY4" fmla="*/ 1127630 h 3192805"/>
              <a:gd name="connsiteX5" fmla="*/ 352 w 363290"/>
              <a:gd name="connsiteY5" fmla="*/ 3192805 h 3192805"/>
              <a:gd name="connsiteX6" fmla="*/ 347263 w 363290"/>
              <a:gd name="connsiteY6" fmla="*/ 2987989 h 3192805"/>
              <a:gd name="connsiteX0" fmla="*/ 347263 w 355191"/>
              <a:gd name="connsiteY0" fmla="*/ 2956904 h 3161720"/>
              <a:gd name="connsiteX1" fmla="*/ 339919 w 355191"/>
              <a:gd name="connsiteY1" fmla="*/ 191878 h 3161720"/>
              <a:gd name="connsiteX2" fmla="*/ 171043 w 355191"/>
              <a:gd name="connsiteY2" fmla="*/ 232212 h 3161720"/>
              <a:gd name="connsiteX3" fmla="*/ 0 w 355191"/>
              <a:gd name="connsiteY3" fmla="*/ 161979 h 3161720"/>
              <a:gd name="connsiteX4" fmla="*/ 849 w 355191"/>
              <a:gd name="connsiteY4" fmla="*/ 1096545 h 3161720"/>
              <a:gd name="connsiteX5" fmla="*/ 352 w 355191"/>
              <a:gd name="connsiteY5" fmla="*/ 3161720 h 3161720"/>
              <a:gd name="connsiteX6" fmla="*/ 347263 w 355191"/>
              <a:gd name="connsiteY6" fmla="*/ 2956904 h 3161720"/>
              <a:gd name="connsiteX0" fmla="*/ 347263 w 367694"/>
              <a:gd name="connsiteY0" fmla="*/ 3020294 h 3225110"/>
              <a:gd name="connsiteX1" fmla="*/ 339919 w 367694"/>
              <a:gd name="connsiteY1" fmla="*/ 255268 h 3225110"/>
              <a:gd name="connsiteX2" fmla="*/ 0 w 367694"/>
              <a:gd name="connsiteY2" fmla="*/ 225369 h 3225110"/>
              <a:gd name="connsiteX3" fmla="*/ 849 w 367694"/>
              <a:gd name="connsiteY3" fmla="*/ 1159935 h 3225110"/>
              <a:gd name="connsiteX4" fmla="*/ 352 w 367694"/>
              <a:gd name="connsiteY4" fmla="*/ 3225110 h 3225110"/>
              <a:gd name="connsiteX5" fmla="*/ 347263 w 367694"/>
              <a:gd name="connsiteY5" fmla="*/ 3020294 h 3225110"/>
              <a:gd name="connsiteX0" fmla="*/ 347263 w 367694"/>
              <a:gd name="connsiteY0" fmla="*/ 2978971 h 3183787"/>
              <a:gd name="connsiteX1" fmla="*/ 339919 w 367694"/>
              <a:gd name="connsiteY1" fmla="*/ 213945 h 3183787"/>
              <a:gd name="connsiteX2" fmla="*/ 0 w 367694"/>
              <a:gd name="connsiteY2" fmla="*/ 184046 h 3183787"/>
              <a:gd name="connsiteX3" fmla="*/ 849 w 367694"/>
              <a:gd name="connsiteY3" fmla="*/ 1118612 h 3183787"/>
              <a:gd name="connsiteX4" fmla="*/ 352 w 367694"/>
              <a:gd name="connsiteY4" fmla="*/ 3183787 h 3183787"/>
              <a:gd name="connsiteX5" fmla="*/ 347263 w 367694"/>
              <a:gd name="connsiteY5" fmla="*/ 2978971 h 3183787"/>
              <a:gd name="connsiteX0" fmla="*/ 347263 w 347263"/>
              <a:gd name="connsiteY0" fmla="*/ 2794925 h 2999741"/>
              <a:gd name="connsiteX1" fmla="*/ 339919 w 347263"/>
              <a:gd name="connsiteY1" fmla="*/ 29899 h 2999741"/>
              <a:gd name="connsiteX2" fmla="*/ 0 w 347263"/>
              <a:gd name="connsiteY2" fmla="*/ 0 h 2999741"/>
              <a:gd name="connsiteX3" fmla="*/ 849 w 347263"/>
              <a:gd name="connsiteY3" fmla="*/ 934566 h 2999741"/>
              <a:gd name="connsiteX4" fmla="*/ 352 w 347263"/>
              <a:gd name="connsiteY4" fmla="*/ 2999741 h 2999741"/>
              <a:gd name="connsiteX5" fmla="*/ 347263 w 347263"/>
              <a:gd name="connsiteY5" fmla="*/ 2794925 h 2999741"/>
              <a:gd name="connsiteX0" fmla="*/ 347263 w 349456"/>
              <a:gd name="connsiteY0" fmla="*/ 2794925 h 2999741"/>
              <a:gd name="connsiteX1" fmla="*/ 349444 w 349456"/>
              <a:gd name="connsiteY1" fmla="*/ 7674 h 2999741"/>
              <a:gd name="connsiteX2" fmla="*/ 0 w 349456"/>
              <a:gd name="connsiteY2" fmla="*/ 0 h 2999741"/>
              <a:gd name="connsiteX3" fmla="*/ 849 w 349456"/>
              <a:gd name="connsiteY3" fmla="*/ 934566 h 2999741"/>
              <a:gd name="connsiteX4" fmla="*/ 352 w 349456"/>
              <a:gd name="connsiteY4" fmla="*/ 2999741 h 2999741"/>
              <a:gd name="connsiteX5" fmla="*/ 347263 w 349456"/>
              <a:gd name="connsiteY5" fmla="*/ 2794925 h 2999741"/>
              <a:gd name="connsiteX0" fmla="*/ 347263 w 349456"/>
              <a:gd name="connsiteY0" fmla="*/ 2794925 h 2999741"/>
              <a:gd name="connsiteX1" fmla="*/ 349444 w 349456"/>
              <a:gd name="connsiteY1" fmla="*/ 657862 h 2999741"/>
              <a:gd name="connsiteX2" fmla="*/ 0 w 349456"/>
              <a:gd name="connsiteY2" fmla="*/ 0 h 2999741"/>
              <a:gd name="connsiteX3" fmla="*/ 849 w 349456"/>
              <a:gd name="connsiteY3" fmla="*/ 934566 h 2999741"/>
              <a:gd name="connsiteX4" fmla="*/ 352 w 349456"/>
              <a:gd name="connsiteY4" fmla="*/ 2999741 h 2999741"/>
              <a:gd name="connsiteX5" fmla="*/ 347263 w 349456"/>
              <a:gd name="connsiteY5" fmla="*/ 2794925 h 2999741"/>
              <a:gd name="connsiteX0" fmla="*/ 363273 w 391808"/>
              <a:gd name="connsiteY0" fmla="*/ 2287951 h 2492767"/>
              <a:gd name="connsiteX1" fmla="*/ 365454 w 391808"/>
              <a:gd name="connsiteY1" fmla="*/ 150888 h 2492767"/>
              <a:gd name="connsiteX2" fmla="*/ 0 w 391808"/>
              <a:gd name="connsiteY2" fmla="*/ 170590 h 2492767"/>
              <a:gd name="connsiteX3" fmla="*/ 16859 w 391808"/>
              <a:gd name="connsiteY3" fmla="*/ 427592 h 2492767"/>
              <a:gd name="connsiteX4" fmla="*/ 16362 w 391808"/>
              <a:gd name="connsiteY4" fmla="*/ 2492767 h 2492767"/>
              <a:gd name="connsiteX5" fmla="*/ 363273 w 391808"/>
              <a:gd name="connsiteY5" fmla="*/ 2287951 h 2492767"/>
              <a:gd name="connsiteX0" fmla="*/ 363548 w 392083"/>
              <a:gd name="connsiteY0" fmla="*/ 2287951 h 2492767"/>
              <a:gd name="connsiteX1" fmla="*/ 365729 w 392083"/>
              <a:gd name="connsiteY1" fmla="*/ 150888 h 2492767"/>
              <a:gd name="connsiteX2" fmla="*/ 275 w 392083"/>
              <a:gd name="connsiteY2" fmla="*/ 170590 h 2492767"/>
              <a:gd name="connsiteX3" fmla="*/ 17134 w 392083"/>
              <a:gd name="connsiteY3" fmla="*/ 427592 h 2492767"/>
              <a:gd name="connsiteX4" fmla="*/ 16637 w 392083"/>
              <a:gd name="connsiteY4" fmla="*/ 2492767 h 2492767"/>
              <a:gd name="connsiteX5" fmla="*/ 363548 w 392083"/>
              <a:gd name="connsiteY5" fmla="*/ 2287951 h 2492767"/>
              <a:gd name="connsiteX0" fmla="*/ 400335 w 428870"/>
              <a:gd name="connsiteY0" fmla="*/ 2287951 h 2492767"/>
              <a:gd name="connsiteX1" fmla="*/ 402516 w 428870"/>
              <a:gd name="connsiteY1" fmla="*/ 150888 h 2492767"/>
              <a:gd name="connsiteX2" fmla="*/ 37062 w 428870"/>
              <a:gd name="connsiteY2" fmla="*/ 170590 h 2492767"/>
              <a:gd name="connsiteX3" fmla="*/ 53424 w 428870"/>
              <a:gd name="connsiteY3" fmla="*/ 2492767 h 2492767"/>
              <a:gd name="connsiteX4" fmla="*/ 400335 w 428870"/>
              <a:gd name="connsiteY4" fmla="*/ 2287951 h 2492767"/>
              <a:gd name="connsiteX0" fmla="*/ 373204 w 401739"/>
              <a:gd name="connsiteY0" fmla="*/ 2287951 h 2492767"/>
              <a:gd name="connsiteX1" fmla="*/ 375385 w 401739"/>
              <a:gd name="connsiteY1" fmla="*/ 150888 h 2492767"/>
              <a:gd name="connsiteX2" fmla="*/ 9931 w 401739"/>
              <a:gd name="connsiteY2" fmla="*/ 170590 h 2492767"/>
              <a:gd name="connsiteX3" fmla="*/ 26293 w 401739"/>
              <a:gd name="connsiteY3" fmla="*/ 2492767 h 2492767"/>
              <a:gd name="connsiteX4" fmla="*/ 373204 w 401739"/>
              <a:gd name="connsiteY4" fmla="*/ 2287951 h 2492767"/>
              <a:gd name="connsiteX0" fmla="*/ 373204 w 375409"/>
              <a:gd name="connsiteY0" fmla="*/ 2137097 h 2341913"/>
              <a:gd name="connsiteX1" fmla="*/ 375385 w 375409"/>
              <a:gd name="connsiteY1" fmla="*/ 34 h 2341913"/>
              <a:gd name="connsiteX2" fmla="*/ 9931 w 375409"/>
              <a:gd name="connsiteY2" fmla="*/ 19736 h 2341913"/>
              <a:gd name="connsiteX3" fmla="*/ 26293 w 375409"/>
              <a:gd name="connsiteY3" fmla="*/ 2341913 h 2341913"/>
              <a:gd name="connsiteX4" fmla="*/ 373204 w 375409"/>
              <a:gd name="connsiteY4" fmla="*/ 2137097 h 2341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5409" h="2341913">
                <a:moveTo>
                  <a:pt x="373204" y="2137097"/>
                </a:moveTo>
                <a:cubicBezTo>
                  <a:pt x="373204" y="2137097"/>
                  <a:pt x="371892" y="-9812"/>
                  <a:pt x="375385" y="34"/>
                </a:cubicBezTo>
                <a:cubicBezTo>
                  <a:pt x="378878" y="9880"/>
                  <a:pt x="12468" y="24533"/>
                  <a:pt x="9931" y="19736"/>
                </a:cubicBezTo>
                <a:cubicBezTo>
                  <a:pt x="31793" y="74688"/>
                  <a:pt x="-34252" y="1989020"/>
                  <a:pt x="26293" y="2341913"/>
                </a:cubicBezTo>
                <a:lnTo>
                  <a:pt x="373204" y="2137097"/>
                </a:lnTo>
                <a:close/>
              </a:path>
            </a:pathLst>
          </a:custGeom>
          <a:solidFill>
            <a:srgbClr val="33BBA0"/>
          </a:solidFill>
          <a:ln w="755" cap="flat">
            <a:solidFill>
              <a:srgbClr val="33BBA0"/>
            </a:solidFill>
            <a:prstDash val="solid"/>
            <a:miter/>
          </a:ln>
        </p:spPr>
        <p:txBody>
          <a:bodyPr rtlCol="0" anchor="ctr"/>
          <a:lstStyle/>
          <a:p>
            <a:endParaRPr lang="fr-FR">
              <a:solidFill>
                <a:srgbClr val="33BBA0"/>
              </a:solidFill>
            </a:endParaRPr>
          </a:p>
        </p:txBody>
      </p:sp>
      <p:sp>
        <p:nvSpPr>
          <p:cNvPr id="68" name="Titre 1">
            <a:extLst>
              <a:ext uri="{FF2B5EF4-FFF2-40B4-BE49-F238E27FC236}">
                <a16:creationId xmlns:a16="http://schemas.microsoft.com/office/drawing/2014/main" id="{CD52ECF7-5185-4C47-9081-3FB1ECD1F5AC}"/>
              </a:ext>
            </a:extLst>
          </p:cNvPr>
          <p:cNvSpPr txBox="1">
            <a:spLocks/>
          </p:cNvSpPr>
          <p:nvPr/>
        </p:nvSpPr>
        <p:spPr>
          <a:xfrm>
            <a:off x="5541108" y="4680859"/>
            <a:ext cx="2131901" cy="289284"/>
          </a:xfrm>
          <a:prstGeom prst="rect">
            <a:avLst/>
          </a:prstGeom>
        </p:spPr>
        <p:txBody>
          <a:bodyPr>
            <a:noAutofit/>
          </a:bodyPr>
          <a:lstStyle>
            <a:lvl1pPr algn="l" defTabSz="914400" rtl="0" eaLnBrk="1" latinLnBrk="0" hangingPunct="1">
              <a:lnSpc>
                <a:spcPct val="90000"/>
              </a:lnSpc>
              <a:spcBef>
                <a:spcPct val="0"/>
              </a:spcBef>
              <a:buNone/>
              <a:defRPr sz="4500" kern="1200">
                <a:solidFill>
                  <a:schemeClr val="tx1"/>
                </a:solidFill>
                <a:latin typeface="Barlow Condensed" pitchFamily="2" charset="77"/>
                <a:ea typeface="+mj-ea"/>
                <a:cs typeface="+mj-cs"/>
              </a:defRPr>
            </a:lvl1pPr>
          </a:lstStyle>
          <a:p>
            <a:r>
              <a:rPr lang="fr-FR" sz="1500" b="1" dirty="0"/>
              <a:t>Si vous avez aimé ce livre, </a:t>
            </a:r>
          </a:p>
          <a:p>
            <a:r>
              <a:rPr lang="fr-FR" sz="1500" b="1" dirty="0"/>
              <a:t>vous aimerez aussi…</a:t>
            </a:r>
            <a:endParaRPr lang="fr-FR" sz="1500" dirty="0"/>
          </a:p>
        </p:txBody>
      </p:sp>
      <p:pic>
        <p:nvPicPr>
          <p:cNvPr id="69" name="Image 68">
            <a:extLst>
              <a:ext uri="{FF2B5EF4-FFF2-40B4-BE49-F238E27FC236}">
                <a16:creationId xmlns:a16="http://schemas.microsoft.com/office/drawing/2014/main" id="{6E4C533D-AD2E-134D-8B07-EE32115A7446}"/>
              </a:ext>
            </a:extLst>
          </p:cNvPr>
          <p:cNvPicPr>
            <a:picLocks noChangeAspect="1"/>
          </p:cNvPicPr>
          <p:nvPr/>
        </p:nvPicPr>
        <p:blipFill>
          <a:blip r:embed="rId15"/>
          <a:stretch>
            <a:fillRect/>
          </a:stretch>
        </p:blipFill>
        <p:spPr>
          <a:xfrm>
            <a:off x="9459041" y="141149"/>
            <a:ext cx="1147372" cy="583014"/>
          </a:xfrm>
          <a:prstGeom prst="rect">
            <a:avLst/>
          </a:prstGeom>
        </p:spPr>
      </p:pic>
    </p:spTree>
    <p:extLst>
      <p:ext uri="{BB962C8B-B14F-4D97-AF65-F5344CB8AC3E}">
        <p14:creationId xmlns:p14="http://schemas.microsoft.com/office/powerpoint/2010/main" val="173658466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TotalTime>
  <Words>1469</Words>
  <Application>Microsoft Macintosh PowerPoint</Application>
  <PresentationFormat>Personnalisé</PresentationFormat>
  <Paragraphs>43</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Barlow Condensed</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Florence Morel</dc:creator>
  <cp:lastModifiedBy>lucie chatain</cp:lastModifiedBy>
  <cp:revision>5</cp:revision>
  <dcterms:created xsi:type="dcterms:W3CDTF">2021-10-29T08:30:28Z</dcterms:created>
  <dcterms:modified xsi:type="dcterms:W3CDTF">2021-11-08T13:13:27Z</dcterms:modified>
</cp:coreProperties>
</file>