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2wm7NjI6YXyytSOdRKFp+7TuG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6"/>
    <p:restoredTop sz="94692"/>
  </p:normalViewPr>
  <p:slideViewPr>
    <p:cSldViewPr snapToGrid="0" snapToObjects="1">
      <p:cViewPr>
        <p:scale>
          <a:sx n="60" d="100"/>
          <a:sy n="60" d="100"/>
        </p:scale>
        <p:origin x="188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a very hectic job ! </a:t>
            </a:r>
            <a:r>
              <a:rPr lang="en-US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are just one person from one of the teams requesting scans, they have a whole hospital to deal with. They need this information to prioritize a limited resource effectively. This is in addition to reporting scans/interventional radiology/USS……</a:t>
            </a: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in virtually any setting when talking to health care colleagues (of all levels) about a patient (referring to specialty/escalating to senior/being called about a patient by a nurse colleague)</a:t>
            </a: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clear, be calm and speak in a logical order – it does not strike confidence in your senior colleagues if you bumble your way through an SBAR. ..</a:t>
            </a: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ement.nhs.uk/documents/2162/sbar-communication-too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1107B8D-87BC-014C-AE12-43AA9E8CA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5" r="2" b="762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92" name="Freeform: Shape 9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4" name="Freeform: Shape 9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33602" y="1237431"/>
            <a:ext cx="5762398" cy="3204134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dirty="0">
                <a:solidFill>
                  <a:schemeClr val="accent2"/>
                </a:solidFill>
              </a:rPr>
              <a:t>Communication skills 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028709" y="4669629"/>
            <a:ext cx="2162835" cy="612221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4400" dirty="0">
                <a:solidFill>
                  <a:schemeClr val="accent2"/>
                </a:solidFill>
              </a:rPr>
              <a:t>Part 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CE68965-A1A8-0A4C-A530-C0465648A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04" y="5796162"/>
            <a:ext cx="4227101" cy="1050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>
                <a:solidFill>
                  <a:schemeClr val="accent2"/>
                </a:solidFill>
              </a:rPr>
              <a:t>“Poor SBAR”</a:t>
            </a:r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6033364" y="790637"/>
            <a:ext cx="6120383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“Hello, I am calling from A ward, I am worried about the patient in bay 4 bed c. His name is John I think.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He has a EWS of 9. 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Can you come and see him?”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F78B8-091D-9242-8332-588D6FAB2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2311147" y="182880"/>
            <a:ext cx="7569706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Good SBAR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2165569" y="1653998"/>
            <a:ext cx="7973513" cy="432770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Situation – Hi my name is..., I am the </a:t>
            </a:r>
            <a:r>
              <a:rPr lang="en-US" sz="2400" dirty="0" err="1">
                <a:solidFill>
                  <a:schemeClr val="tx1"/>
                </a:solidFill>
              </a:rPr>
              <a:t>orthopaedic</a:t>
            </a:r>
            <a:r>
              <a:rPr lang="en-US" sz="2400" dirty="0">
                <a:solidFill>
                  <a:schemeClr val="tx1"/>
                </a:solidFill>
              </a:rPr>
              <a:t> FY1. Is that the Ortho </a:t>
            </a:r>
            <a:r>
              <a:rPr lang="en-US" sz="2400" dirty="0" err="1">
                <a:solidFill>
                  <a:schemeClr val="tx1"/>
                </a:solidFill>
              </a:rPr>
              <a:t>SpR</a:t>
            </a:r>
            <a:r>
              <a:rPr lang="en-US" sz="2400" dirty="0">
                <a:solidFill>
                  <a:schemeClr val="tx1"/>
                </a:solidFill>
              </a:rPr>
              <a:t>? (Confirm who you are speaking to). I am calling about John Smith, ID 9994422 DOB 7.5.41. I am concerned as he has an EWS of 9.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 – He is a 79 year old who was admitted 4 days ago and is day 3 post Left hip hemi-</a:t>
            </a:r>
            <a:r>
              <a:rPr lang="en-US" sz="2400" dirty="0" err="1">
                <a:solidFill>
                  <a:schemeClr val="tx1"/>
                </a:solidFill>
              </a:rPr>
              <a:t>arthoplasty</a:t>
            </a:r>
            <a:r>
              <a:rPr lang="en-US" sz="2400" dirty="0">
                <a:solidFill>
                  <a:schemeClr val="tx1"/>
                </a:solidFill>
              </a:rPr>
              <a:t>, following a fall at home. I was asked by Angelo his nurse to come and see him. Has had 1/7 history of a productive cough and complaining of pain in his chest.  His has a background of Dementia, COPD and a Previous MI. 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DA9BF4-7809-0843-8671-3D354D809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748336" y="6139996"/>
            <a:ext cx="2695328" cy="58678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Good SBAR continued….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Assessment -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Has a fever of 38.5. HR105. BP 110/60. RR 26. O290 RA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 A-E assessment his airway is patent. He has equal AE but increased respiratory effort and crackles on his right base. No wheeze. His pulse is regular CRT 3 HS normal. His GCS is 14 ( normal for him), PEARL 4mm and his BG was 6 on bedside finger prick test. His </a:t>
            </a:r>
            <a:r>
              <a:rPr lang="en-US" sz="2400" dirty="0" err="1">
                <a:solidFill>
                  <a:schemeClr val="tx1"/>
                </a:solidFill>
              </a:rPr>
              <a:t>abdo</a:t>
            </a:r>
            <a:r>
              <a:rPr lang="en-US" sz="2400" dirty="0">
                <a:solidFill>
                  <a:schemeClr val="tx1"/>
                </a:solidFill>
              </a:rPr>
              <a:t> SNT. Calves SNT and wound dressing is clean.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recent bloods Hb110 WBC 10  CRP85 Urea 8 Cr 102 Na137 K4 were taken day 1 post op. 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5F2226-188C-C646-95C5-095A9B8B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748336" y="6139996"/>
            <a:ext cx="2695328" cy="58678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Good SBAR continued…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Response –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 think he has developed sepsis secondary to a Healthcare Associated Pneumonia.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 have prescribed IV Co-amoxiclav, a 1L bag of </a:t>
            </a:r>
            <a:r>
              <a:rPr lang="en-US" sz="2000" dirty="0" err="1">
                <a:solidFill>
                  <a:schemeClr val="tx1"/>
                </a:solidFill>
              </a:rPr>
              <a:t>Hartmanns</a:t>
            </a:r>
            <a:r>
              <a:rPr lang="en-US" sz="2000" dirty="0">
                <a:solidFill>
                  <a:schemeClr val="tx1"/>
                </a:solidFill>
              </a:rPr>
              <a:t>, put him on 15L O2 and taken a full set of bloods including blood cultures which are still pending. I have taken an ABG – all readings are within normal parameters except for the lactate, which is raised at 3.6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 have ordered a CXR. An ECG is being performed by Angelo now.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 there anything else I need to do at this point?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Could you please come and review the patient?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315A8E-9D4F-9C4C-B5BB-EB08F6121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748336" y="6139996"/>
            <a:ext cx="2695328" cy="58678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Speaking to Radiology colleagues 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Requesting scans is one of the bread and butter jobs of being an FY1.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Having a ‘good” approach to this can certainly make your day smoother.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key questions that you should be able to answer before discussing are 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is a brief summary of the patient so far?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previous investigations/physical findings are going to help back up my suspicions?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do I want this scan to answer?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How urgent is this scan?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How is it going to change management?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Other considerations - Patients U+E, eGFR/does the patient have a cannula/pregnancy test result?</a:t>
            </a:r>
          </a:p>
          <a:p>
            <a:pPr marL="228600" lvl="0" indent="-6413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4DC5DF-2929-2847-A7A4-6FDB64A6C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185384" y="5706189"/>
            <a:ext cx="3820669" cy="8317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Tips and tricks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Google Shape;169;p15"/>
          <p:cNvSpPr txBox="1">
            <a:spLocks noGrp="1"/>
          </p:cNvSpPr>
          <p:nvPr>
            <p:ph type="body" idx="1"/>
          </p:nvPr>
        </p:nvSpPr>
        <p:spPr>
          <a:xfrm>
            <a:off x="943276" y="2050181"/>
            <a:ext cx="10410524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solidFill>
                  <a:srgbClr val="FFFFFF"/>
                </a:solidFill>
              </a:rPr>
              <a:t>Having </a:t>
            </a:r>
            <a:r>
              <a:rPr lang="en-US" sz="2400" b="1">
                <a:solidFill>
                  <a:srgbClr val="FFFFFF"/>
                </a:solidFill>
              </a:rPr>
              <a:t>all this information at hand will be extremely helpful </a:t>
            </a:r>
            <a:r>
              <a:rPr lang="en-US" sz="2400">
                <a:solidFill>
                  <a:srgbClr val="FFFFFF"/>
                </a:solidFill>
              </a:rPr>
              <a:t>to the radiologist.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b="1">
                <a:solidFill>
                  <a:srgbClr val="FFFFFF"/>
                </a:solidFill>
              </a:rPr>
              <a:t>Do not say </a:t>
            </a:r>
            <a:r>
              <a:rPr lang="en-US" sz="2400">
                <a:solidFill>
                  <a:srgbClr val="FFFFFF"/>
                </a:solidFill>
              </a:rPr>
              <a:t>– but my consultant asked me to book it…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solidFill>
                  <a:srgbClr val="FFFFFF"/>
                </a:solidFill>
              </a:rPr>
              <a:t>They have a very hectic job ! </a:t>
            </a:r>
            <a:r>
              <a:rPr lang="en-US" sz="2400" b="1">
                <a:solidFill>
                  <a:srgbClr val="FFFFFF"/>
                </a:solidFill>
              </a:rPr>
              <a:t>Remember</a:t>
            </a:r>
            <a:r>
              <a:rPr lang="en-US" sz="2400">
                <a:solidFill>
                  <a:srgbClr val="FFFFFF"/>
                </a:solidFill>
              </a:rPr>
              <a:t> you are just one person from one of the teams requesting scans, they have a whole hospital to deal with.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solidFill>
                  <a:srgbClr val="FFFFFF"/>
                </a:solidFill>
              </a:rPr>
              <a:t>If they reject or delay a scan – it is often for a very valid reason. </a:t>
            </a:r>
            <a:r>
              <a:rPr lang="en-US" sz="2400" b="1">
                <a:solidFill>
                  <a:srgbClr val="FFFFFF"/>
                </a:solidFill>
              </a:rPr>
              <a:t>Listen to their explanation</a:t>
            </a:r>
            <a:r>
              <a:rPr lang="en-US" sz="2400">
                <a:solidFill>
                  <a:srgbClr val="FFFFFF"/>
                </a:solidFill>
              </a:rPr>
              <a:t>. They will often provide a very sensible alternative (e.g. USS over CT in young patient).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solidFill>
                  <a:srgbClr val="FFFFFF"/>
                </a:solidFill>
              </a:rPr>
              <a:t>If this happens </a:t>
            </a:r>
            <a:r>
              <a:rPr lang="en-US" sz="2400" b="1">
                <a:solidFill>
                  <a:srgbClr val="FFFFFF"/>
                </a:solidFill>
              </a:rPr>
              <a:t>escalate to your team ASAP. Do not wait until end of day!</a:t>
            </a:r>
            <a:endParaRPr lang="en-US" sz="2400">
              <a:solidFill>
                <a:srgbClr val="FFFFFF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solidFill>
                  <a:srgbClr val="FFFFFF"/>
                </a:solidFill>
              </a:rPr>
              <a:t>If the scan is approved and a slot available, but there is no means of getting the patient there, t</a:t>
            </a:r>
            <a:r>
              <a:rPr lang="en-US" sz="2400" b="1">
                <a:solidFill>
                  <a:srgbClr val="FFFFFF"/>
                </a:solidFill>
              </a:rPr>
              <a:t>ake the patient yourself!</a:t>
            </a:r>
            <a:endParaRPr lang="en-US" sz="2400">
              <a:solidFill>
                <a:srgbClr val="FFFFFF"/>
              </a:solidFill>
            </a:endParaRPr>
          </a:p>
          <a:p>
            <a:pPr marL="228600" lvl="0" indent="-6413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lang="en-US" sz="2400">
              <a:solidFill>
                <a:srgbClr val="FFFFFF"/>
              </a:solidFill>
            </a:endParaRPr>
          </a:p>
          <a:p>
            <a:pPr marL="228600" lvl="0" indent="-6413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C06641-AAAA-E24B-B55C-CBECB65F6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Presenting a patient 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4976031" y="404036"/>
            <a:ext cx="7038755" cy="632185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lnSpcReduction="10000"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Often something that you will be asked to do.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Often for patients that you have seen “on the take”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Remember to try and tailor your approach depending on your specialty /consultant.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Give the most relevant information first.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good tip to this is to listen to your more senior colleagues, get a sense of their style and develop your own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Find a system that works for you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SBAR can be used for this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706DE2-108E-3942-9DD7-010292037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0" y="5894123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21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Tips and tricks – examples</a:t>
            </a:r>
          </a:p>
        </p:txBody>
      </p:sp>
      <p:cxnSp>
        <p:nvCxnSpPr>
          <p:cNvPr id="184" name="Straight Connector 123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Google Shape;181;p17"/>
          <p:cNvSpPr txBox="1">
            <a:spLocks noGrp="1"/>
          </p:cNvSpPr>
          <p:nvPr>
            <p:ph type="body" idx="1"/>
          </p:nvPr>
        </p:nvSpPr>
        <p:spPr>
          <a:xfrm>
            <a:off x="369117" y="2018950"/>
            <a:ext cx="11390481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2286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Ortho- Mechanism of injury. The injury sustained. Any other injury? (Hand dominance, previous mobility, Anti-</a:t>
            </a:r>
            <a:r>
              <a:rPr lang="en-US" sz="2400" dirty="0" err="1">
                <a:solidFill>
                  <a:srgbClr val="FFFFFF"/>
                </a:solidFill>
              </a:rPr>
              <a:t>coag</a:t>
            </a:r>
            <a:r>
              <a:rPr lang="en-US" sz="2400" dirty="0">
                <a:solidFill>
                  <a:srgbClr val="FFFFFF"/>
                </a:solidFill>
              </a:rPr>
              <a:t>- timing of last dose, AMTS)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228600" lvl="0" indent="-228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General Surgery – In addition to the clinical picture (findings on PR, Last BO, Passing wind?/bloods/scans. Any previous abdominal surgery? Pregnancy status?</a:t>
            </a: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228600" lvl="0" indent="-228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Acute/Gen Med- Full clinical picture. Your thoughts, differential. What has been done. The bloods – is this different from previous? Any imaging? Home situation</a:t>
            </a:r>
          </a:p>
          <a:p>
            <a:pPr marL="228600" lvl="0" indent="-50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14576-C9E1-854A-BFA5-6BA95BEF6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 </a:t>
            </a:r>
            <a:b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u="sng" kern="1200">
                <a:solidFill>
                  <a:schemeClr val="accent2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https://improvement.nhs.uk/documents/2162/sbar-communication-tool.pdf</a:t>
            </a:r>
            <a:endParaRPr lang="en-US" sz="2400" kern="120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>
                <a:solidFill>
                  <a:schemeClr val="accent2"/>
                </a:solidFill>
              </a:rPr>
              <a:t>Learning outcomes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6071616" y="1330007"/>
            <a:ext cx="5477256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SBAR approach and be able to put it into practice.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tips and tricks when requesting scans/speaking to radiology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Tips and tricks when presenting a patient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2B564-7DD3-E849-93B8-982E0A703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SBAR- A common NHS communication tool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b="1" dirty="0">
                <a:solidFill>
                  <a:schemeClr val="bg1"/>
                </a:solidFill>
              </a:rPr>
              <a:t>ituation</a:t>
            </a: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B</a:t>
            </a:r>
            <a:r>
              <a:rPr lang="en-US" b="1" dirty="0">
                <a:solidFill>
                  <a:schemeClr val="bg1"/>
                </a:solidFill>
              </a:rPr>
              <a:t>ackground</a:t>
            </a: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ssessment</a:t>
            </a: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R</a:t>
            </a:r>
            <a:r>
              <a:rPr lang="en-US" b="1" dirty="0">
                <a:solidFill>
                  <a:schemeClr val="bg1"/>
                </a:solidFill>
              </a:rPr>
              <a:t>ecommendation/response</a:t>
            </a: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Can be used in virtually any setting when talking to health care colleagues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D0F08-DDB1-7045-B51D-2A56882FA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049767" y="5714735"/>
            <a:ext cx="3820669" cy="831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Situation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943276" y="2050181"/>
            <a:ext cx="10410524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Confirm who you are speaking to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Who you are ( name/grade/specialty)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Who you are talking about – patient name/Hospital no./DOB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Why you are calling and the urgency (</a:t>
            </a:r>
            <a:r>
              <a:rPr lang="en-US" dirty="0" err="1">
                <a:solidFill>
                  <a:srgbClr val="FFFFFF"/>
                </a:solidFill>
              </a:rPr>
              <a:t>e.g</a:t>
            </a:r>
            <a:r>
              <a:rPr lang="en-US" dirty="0">
                <a:solidFill>
                  <a:srgbClr val="FFFFFF"/>
                </a:solidFill>
              </a:rPr>
              <a:t> advice, referral, review, handover)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B7160B-F24E-9D46-A035-CCFE2489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62987" y="-947973"/>
            <a:ext cx="4665687" cy="571247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7200" dirty="0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5718690" y="609600"/>
            <a:ext cx="6473310" cy="587802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When patient was admitted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Why the patient was admitted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What has happened during admission (surgery/scans/investigations/treatment) up until now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Any co-morbidities.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165100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solidFill>
                  <a:schemeClr val="tx1"/>
                </a:solidFill>
              </a:rPr>
              <a:t>DNACPR status if relevant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F8D568-3E9B-3341-A6D4-51FD90369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-21479" y="6022403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1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Assessment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25" name="Straight Connector 1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Most recent </a:t>
            </a:r>
            <a:r>
              <a:rPr lang="en-US" sz="3600" dirty="0" err="1">
                <a:solidFill>
                  <a:schemeClr val="tx1"/>
                </a:solidFill>
              </a:rPr>
              <a:t>obs</a:t>
            </a:r>
            <a:r>
              <a:rPr lang="en-US" sz="3600" dirty="0">
                <a:solidFill>
                  <a:schemeClr val="tx1"/>
                </a:solidFill>
              </a:rPr>
              <a:t>/news score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Findings on A-E assessment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Recent and important results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78E3BA-91F4-0847-8C60-37993A2EB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Recommendation/Response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What you think might be happening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What have you done so far (bloods/O2/fluids/</a:t>
            </a:r>
            <a:r>
              <a:rPr lang="en-US" dirty="0" err="1">
                <a:solidFill>
                  <a:schemeClr val="bg1"/>
                </a:solidFill>
              </a:rPr>
              <a:t>abx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What you want from the person – I need advice regarding my plan, I need you to come and see the patient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F21EAF-02A7-174A-B51A-4D43B57A9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049767" y="5513275"/>
            <a:ext cx="3820669" cy="831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Tip and tricks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Prior to calling– write down what you want to say in each section, or have a clear plan in your head.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Make sure you have the most recent </a:t>
            </a:r>
            <a:r>
              <a:rPr lang="en-US" sz="2400" dirty="0" err="1">
                <a:solidFill>
                  <a:schemeClr val="bg1"/>
                </a:solidFill>
              </a:rPr>
              <a:t>obs</a:t>
            </a:r>
            <a:r>
              <a:rPr lang="en-US" sz="2400" dirty="0">
                <a:solidFill>
                  <a:schemeClr val="bg1"/>
                </a:solidFill>
              </a:rPr>
              <a:t>/bloods/scan results/operation note available.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 clear, be calm and speak in a logical order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referring make it clear as to why  you want that specialty to come and see the patient.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Similarly – if you are receiving a “incomplete” SBAR, you can politely request any further information that you may require.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7CFAA-E0AF-C24E-ACA0-663614949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054249" y="5706189"/>
            <a:ext cx="3820669" cy="831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Scenario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943276" y="2050181"/>
            <a:ext cx="10410524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79year old John Smith. Admitted 4 days ago. Day 3 post op – Left Hemi following a fall at home.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BG – Dementia, COPD, Previous MI.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Has had 1/7 history of a productive cough, complaining of pain in his chest. Now has a fever of 38.5. HR105. BP 110/60. RR 26. O290 RA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Most recent bloods Hb 110 ,WBC 10,  CRP 85, Urea 8 mmol/l, Cr 102 micromoles/l, Na 137, K 4 which were day 1 post op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40A81B-19AD-6B46-B5D4-555046C1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368283" y="5950862"/>
            <a:ext cx="3820669" cy="8317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Macintosh PowerPoint</Application>
  <PresentationFormat>Widescreen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Communication skills </vt:lpstr>
      <vt:lpstr>Learning outcomes</vt:lpstr>
      <vt:lpstr>SBAR- A common NHS communication tool</vt:lpstr>
      <vt:lpstr>Situation</vt:lpstr>
      <vt:lpstr>Background</vt:lpstr>
      <vt:lpstr>Assessment</vt:lpstr>
      <vt:lpstr>Recommendation/Response</vt:lpstr>
      <vt:lpstr>Tip and tricks</vt:lpstr>
      <vt:lpstr>Scenario</vt:lpstr>
      <vt:lpstr>“Poor SBAR”</vt:lpstr>
      <vt:lpstr>Good SBAR</vt:lpstr>
      <vt:lpstr>Good SBAR continued….</vt:lpstr>
      <vt:lpstr>Good SBAR continued…</vt:lpstr>
      <vt:lpstr>Speaking to Radiology colleagues </vt:lpstr>
      <vt:lpstr>Tips and tricks</vt:lpstr>
      <vt:lpstr>Presenting a patient </vt:lpstr>
      <vt:lpstr>Tips and tricks – examples</vt:lpstr>
      <vt:lpstr>References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 </dc:title>
  <dc:creator>Niji Daryanani</dc:creator>
  <cp:lastModifiedBy>Niji Daryanani</cp:lastModifiedBy>
  <cp:revision>1</cp:revision>
  <dcterms:created xsi:type="dcterms:W3CDTF">2020-07-25T10:09:39Z</dcterms:created>
  <dcterms:modified xsi:type="dcterms:W3CDTF">2020-07-25T10:09:54Z</dcterms:modified>
</cp:coreProperties>
</file>