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u7LC+S0Vp4sp41Jo7d1Iw/UaM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76"/>
    <p:restoredTop sz="94629"/>
  </p:normalViewPr>
  <p:slideViewPr>
    <p:cSldViewPr snapToGrid="0">
      <p:cViewPr varScale="1">
        <p:scale>
          <a:sx n="52" d="100"/>
          <a:sy n="52" d="100"/>
        </p:scale>
        <p:origin x="192" y="1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https://www.ficm.ac.uk/sites/default/files/economics-of-critical-care.pdf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https://www.kingsfund.org.uk/audio-video/key-facts-figures-nhs</a:t>
            </a:r>
            <a:endParaRPr/>
          </a:p>
        </p:txBody>
      </p:sp>
      <p:sp>
        <p:nvSpPr>
          <p:cNvPr id="151" name="Google Shape;15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652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12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Patient centered care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Respect and dignity</a:t>
            </a:r>
            <a:r>
              <a:rPr lang="en-US"/>
              <a:t>- respect their aspirations and commitments in life, and seek to understand their priorities, needs, abilities and limits (staff and patients)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Commitment to quality of care (Clinical Governance)</a:t>
            </a:r>
            <a:r>
              <a:rPr lang="en-US"/>
              <a:t>. We are responsible for maintaining and striving towards the highest quality of care for our patients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Compassion</a:t>
            </a:r>
            <a:r>
              <a:rPr lang="en-US"/>
              <a:t>. Act in a kind, empathetic and professional manner at all times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Improving lives</a:t>
            </a:r>
            <a:r>
              <a:rPr lang="en-US"/>
              <a:t>. We strive to improve health and wellbeing and people’s experiences of the NHS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Everyone counts. </a:t>
            </a:r>
            <a:r>
              <a:rPr lang="en-US"/>
              <a:t>We maximise our resources for the benefit of the whole community, and make sure nobody is </a:t>
            </a:r>
            <a:endParaRPr/>
          </a:p>
        </p:txBody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fund.org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england.nhs.uk/integratedcare/stps/faqs/%23one" TargetMode="External"/><Relationship Id="rId4" Type="http://schemas.openxmlformats.org/officeDocument/2006/relationships/hyperlink" Target="https://www.hee.nhs.uk/our-work/values-based-recruitme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68096" y="965199"/>
            <a:ext cx="5074558" cy="492760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4200" dirty="0">
                <a:solidFill>
                  <a:schemeClr val="bg1"/>
                </a:solidFill>
              </a:rPr>
              <a:t>How does the Healthcare System work in the UK?</a:t>
            </a: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A Junior Doctors Guide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2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2D37C08-DDAD-C842-BEC7-632949F1729A}"/>
              </a:ext>
            </a:extLst>
          </p:cNvPr>
          <p:cNvSpPr/>
          <p:nvPr/>
        </p:nvSpPr>
        <p:spPr>
          <a:xfrm>
            <a:off x="-15240" y="-30480"/>
            <a:ext cx="740069" cy="6903720"/>
          </a:xfrm>
          <a:prstGeom prst="rect">
            <a:avLst/>
          </a:prstGeom>
          <a:solidFill>
            <a:srgbClr val="E567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FAC32-FC85-9641-99C2-88560986E200}"/>
              </a:ext>
            </a:extLst>
          </p:cNvPr>
          <p:cNvSpPr/>
          <p:nvPr/>
        </p:nvSpPr>
        <p:spPr>
          <a:xfrm rot="5400000">
            <a:off x="4416834" y="-3722483"/>
            <a:ext cx="1041097" cy="8425108"/>
          </a:xfrm>
          <a:prstGeom prst="rect">
            <a:avLst/>
          </a:prstGeom>
          <a:solidFill>
            <a:srgbClr val="DB65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8E7760-6FAD-F542-9F53-73C9F517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1" y="-30478"/>
            <a:ext cx="2487957" cy="1041098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74CF6E-17BE-EB4F-AACE-09A5E9B7B0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37" b="44493"/>
          <a:stretch/>
        </p:blipFill>
        <p:spPr>
          <a:xfrm>
            <a:off x="4572000" y="5485810"/>
            <a:ext cx="4209803" cy="9164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Healthcare System</a:t>
            </a:r>
            <a:endParaRPr/>
          </a:p>
        </p:txBody>
      </p:sp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15" y="-1"/>
            <a:ext cx="8669191" cy="680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785419" y="110857"/>
            <a:ext cx="7573162" cy="18276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chemeClr val="bg1"/>
                </a:solidFill>
              </a:rPr>
              <a:t>Funding: Key Facts and Figures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569273" y="1518973"/>
            <a:ext cx="7600949" cy="4599431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Department of Health and Social Care spent £140 Billion in 2019/2020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Comprises 9.8% of GDP ( average for similar countries 10.1%)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Cost of an </a:t>
            </a:r>
            <a:r>
              <a:rPr lang="en-US" sz="2100" b="1" dirty="0">
                <a:solidFill>
                  <a:schemeClr val="bg1"/>
                </a:solidFill>
              </a:rPr>
              <a:t>A&amp;E </a:t>
            </a:r>
            <a:r>
              <a:rPr lang="en-US" sz="2100" dirty="0">
                <a:solidFill>
                  <a:schemeClr val="bg1"/>
                </a:solidFill>
              </a:rPr>
              <a:t>attendance: £45-£450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Cost of a</a:t>
            </a:r>
            <a:r>
              <a:rPr lang="en-US" sz="2100" b="1" dirty="0">
                <a:solidFill>
                  <a:schemeClr val="bg1"/>
                </a:solidFill>
              </a:rPr>
              <a:t> GP </a:t>
            </a:r>
            <a:r>
              <a:rPr lang="en-US" sz="2100" dirty="0">
                <a:solidFill>
                  <a:schemeClr val="bg1"/>
                </a:solidFill>
              </a:rPr>
              <a:t>Appointment: £37.40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Cost of </a:t>
            </a:r>
            <a:r>
              <a:rPr lang="en-US" sz="2100" b="1" dirty="0">
                <a:solidFill>
                  <a:schemeClr val="bg1"/>
                </a:solidFill>
              </a:rPr>
              <a:t>ambulance</a:t>
            </a:r>
            <a:r>
              <a:rPr lang="en-US" sz="2100" dirty="0">
                <a:solidFill>
                  <a:schemeClr val="bg1"/>
                </a:solidFill>
              </a:rPr>
              <a:t>: £250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Cost of a </a:t>
            </a:r>
            <a:r>
              <a:rPr lang="en-US" sz="2100" b="1" dirty="0">
                <a:solidFill>
                  <a:schemeClr val="bg1"/>
                </a:solidFill>
              </a:rPr>
              <a:t>ward bed</a:t>
            </a:r>
            <a:r>
              <a:rPr lang="en-US" sz="2100" dirty="0">
                <a:solidFill>
                  <a:schemeClr val="bg1"/>
                </a:solidFill>
              </a:rPr>
              <a:t>: £400/night</a:t>
            </a: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Cost of an </a:t>
            </a:r>
            <a:r>
              <a:rPr lang="en-US" sz="2100" b="1" dirty="0">
                <a:solidFill>
                  <a:schemeClr val="bg1"/>
                </a:solidFill>
              </a:rPr>
              <a:t>ITU Bed</a:t>
            </a:r>
            <a:r>
              <a:rPr lang="en-US" sz="2100" dirty="0">
                <a:solidFill>
                  <a:schemeClr val="bg1"/>
                </a:solidFill>
              </a:rPr>
              <a:t>: £1932</a:t>
            </a:r>
          </a:p>
          <a:p>
            <a:pPr marL="342900" lvl="0" indent="-15494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E46996-E8A5-174B-A093-E2E2CDDD7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454630" y="5411695"/>
            <a:ext cx="4209803" cy="9164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86" y="181450"/>
            <a:ext cx="9150397" cy="648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26" y="558800"/>
            <a:ext cx="8524634" cy="6039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9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542347"/>
            <a:ext cx="7750968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6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5"/>
            <a:ext cx="446485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267890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0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0" y="2872"/>
            <a:ext cx="2213372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Google Shape;170;p14"/>
          <p:cNvSpPr txBox="1"/>
          <p:nvPr/>
        </p:nvSpPr>
        <p:spPr>
          <a:xfrm>
            <a:off x="6631686" y="1481328"/>
            <a:ext cx="2194560" cy="246888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“Hello, my name is Gladys. I’m 90 years old and I live alone in a bungalow with no cares. Apart from being slightly unsteady on my feet, I’m in pretty good spirits.”</a:t>
            </a:r>
          </a:p>
        </p:txBody>
      </p:sp>
      <p:sp>
        <p:nvSpPr>
          <p:cNvPr id="188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19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/>
          <a:srcRect l="8475" r="19021"/>
          <a:stretch/>
        </p:blipFill>
        <p:spPr>
          <a:xfrm>
            <a:off x="691432" y="465243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32A6B2B-8DD3-C648-81AE-09644877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27" y="5883327"/>
            <a:ext cx="3241964" cy="8052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5F6ECA8F-E2DA-41E5-92B9-CEA5C20117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500" dirty="0">
                <a:solidFill>
                  <a:srgbClr val="FF7A2E"/>
                </a:solidFill>
              </a:rPr>
              <a:t>Gladys has a fall a home. Who could she call for help?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Google Shape;176;p15"/>
          <p:cNvSpPr txBox="1">
            <a:spLocks noGrp="1"/>
          </p:cNvSpPr>
          <p:nvPr>
            <p:ph type="body" idx="1"/>
          </p:nvPr>
        </p:nvSpPr>
        <p:spPr>
          <a:xfrm>
            <a:off x="3866536" y="1469623"/>
            <a:ext cx="4308514" cy="472627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Unable to raise concern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NOK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Neighbor (Planned/incidental visit)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Carer</a:t>
            </a:r>
            <a:endParaRPr lang="en-US" sz="2400" dirty="0">
              <a:solidFill>
                <a:srgbClr val="FFFFFF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Pendant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OOGP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NHS 111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999 (Ambulance)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D9382C-3972-F446-9901-865854CCF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37" b="44493"/>
          <a:stretch/>
        </p:blipFill>
        <p:spPr>
          <a:xfrm>
            <a:off x="0" y="5901771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241172" y="-1364534"/>
            <a:ext cx="3594557" cy="479353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Admission</a:t>
            </a:r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1353046" y="957864"/>
            <a:ext cx="7790954" cy="459503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Triage (Nurse)</a:t>
            </a:r>
          </a:p>
          <a:p>
            <a:pPr marL="342900" lvl="0" indent="-2540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Ambulance Notes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ED Review ?Discharge if appropriate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Clerking (Medical/Surgical/other specialties)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Post Take if admitted (Consultant)</a:t>
            </a:r>
          </a:p>
          <a:p>
            <a:pPr marL="457200" lvl="1" indent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4F8A22-B650-9C45-86BF-DC9290325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693024" y="5552901"/>
            <a:ext cx="4209803" cy="9164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273132" y="475894"/>
            <a:ext cx="3316146" cy="5394554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Hospital Stay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4340102" y="985653"/>
            <a:ext cx="4754823" cy="511042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fontScale="92500" lnSpcReduction="10000"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Admitted to Acute ward (AMU/SAU)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Transfer to specialty ward if appropriate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Daily Ward Round (typically but not always senior led)</a:t>
            </a: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MDT involvement</a:t>
            </a:r>
          </a:p>
          <a:p>
            <a:pPr marL="457200" lvl="1" indent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tx1"/>
                </a:solidFill>
              </a:rPr>
              <a:t>-Occupational Therapist</a:t>
            </a:r>
          </a:p>
          <a:p>
            <a:pPr marL="457200" lvl="1" indent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tx1"/>
                </a:solidFill>
              </a:rPr>
              <a:t>-Physiotherapist</a:t>
            </a:r>
          </a:p>
          <a:p>
            <a:pPr marL="457200" lvl="1" indent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tx1"/>
                </a:solidFill>
              </a:rPr>
              <a:t>-Social Worker</a:t>
            </a:r>
          </a:p>
          <a:p>
            <a:pPr marL="457200" lvl="1" indent="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>
                <a:solidFill>
                  <a:schemeClr val="tx1"/>
                </a:solidFill>
              </a:rPr>
              <a:t>-Pharmacist</a:t>
            </a: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A3E773-1DD5-FB4E-931D-8B048110E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-81142" y="5870448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1525759" y="0"/>
            <a:ext cx="6092479" cy="146304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Discharge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1536079" y="1315548"/>
            <a:ext cx="7139814" cy="4669615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Medically Fit?</a:t>
            </a:r>
          </a:p>
          <a:p>
            <a:pPr marL="342900" lvl="0" indent="-342900" rtl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Follow up (clinic/GP/other specialty)</a:t>
            </a:r>
          </a:p>
          <a:p>
            <a:pPr marL="342900" lvl="0" indent="-342900" rtl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Where?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Home, Relatives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Community hospital (supported discharge)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Residential Home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Nursing Home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Supported Living</a:t>
            </a:r>
          </a:p>
          <a:p>
            <a:pPr marL="342900" lvl="0" indent="-342900" rtl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Extra support required (OT/Physio)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Stair lift, railings </a:t>
            </a:r>
            <a:r>
              <a:rPr lang="en-US" sz="2000" dirty="0" err="1">
                <a:solidFill>
                  <a:schemeClr val="tx1"/>
                </a:solidFill>
              </a:rPr>
              <a:t>etc</a:t>
            </a:r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Mobility Aids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Package of Care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Meals on Wheels</a:t>
            </a:r>
          </a:p>
          <a:p>
            <a:pPr marL="742950" lvl="1" indent="-285750">
              <a:lnSpc>
                <a:spcPct val="90000"/>
              </a:lnSpc>
              <a:spcBef>
                <a:spcPts val="392"/>
              </a:spcBef>
              <a:buSzPts val="1960"/>
            </a:pPr>
            <a:r>
              <a:rPr lang="en-US" sz="2000" dirty="0">
                <a:solidFill>
                  <a:schemeClr val="tx1"/>
                </a:solidFill>
              </a:rPr>
              <a:t>District Nurse review (</a:t>
            </a:r>
            <a:r>
              <a:rPr lang="en-US" sz="2000" dirty="0" err="1">
                <a:solidFill>
                  <a:schemeClr val="tx1"/>
                </a:solidFill>
              </a:rPr>
              <a:t>e.g</a:t>
            </a:r>
            <a:r>
              <a:rPr lang="en-US" sz="2000" dirty="0">
                <a:solidFill>
                  <a:schemeClr val="tx1"/>
                </a:solidFill>
              </a:rPr>
              <a:t> catheter/dressings)</a:t>
            </a:r>
          </a:p>
          <a:p>
            <a:pPr marL="742950" lvl="1" indent="-161290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Noto Sans Symbols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742950" lvl="1" indent="-161290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0"/>
              <a:buFont typeface="Noto Sans Symbols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BE980D-6AF9-4542-8BE7-DD2252581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3374867" y="6291591"/>
            <a:ext cx="2394262" cy="52123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99;p19">
            <a:extLst>
              <a:ext uri="{FF2B5EF4-FFF2-40B4-BE49-F238E27FC236}">
                <a16:creationId xmlns:a16="http://schemas.microsoft.com/office/drawing/2014/main" id="{34D0F0DE-BAB7-6B44-84BB-9CDBF0B98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0816" y="2851027"/>
            <a:ext cx="5124183" cy="203271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kern="1200" dirty="0">
                <a:solidFill>
                  <a:srgbClr val="FF7A2E"/>
                </a:solidFill>
                <a:latin typeface="+mj-lt"/>
                <a:ea typeface="+mj-ea"/>
                <a:cs typeface="+mj-cs"/>
              </a:rPr>
              <a:t>Happy Gladys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4042" y="1"/>
            <a:ext cx="336042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3725152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oogle Shape;200;p19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98EFFE3-A9A0-DF41-B607-06E80A2B45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3054" r="23602" b="1"/>
          <a:stretch/>
        </p:blipFill>
        <p:spPr>
          <a:xfrm>
            <a:off x="20" y="3075259"/>
            <a:ext cx="3600796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  <a:noFill/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C09C2F-2F25-F04F-9E63-5CD460BD1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82" y="626778"/>
            <a:ext cx="2537140" cy="6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1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28650" y="1129284"/>
            <a:ext cx="3086100" cy="459943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Objectives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4452078" y="1131482"/>
            <a:ext cx="4063271" cy="4595037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>
                <a:solidFill>
                  <a:schemeClr val="bg1"/>
                </a:solidFill>
              </a:rPr>
              <a:t>Outline the structure, function and history of the NHS (Past, Present and Future)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>
                <a:solidFill>
                  <a:schemeClr val="bg1"/>
                </a:solidFill>
              </a:rPr>
              <a:t>Explore different types of healthcare services and providers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>
                <a:solidFill>
                  <a:schemeClr val="bg1"/>
                </a:solidFill>
              </a:rPr>
              <a:t>Consolidate your understanding using case-based examples of patient journeys within the healthcare system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2CE80-715A-CF4A-84A1-A642F2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5" y="-975618"/>
            <a:ext cx="4209803" cy="4209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603504" y="1445494"/>
            <a:ext cx="2712642" cy="43765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Further Reading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1"/>
          </p:nvPr>
        </p:nvSpPr>
        <p:spPr>
          <a:xfrm>
            <a:off x="4572000" y="1399032"/>
            <a:ext cx="4126375" cy="4471416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00" u="sng" dirty="0">
                <a:solidFill>
                  <a:schemeClr val="bg1"/>
                </a:solidFill>
                <a:hlinkClick r:id="rId3"/>
              </a:rPr>
              <a:t>https://www.kingsfund.org.uk/</a:t>
            </a:r>
            <a:endParaRPr lang="en-US" sz="1900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00" u="sng" dirty="0">
                <a:solidFill>
                  <a:schemeClr val="bg1"/>
                </a:solidFill>
                <a:hlinkClick r:id="rId4"/>
              </a:rPr>
              <a:t>https://www.hee.nhs.uk/our-work/values-based-recruitment</a:t>
            </a:r>
            <a:endParaRPr lang="en-US" sz="1900" dirty="0">
              <a:solidFill>
                <a:schemeClr val="bg1"/>
              </a:solidFill>
            </a:endParaRP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00" u="sng" dirty="0">
                <a:solidFill>
                  <a:schemeClr val="bg1"/>
                </a:solidFill>
                <a:hlinkClick r:id="rId5"/>
              </a:rPr>
              <a:t>https://www.england.nhs.uk/integratedcare/stps/faqs/#one</a:t>
            </a:r>
            <a:endParaRPr lang="en-US" sz="1900" dirty="0">
              <a:solidFill>
                <a:schemeClr val="bg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342900" lvl="0" indent="-1397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A36371-D2AB-6E49-A25F-96D8F2FBDA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737" b="44493"/>
          <a:stretch/>
        </p:blipFill>
        <p:spPr>
          <a:xfrm>
            <a:off x="-81142" y="5870448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333749" y="303759"/>
            <a:ext cx="3679711" cy="132556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National Health Service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509185" y="2076335"/>
            <a:ext cx="3754752" cy="31816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Founded in July 1948 as part of a major social reform post-WW2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Largest employer in the world (1.7 million people)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413" y="0"/>
            <a:ext cx="4629587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884" y="0"/>
            <a:ext cx="4518116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/>
          <a:srcRect l="8189" t="5772" r="5175" b="6675"/>
          <a:stretch/>
        </p:blipFill>
        <p:spPr>
          <a:xfrm>
            <a:off x="5850731" y="416584"/>
            <a:ext cx="3078956" cy="4559040"/>
          </a:xfrm>
          <a:prstGeom prst="rect">
            <a:avLst/>
          </a:prstGeom>
          <a:noFill/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FFD87A-3012-5945-9BAC-20BC3A4CBB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37" b="44493"/>
          <a:stretch/>
        </p:blipFill>
        <p:spPr>
          <a:xfrm>
            <a:off x="68702" y="5745534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427282" y="-193301"/>
            <a:ext cx="2712642" cy="4376572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 dirty="0">
                <a:solidFill>
                  <a:srgbClr val="FF7A2E"/>
                </a:solidFill>
              </a:rPr>
              <a:t>Core Principles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727" y="0"/>
            <a:ext cx="5460987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2168" y="0"/>
            <a:ext cx="5249546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4709096" y="1307235"/>
            <a:ext cx="4007622" cy="4243529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514350" lvl="0" indent="-5143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Comprehensive-offers a range of services</a:t>
            </a:r>
          </a:p>
          <a:p>
            <a:pPr marL="514350" lvl="0" indent="-51435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Universal for all  those resident in the UK</a:t>
            </a:r>
          </a:p>
          <a:p>
            <a:pPr marL="514350" lvl="0" indent="-51435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Free at the point of care (except Dental and Optical) </a:t>
            </a:r>
          </a:p>
          <a:p>
            <a:pPr marL="342900" lvl="0" indent="-3429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Funded through tax contribution and national insurance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C0BA33-4A61-B844-9A35-846C7F729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-81142" y="5941513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733359" y="99112"/>
            <a:ext cx="5677279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Past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1624174" y="1498572"/>
            <a:ext cx="5895648" cy="4024884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Since 1991/Thatcher Reforms: Shift from market-based, competitive approach to a more collaborative approach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Health and Social Care Act 2012:</a:t>
            </a:r>
            <a:endParaRPr lang="en-US" sz="21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Greater Autonomy for Trusts with increased regulation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Increasing choice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Focus on outcomes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Patients: “No decision about me, without me”</a:t>
            </a: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AC8D82-A075-AF42-9AAD-76A939F80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2364573" y="5634679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32CE80-715A-CF4A-84A1-A642F2383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5" y="-975618"/>
            <a:ext cx="4209803" cy="4209803"/>
          </a:xfrm>
          <a:prstGeom prst="rect">
            <a:avLst/>
          </a:prstGeom>
        </p:spPr>
      </p:pic>
      <p:sp>
        <p:nvSpPr>
          <p:cNvPr id="14" name="Google Shape;118;p6">
            <a:extLst>
              <a:ext uri="{FF2B5EF4-FFF2-40B4-BE49-F238E27FC236}">
                <a16:creationId xmlns:a16="http://schemas.microsoft.com/office/drawing/2014/main" id="{675E018E-E8DE-0149-8D70-52E01F8BE6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4175" y="1621466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 b="1" dirty="0">
                <a:solidFill>
                  <a:srgbClr val="FF7A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endParaRPr sz="3000" b="1" dirty="0">
              <a:solidFill>
                <a:srgbClr val="FF7A2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119;p6">
            <a:extLst>
              <a:ext uri="{FF2B5EF4-FFF2-40B4-BE49-F238E27FC236}">
                <a16:creationId xmlns:a16="http://schemas.microsoft.com/office/drawing/2014/main" id="{38B859BE-96DF-844B-AF6B-C7C83825D110}"/>
              </a:ext>
            </a:extLst>
          </p:cNvPr>
          <p:cNvSpPr txBox="1">
            <a:spLocks/>
          </p:cNvSpPr>
          <p:nvPr/>
        </p:nvSpPr>
        <p:spPr>
          <a:xfrm>
            <a:off x="384175" y="258667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Ageing population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 cuts/Austerity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Postcode lottery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Care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Lifestyle diseases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Brexit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</a:p>
        </p:txBody>
      </p:sp>
      <p:sp>
        <p:nvSpPr>
          <p:cNvPr id="16" name="Google Shape;120;p6">
            <a:extLst>
              <a:ext uri="{FF2B5EF4-FFF2-40B4-BE49-F238E27FC236}">
                <a16:creationId xmlns:a16="http://schemas.microsoft.com/office/drawing/2014/main" id="{EAA8A1A0-DF1E-E64D-9438-9E7E9CC65014}"/>
              </a:ext>
            </a:extLst>
          </p:cNvPr>
          <p:cNvSpPr txBox="1">
            <a:spLocks/>
          </p:cNvSpPr>
          <p:nvPr/>
        </p:nvSpPr>
        <p:spPr>
          <a:xfrm>
            <a:off x="4572000" y="1621466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400"/>
            </a:pPr>
            <a:r>
              <a:rPr lang="en-US" sz="3000" b="1" dirty="0">
                <a:solidFill>
                  <a:srgbClr val="FF7A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Successes</a:t>
            </a:r>
          </a:p>
        </p:txBody>
      </p:sp>
      <p:sp>
        <p:nvSpPr>
          <p:cNvPr id="17" name="Google Shape;121;p6">
            <a:extLst>
              <a:ext uri="{FF2B5EF4-FFF2-40B4-BE49-F238E27FC236}">
                <a16:creationId xmlns:a16="http://schemas.microsoft.com/office/drawing/2014/main" id="{9DC35909-4A19-D94B-9266-2C791BE3D617}"/>
              </a:ext>
            </a:extLst>
          </p:cNvPr>
          <p:cNvSpPr txBox="1">
            <a:spLocks/>
          </p:cNvSpPr>
          <p:nvPr/>
        </p:nvSpPr>
        <p:spPr>
          <a:xfrm>
            <a:off x="4593978" y="2579713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survival rates highest ever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Forefront of Research and Development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patient involvement in care </a:t>
            </a:r>
          </a:p>
          <a:p>
            <a:pPr marL="342900" indent="-34290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Diversification of the workforce and population</a:t>
            </a:r>
          </a:p>
          <a:p>
            <a:pPr marL="342900" indent="-190500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1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02612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39779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603503" y="365125"/>
            <a:ext cx="2554366" cy="31170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7A2E"/>
                </a:solidFill>
              </a:rPr>
              <a:t>Present</a:t>
            </a:r>
            <a:endParaRPr lang="en-GB" dirty="0">
              <a:solidFill>
                <a:srgbClr val="FF7A2E"/>
              </a:solidFill>
            </a:endParaRPr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3898320" y="2064887"/>
            <a:ext cx="5382628" cy="4984915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2014: </a:t>
            </a:r>
            <a:r>
              <a:rPr lang="en-US" sz="1800" b="1" dirty="0">
                <a:solidFill>
                  <a:schemeClr val="tx1"/>
                </a:solidFill>
              </a:rPr>
              <a:t>Five Year Forward View</a:t>
            </a:r>
            <a:r>
              <a:rPr lang="en-US" sz="1800" dirty="0">
                <a:solidFill>
                  <a:schemeClr val="tx1"/>
                </a:solidFill>
              </a:rPr>
              <a:t>: long term view, develop new care models, integration and reorganization of services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2016/17: </a:t>
            </a:r>
            <a:r>
              <a:rPr lang="en-US" sz="1800" b="1" dirty="0">
                <a:solidFill>
                  <a:schemeClr val="tx1"/>
                </a:solidFill>
              </a:rPr>
              <a:t>Sustainability and Transformation Plans (STP)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Aim</a:t>
            </a:r>
            <a:r>
              <a:rPr lang="en-US" sz="1800" dirty="0">
                <a:solidFill>
                  <a:schemeClr val="tx1"/>
                </a:solidFill>
              </a:rPr>
              <a:t>: reduce health gap, quality gap and financial gap. Sustainability through cooperation between local council and NHS organizations (GP’s, social care, hospitals)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Commission</a:t>
            </a:r>
            <a:r>
              <a:rPr lang="en-US" sz="1800" dirty="0">
                <a:solidFill>
                  <a:schemeClr val="tx1"/>
                </a:solidFill>
              </a:rPr>
              <a:t> the needs of that area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520B8-4B2D-CF46-B34F-FE25F2B70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836878" y="278908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600" dirty="0">
                <a:solidFill>
                  <a:srgbClr val="FF7A2E"/>
                </a:solidFill>
              </a:rPr>
              <a:t>Future</a:t>
            </a:r>
            <a:endParaRPr lang="en-GB" sz="6600" dirty="0">
              <a:solidFill>
                <a:srgbClr val="FF7A2E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Google Shape;134;p8"/>
          <p:cNvSpPr txBox="1">
            <a:spLocks noGrp="1"/>
          </p:cNvSpPr>
          <p:nvPr>
            <p:ph type="body" idx="1"/>
          </p:nvPr>
        </p:nvSpPr>
        <p:spPr>
          <a:xfrm>
            <a:off x="3732023" y="724395"/>
            <a:ext cx="5067587" cy="516972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Integrated Care Systems (ICS)</a:t>
            </a:r>
            <a:endParaRPr lang="en-US" sz="21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Place-based healthcare system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Integration of primary and secondary care with physical/mental health services and social care</a:t>
            </a:r>
          </a:p>
          <a:p>
            <a:pPr marL="0" lvl="0" indent="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100" dirty="0">
                <a:solidFill>
                  <a:schemeClr val="tx1"/>
                </a:solidFill>
              </a:rPr>
              <a:t>- Aim to replace STP’s by 2021</a:t>
            </a: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Urgent Care Networks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Enhanced healthcare in Care Homes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Modern Maternity Services (shift low risk deliveries to community)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154940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FCF2B1-3A40-D044-89A9-F76FFA452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4931911" y="5751619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656" y="0"/>
            <a:ext cx="7824687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06" y="0"/>
            <a:ext cx="7441587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733360" y="365760"/>
            <a:ext cx="5677279" cy="1288238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dirty="0">
                <a:solidFill>
                  <a:srgbClr val="FF7A2E"/>
                </a:solidFill>
              </a:rPr>
              <a:t>NHS Values</a:t>
            </a:r>
            <a:endParaRPr lang="en-GB" sz="5400" dirty="0">
              <a:solidFill>
                <a:srgbClr val="FF7A2E"/>
              </a:solidFill>
            </a:endParaRPr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1116281" y="2227339"/>
            <a:ext cx="6403543" cy="4337106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Patient centered care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Respect and dignity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Commitment to quality of care (Clinical Governance)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Compassion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Improving lives</a:t>
            </a:r>
            <a:endParaRPr lang="en-US" sz="2100" dirty="0">
              <a:solidFill>
                <a:schemeClr val="tx1"/>
              </a:solidFill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Everyone counts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A05F38-206A-F14A-A7F4-CC4508135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37" b="44493"/>
          <a:stretch/>
        </p:blipFill>
        <p:spPr>
          <a:xfrm>
            <a:off x="2364573" y="5826274"/>
            <a:ext cx="4209803" cy="91648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Macintosh PowerPoint</Application>
  <PresentationFormat>On-screen Show (4:3)</PresentationFormat>
  <Paragraphs>127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Rockwell</vt:lpstr>
      <vt:lpstr>Office Theme</vt:lpstr>
      <vt:lpstr>How does the Healthcare System work in the UK? A Junior Doctors Guide</vt:lpstr>
      <vt:lpstr>Objectives</vt:lpstr>
      <vt:lpstr>National Health Service</vt:lpstr>
      <vt:lpstr>Core Principles</vt:lpstr>
      <vt:lpstr>Past</vt:lpstr>
      <vt:lpstr>PowerPoint Presentation</vt:lpstr>
      <vt:lpstr>Present</vt:lpstr>
      <vt:lpstr>Future</vt:lpstr>
      <vt:lpstr>NHS Values</vt:lpstr>
      <vt:lpstr>Healthcare System</vt:lpstr>
      <vt:lpstr>Funding: Key Facts and Figures</vt:lpstr>
      <vt:lpstr>PowerPoint Presentation</vt:lpstr>
      <vt:lpstr>PowerPoint Presentation</vt:lpstr>
      <vt:lpstr>PowerPoint Presentation</vt:lpstr>
      <vt:lpstr>Gladys has a fall a home. Who could she call for help?</vt:lpstr>
      <vt:lpstr>Admission</vt:lpstr>
      <vt:lpstr>Hospital Stay</vt:lpstr>
      <vt:lpstr>Discharge</vt:lpstr>
      <vt:lpstr>Happy Gladys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Healthcare System work in the UK? A Junior Doctors Guide</dc:title>
  <dc:creator>Niji Daryanani</dc:creator>
  <cp:lastModifiedBy>Niji Daryanani</cp:lastModifiedBy>
  <cp:revision>1</cp:revision>
  <dcterms:created xsi:type="dcterms:W3CDTF">2020-07-24T13:01:58Z</dcterms:created>
  <dcterms:modified xsi:type="dcterms:W3CDTF">2020-07-24T13:02:21Z</dcterms:modified>
</cp:coreProperties>
</file>