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144000" cy="5715000" type="screen16x1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EE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2" autoAdjust="0"/>
    <p:restoredTop sz="94660"/>
  </p:normalViewPr>
  <p:slideViewPr>
    <p:cSldViewPr snapToGrid="0" showGuides="1">
      <p:cViewPr varScale="1">
        <p:scale>
          <a:sx n="90" d="100"/>
          <a:sy n="90" d="100"/>
        </p:scale>
        <p:origin x="360" y="55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35302"/>
            <a:ext cx="6858000" cy="19896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392FC-B619-425B-B183-7CF57873B004}" type="datetimeFigureOut">
              <a:rPr lang="en-GB" smtClean="0"/>
              <a:t>14/01/2022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BE51-776A-4185-B20F-2106B4272C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4994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392FC-B619-425B-B183-7CF57873B004}" type="datetimeFigureOut">
              <a:rPr lang="en-GB" smtClean="0"/>
              <a:t>14/01/2022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BE51-776A-4185-B20F-2106B4272C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2882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04271"/>
            <a:ext cx="1971675" cy="48431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04271"/>
            <a:ext cx="5800725" cy="484319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392FC-B619-425B-B183-7CF57873B004}" type="datetimeFigureOut">
              <a:rPr lang="en-GB" smtClean="0"/>
              <a:t>14/01/2022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BE51-776A-4185-B20F-2106B4272C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2896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392FC-B619-425B-B183-7CF57873B004}" type="datetimeFigureOut">
              <a:rPr lang="en-GB" smtClean="0"/>
              <a:t>14/01/2022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BE51-776A-4185-B20F-2106B4272C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8243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424782"/>
            <a:ext cx="7886700" cy="237728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824553"/>
            <a:ext cx="7886700" cy="125015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392FC-B619-425B-B183-7CF57873B004}" type="datetimeFigureOut">
              <a:rPr lang="en-GB" smtClean="0"/>
              <a:t>14/01/2022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BE51-776A-4185-B20F-2106B4272C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7513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21354"/>
            <a:ext cx="3886200" cy="36261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21354"/>
            <a:ext cx="3886200" cy="36261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392FC-B619-425B-B183-7CF57873B004}" type="datetimeFigureOut">
              <a:rPr lang="en-GB" smtClean="0"/>
              <a:t>14/01/2022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BE51-776A-4185-B20F-2106B4272C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2050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04271"/>
            <a:ext cx="7886700" cy="110463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400969"/>
            <a:ext cx="3868340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087563"/>
            <a:ext cx="3868340" cy="30704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400969"/>
            <a:ext cx="3887391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087563"/>
            <a:ext cx="3887391" cy="30704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392FC-B619-425B-B183-7CF57873B004}" type="datetimeFigureOut">
              <a:rPr lang="en-GB" smtClean="0"/>
              <a:t>14/01/2022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BE51-776A-4185-B20F-2106B4272C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6378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392FC-B619-425B-B183-7CF57873B004}" type="datetimeFigureOut">
              <a:rPr lang="en-GB" smtClean="0"/>
              <a:t>14/01/2022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BE51-776A-4185-B20F-2106B4272C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8836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392FC-B619-425B-B183-7CF57873B004}" type="datetimeFigureOut">
              <a:rPr lang="en-GB" smtClean="0"/>
              <a:t>14/01/2022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BE51-776A-4185-B20F-2106B4272C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1298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822855"/>
            <a:ext cx="4629150" cy="406135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392FC-B619-425B-B183-7CF57873B004}" type="datetimeFigureOut">
              <a:rPr lang="en-GB" smtClean="0"/>
              <a:t>14/01/2022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BE51-776A-4185-B20F-2106B4272C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6454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822855"/>
            <a:ext cx="4629150" cy="4061354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392FC-B619-425B-B183-7CF57873B004}" type="datetimeFigureOut">
              <a:rPr lang="en-GB" smtClean="0"/>
              <a:t>14/01/2022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BE51-776A-4185-B20F-2106B4272C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3229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21354"/>
            <a:ext cx="78867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9392FC-B619-425B-B183-7CF57873B004}" type="datetimeFigureOut">
              <a:rPr lang="en-GB" smtClean="0"/>
              <a:t>14/01/2022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BE51-776A-4185-B20F-2106B4272C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3823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AAF60AB-8F51-4B63-B185-CFE07021930F}"/>
              </a:ext>
            </a:extLst>
          </p:cNvPr>
          <p:cNvSpPr txBox="1"/>
          <p:nvPr/>
        </p:nvSpPr>
        <p:spPr>
          <a:xfrm>
            <a:off x="587396" y="630668"/>
            <a:ext cx="7842040" cy="16557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625"/>
              </a:spcAft>
            </a:pPr>
            <a:r>
              <a:rPr lang="en-GB" sz="1600" i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little bit of history…</a:t>
            </a:r>
          </a:p>
          <a:p>
            <a:pPr>
              <a:lnSpc>
                <a:spcPct val="115000"/>
              </a:lnSpc>
              <a:spcAft>
                <a:spcPts val="625"/>
              </a:spcAft>
            </a:pP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over 50 years many of the sites now looked after by </a:t>
            </a:r>
            <a:r>
              <a:rPr lang="en-GB" sz="1200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Trafford Wildlife </a:t>
            </a: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were previously maintained by </a:t>
            </a:r>
            <a:r>
              <a:rPr lang="en-GB" sz="1200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Cheshire Wildlife Trust North Group</a:t>
            </a: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and before that </a:t>
            </a:r>
            <a:r>
              <a:rPr lang="en-GB" sz="1200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Cheshire Conservation Trust</a:t>
            </a: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15000"/>
              </a:lnSpc>
              <a:spcAft>
                <a:spcPts val="625"/>
              </a:spcAft>
            </a:pP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Sunday group has been going since the start. Conservation tasks are on the 2nd Sunday of each month. </a:t>
            </a:r>
          </a:p>
          <a:p>
            <a:pPr>
              <a:lnSpc>
                <a:spcPct val="115000"/>
              </a:lnSpc>
              <a:spcAft>
                <a:spcPts val="625"/>
              </a:spcAft>
            </a:pP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four longest-standing members of the Group - Liz Blackman, Tim Rogers, Jenny Wood and David Reeves – have a combined input of over 100 years.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414BBB1-2E8F-4284-8CC6-6DFFA51CA28D}"/>
              </a:ext>
            </a:extLst>
          </p:cNvPr>
          <p:cNvSpPr txBox="1"/>
          <p:nvPr/>
        </p:nvSpPr>
        <p:spPr>
          <a:xfrm>
            <a:off x="2473461" y="221080"/>
            <a:ext cx="4399678" cy="3921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833"/>
              </a:spcAft>
            </a:pPr>
            <a:r>
              <a:rPr lang="en-GB" b="1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Trafford Wildlife Sunday Group activity 2021</a:t>
            </a:r>
            <a:endParaRPr lang="en-GB" dirty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B2B4AD-1506-4D6B-8E14-C396D98AF2F2}"/>
              </a:ext>
            </a:extLst>
          </p:cNvPr>
          <p:cNvSpPr txBox="1"/>
          <p:nvPr/>
        </p:nvSpPr>
        <p:spPr>
          <a:xfrm>
            <a:off x="587396" y="2379542"/>
            <a:ext cx="4572000" cy="3588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600" i="1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Activity in 2020: 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A9440FDC-D790-4BF3-B74C-E38A80CF67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9787562"/>
              </p:ext>
            </p:extLst>
          </p:nvPr>
        </p:nvGraphicFramePr>
        <p:xfrm>
          <a:off x="681258" y="2762233"/>
          <a:ext cx="7781484" cy="1904582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1946157">
                  <a:extLst>
                    <a:ext uri="{9D8B030D-6E8A-4147-A177-3AD203B41FA5}">
                      <a16:colId xmlns:a16="http://schemas.microsoft.com/office/drawing/2014/main" val="2073002333"/>
                    </a:ext>
                  </a:extLst>
                </a:gridCol>
                <a:gridCol w="760857">
                  <a:extLst>
                    <a:ext uri="{9D8B030D-6E8A-4147-A177-3AD203B41FA5}">
                      <a16:colId xmlns:a16="http://schemas.microsoft.com/office/drawing/2014/main" val="3254067562"/>
                    </a:ext>
                  </a:extLst>
                </a:gridCol>
                <a:gridCol w="786008">
                  <a:extLst>
                    <a:ext uri="{9D8B030D-6E8A-4147-A177-3AD203B41FA5}">
                      <a16:colId xmlns:a16="http://schemas.microsoft.com/office/drawing/2014/main" val="2680334488"/>
                    </a:ext>
                  </a:extLst>
                </a:gridCol>
                <a:gridCol w="852567">
                  <a:extLst>
                    <a:ext uri="{9D8B030D-6E8A-4147-A177-3AD203B41FA5}">
                      <a16:colId xmlns:a16="http://schemas.microsoft.com/office/drawing/2014/main" val="912525470"/>
                    </a:ext>
                  </a:extLst>
                </a:gridCol>
                <a:gridCol w="3435895">
                  <a:extLst>
                    <a:ext uri="{9D8B030D-6E8A-4147-A177-3AD203B41FA5}">
                      <a16:colId xmlns:a16="http://schemas.microsoft.com/office/drawing/2014/main" val="569698602"/>
                    </a:ext>
                  </a:extLst>
                </a:gridCol>
              </a:tblGrid>
              <a:tr h="3511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Visits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People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Hours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Tasks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30244231"/>
                  </a:ext>
                </a:extLst>
              </a:tr>
              <a:tr h="2617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Birch Moss Covert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6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46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176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Balsam pull, Heather planting, birch removal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49816670"/>
                  </a:ext>
                </a:extLst>
              </a:tr>
              <a:tr h="3363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 err="1">
                          <a:effectLst/>
                        </a:rPr>
                        <a:t>Sinderland</a:t>
                      </a:r>
                      <a:r>
                        <a:rPr lang="en-GB" sz="1400" dirty="0">
                          <a:effectLst/>
                        </a:rPr>
                        <a:t> Green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>
                          <a:effectLst/>
                        </a:rPr>
                        <a:t>2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>
                          <a:effectLst/>
                        </a:rPr>
                        <a:t>12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48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Balsam pulling, pond work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80068257"/>
                  </a:ext>
                </a:extLst>
              </a:tr>
              <a:tr h="2617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 err="1">
                          <a:effectLst/>
                        </a:rPr>
                        <a:t>Hogswood</a:t>
                      </a:r>
                      <a:r>
                        <a:rPr lang="en-GB" sz="1400" dirty="0">
                          <a:effectLst/>
                        </a:rPr>
                        <a:t>/</a:t>
                      </a:r>
                      <a:r>
                        <a:rPr lang="en-GB" sz="1400" dirty="0" err="1">
                          <a:effectLst/>
                        </a:rPr>
                        <a:t>Brookheys</a:t>
                      </a:r>
                      <a:endParaRPr lang="en-GB" sz="1400" dirty="0">
                        <a:effectLst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>
                          <a:effectLst/>
                        </a:rPr>
                        <a:t>1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>
                          <a:effectLst/>
                        </a:rPr>
                        <a:t>8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>
                          <a:effectLst/>
                        </a:rPr>
                        <a:t>31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Balsam pulling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96605254"/>
                  </a:ext>
                </a:extLst>
              </a:tr>
              <a:tr h="3444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Black Moss (evening)</a:t>
                      </a: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>
                          <a:effectLst/>
                        </a:rPr>
                        <a:t>1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>
                          <a:effectLst/>
                        </a:rPr>
                        <a:t>2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>
                          <a:effectLst/>
                        </a:rPr>
                        <a:t>4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Balsam pulling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4731551"/>
                  </a:ext>
                </a:extLst>
              </a:tr>
              <a:tr h="349157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Total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b="1" dirty="0">
                          <a:effectLst/>
                        </a:rPr>
                        <a:t>10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b="1" dirty="0">
                          <a:effectLst/>
                        </a:rPr>
                        <a:t>68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b="1" dirty="0">
                          <a:effectLst/>
                        </a:rPr>
                        <a:t>259</a:t>
                      </a:r>
                      <a:endParaRPr lang="en-GB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dirty="0">
                          <a:effectLst/>
                        </a:rPr>
                        <a:t> 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924283010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ECB337EA-25FD-4F5E-8E82-E5CCA5BDF70E}"/>
              </a:ext>
            </a:extLst>
          </p:cNvPr>
          <p:cNvSpPr txBox="1"/>
          <p:nvPr/>
        </p:nvSpPr>
        <p:spPr>
          <a:xfrm>
            <a:off x="681258" y="4811810"/>
            <a:ext cx="7781483" cy="6502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600"/>
              </a:spcAft>
            </a:pPr>
            <a:r>
              <a:rPr lang="en-GB" sz="1400" b="1" i="1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BIG THANK-YOU </a:t>
            </a: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all who turned out for these Sunday tasks (in alphabetical order):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Daniel, David A, David R, Dez, Geoff, Jenny, Liz, Mike, Pat, Rosie, Tim, Vicky, Yolanda</a:t>
            </a:r>
          </a:p>
        </p:txBody>
      </p:sp>
    </p:spTree>
    <p:extLst>
      <p:ext uri="{BB962C8B-B14F-4D97-AF65-F5344CB8AC3E}">
        <p14:creationId xmlns:p14="http://schemas.microsoft.com/office/powerpoint/2010/main" val="3141382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609439B-B04B-4ABC-BAED-29744C212656}"/>
              </a:ext>
            </a:extLst>
          </p:cNvPr>
          <p:cNvSpPr txBox="1"/>
          <p:nvPr/>
        </p:nvSpPr>
        <p:spPr>
          <a:xfrm>
            <a:off x="1559325" y="286544"/>
            <a:ext cx="5840654" cy="3921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800" b="1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Trafford Wildlife Financial Statement at 31</a:t>
            </a:r>
            <a:r>
              <a:rPr lang="en-GB" sz="1800" b="1" baseline="30000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</a:t>
            </a:r>
            <a:r>
              <a:rPr lang="en-GB" sz="1800" b="1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December 2021</a:t>
            </a:r>
            <a:endParaRPr lang="en-GB" sz="1800" dirty="0">
              <a:solidFill>
                <a:schemeClr val="accent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FEEDB74-78E7-41E1-85CA-561B3112494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3381" r="18013"/>
          <a:stretch/>
        </p:blipFill>
        <p:spPr>
          <a:xfrm>
            <a:off x="314893" y="992518"/>
            <a:ext cx="4936623" cy="4069080"/>
          </a:xfrm>
          <a:prstGeom prst="rect">
            <a:avLst/>
          </a:prstGeom>
          <a:solidFill>
            <a:srgbClr val="E8EEF8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EB793AE-FB1C-4CB8-996E-001FB3E5508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-3189" r="46570"/>
          <a:stretch/>
        </p:blipFill>
        <p:spPr>
          <a:xfrm>
            <a:off x="5581431" y="1707715"/>
            <a:ext cx="3326400" cy="273558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5999266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</TotalTime>
  <Words>201</Words>
  <Application>Microsoft Office PowerPoint</Application>
  <PresentationFormat>On-screen Show (16:10)</PresentationFormat>
  <Paragraphs>39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Reeves</dc:creator>
  <cp:lastModifiedBy>David Reeves</cp:lastModifiedBy>
  <cp:revision>6</cp:revision>
  <dcterms:created xsi:type="dcterms:W3CDTF">2022-01-14T17:07:56Z</dcterms:created>
  <dcterms:modified xsi:type="dcterms:W3CDTF">2022-01-14T18:36:03Z</dcterms:modified>
</cp:coreProperties>
</file>