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237"/>
  </p:normalViewPr>
  <p:slideViewPr>
    <p:cSldViewPr snapToGrid="0">
      <p:cViewPr varScale="1">
        <p:scale>
          <a:sx n="73" d="100"/>
          <a:sy n="73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tabLst>
                <a:tab pos="914400" algn="l"/>
              </a:tabLst>
              <a:defRPr sz="3000" i="1"/>
            </a:lvl1pPr>
          </a:lstStyle>
          <a:p>
            <a:pPr defTabSz="914400"/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tabLst>
                <a:tab pos="914400" algn="l"/>
              </a:tabLst>
            </a:lvl1pPr>
          </a:lstStyle>
          <a:p>
            <a:pPr defTabSz="914400"/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00100" y="0"/>
            <a:ext cx="14673017" cy="977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2209800" y="739414"/>
            <a:ext cx="8613251" cy="5740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21"/>
          </p:nvPr>
        </p:nvSpPr>
        <p:spPr>
          <a:xfrm>
            <a:off x="6851650" y="1122729"/>
            <a:ext cx="4864100" cy="7267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6858000" y="1905000"/>
            <a:ext cx="4864100" cy="726789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7988300" y="4216400"/>
            <a:ext cx="5067300" cy="475136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8255000" y="635000"/>
            <a:ext cx="4167872" cy="27692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1092200" y="-176472"/>
            <a:ext cx="6400800" cy="95640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0" y="9258300"/>
            <a:ext cx="368301" cy="393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1pPr>
      <a:lvl2pPr marL="863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2pPr>
      <a:lvl3pPr marL="1295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3pPr>
      <a:lvl4pPr marL="1727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4pPr>
      <a:lvl5pPr marL="21590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5pPr>
      <a:lvl6pPr marL="2590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6pPr>
      <a:lvl7pPr marL="3022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7pPr>
      <a:lvl8pPr marL="3454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8pPr>
      <a:lvl9pPr marL="3886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urersforchrist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2453463" y="622300"/>
            <a:ext cx="8102601" cy="5816600"/>
          </a:xfrm>
          <a:prstGeom prst="rect">
            <a:avLst/>
          </a:prstGeom>
        </p:spPr>
      </p:pic>
      <p:sp>
        <p:nvSpPr>
          <p:cNvPr id="120" name="MARRIAGE SEMINAR"/>
          <p:cNvSpPr txBox="1">
            <a:spLocks noGrp="1"/>
          </p:cNvSpPr>
          <p:nvPr>
            <p:ph type="title"/>
          </p:nvPr>
        </p:nvSpPr>
        <p:spPr>
          <a:xfrm>
            <a:off x="787400" y="6076015"/>
            <a:ext cx="11430000" cy="1778001"/>
          </a:xfrm>
          <a:prstGeom prst="rect">
            <a:avLst/>
          </a:prstGeom>
        </p:spPr>
        <p:txBody>
          <a:bodyPr/>
          <a:lstStyle>
            <a:lvl1pPr defTabSz="479044">
              <a:defRPr sz="8200" b="1">
                <a:effectLst>
                  <a:outerShdw blurRad="31242" dist="41656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rPr dirty="0"/>
              <a:t>MARRIAGE</a:t>
            </a:r>
          </a:p>
        </p:txBody>
      </p:sp>
      <p:sp>
        <p:nvSpPr>
          <p:cNvPr id="121" name="LCCF FUOYE…"/>
          <p:cNvSpPr txBox="1">
            <a:spLocks noGrp="1"/>
          </p:cNvSpPr>
          <p:nvPr>
            <p:ph type="body" sz="quarter" idx="1"/>
          </p:nvPr>
        </p:nvSpPr>
        <p:spPr>
          <a:xfrm>
            <a:off x="787400" y="7571542"/>
            <a:ext cx="11430000" cy="143910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CCBC</a:t>
            </a:r>
            <a:r>
              <a:rPr dirty="0"/>
              <a:t> </a:t>
            </a:r>
            <a:r>
              <a:rPr lang="en-GB" dirty="0"/>
              <a:t>ABEOKUTA</a:t>
            </a:r>
            <a:r>
              <a:rPr dirty="0"/>
              <a:t> </a:t>
            </a:r>
          </a:p>
          <a:p>
            <a:r>
              <a:rPr u="sng" dirty="0">
                <a:hlinkClick r:id="rId3"/>
              </a:rPr>
              <a:t>www.</a:t>
            </a:r>
            <a:r>
              <a:rPr lang="en-GB" u="sng" dirty="0">
                <a:hlinkClick r:id="rId3"/>
              </a:rPr>
              <a:t>ccbow</a:t>
            </a:r>
            <a:r>
              <a:rPr u="sng" dirty="0">
                <a:hlinkClick r:id="rId3"/>
              </a:rPr>
              <a:t>.org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ow marriage can lose its honour"/>
          <p:cNvSpPr txBox="1">
            <a:spLocks noGrp="1"/>
          </p:cNvSpPr>
          <p:nvPr>
            <p:ph type="title"/>
          </p:nvPr>
        </p:nvSpPr>
        <p:spPr>
          <a:xfrm>
            <a:off x="-97187" y="-431800"/>
            <a:ext cx="13199174" cy="1905000"/>
          </a:xfrm>
          <a:prstGeom prst="rect">
            <a:avLst/>
          </a:prstGeom>
        </p:spPr>
        <p:txBody>
          <a:bodyPr>
            <a:normAutofit/>
          </a:bodyPr>
          <a:lstStyle>
            <a:lvl1pPr defTabSz="554990">
              <a:defRPr sz="7029" b="1">
                <a:effectLst>
                  <a:outerShdw blurRad="36195" dist="4826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en-GB" dirty="0"/>
              <a:t>To be continued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A1C64-DF4C-683F-650B-30493E9E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PROTOTYPE…"/>
          <p:cNvSpPr txBox="1">
            <a:spLocks noGrp="1"/>
          </p:cNvSpPr>
          <p:nvPr>
            <p:ph type="title"/>
          </p:nvPr>
        </p:nvSpPr>
        <p:spPr>
          <a:xfrm>
            <a:off x="1107252" y="644829"/>
            <a:ext cx="10790296" cy="3708401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The PROTOTYPE</a:t>
            </a:r>
          </a:p>
          <a:p>
            <a:r>
              <a:t>Adam-Eve </a:t>
            </a:r>
            <a:r>
              <a:rPr sz="5500" i="1"/>
              <a:t>(Gen. 2:7-22)</a:t>
            </a:r>
          </a:p>
          <a:p>
            <a:r>
              <a:t>Isaac-Rebecca </a:t>
            </a:r>
            <a:r>
              <a:rPr sz="5500" i="1"/>
              <a:t>(Gen. 24: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he Process of Marriage"/>
          <p:cNvSpPr txBox="1">
            <a:spLocks noGrp="1"/>
          </p:cNvSpPr>
          <p:nvPr>
            <p:ph type="title"/>
          </p:nvPr>
        </p:nvSpPr>
        <p:spPr>
          <a:xfrm>
            <a:off x="787400" y="-138929"/>
            <a:ext cx="11430000" cy="1905001"/>
          </a:xfrm>
          <a:prstGeom prst="rect">
            <a:avLst/>
          </a:prstGeom>
        </p:spPr>
        <p:txBody>
          <a:bodyPr/>
          <a:lstStyle/>
          <a:p>
            <a:r>
              <a:t>The Process of Marriage</a:t>
            </a:r>
          </a:p>
        </p:txBody>
      </p:sp>
      <p:sp>
        <p:nvSpPr>
          <p:cNvPr id="126" name="Personal Development and Preparation (the foundation)…"/>
          <p:cNvSpPr txBox="1">
            <a:spLocks noGrp="1"/>
          </p:cNvSpPr>
          <p:nvPr>
            <p:ph type="body" idx="1"/>
          </p:nvPr>
        </p:nvSpPr>
        <p:spPr>
          <a:xfrm>
            <a:off x="1193915" y="1473200"/>
            <a:ext cx="9229961" cy="78704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6202" indent="-346202" defTabSz="549148">
              <a:spcBef>
                <a:spcPts val="3100"/>
              </a:spcBef>
              <a:defRPr sz="3102" b="1"/>
            </a:pPr>
            <a:r>
              <a:t>Personal Development and Preparation (the foundation)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Seeking/Knowing/Revealing Divine Will (Prayer)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Patience for Divine Will (Timing)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Pastoral Guidance (Counseling)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Parental Consent 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Courtship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Engagement/Dowry Payment (right to marriage)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Wedding (the joining)</a:t>
            </a:r>
          </a:p>
          <a:p>
            <a:pPr marL="346202" indent="-346202" defTabSz="549148">
              <a:spcBef>
                <a:spcPts val="3100"/>
              </a:spcBef>
              <a:defRPr sz="3102" b="1"/>
            </a:pPr>
            <a:r>
              <a:t>Marriage (lifetime union)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ersonal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Personal Development </a:t>
            </a:r>
          </a:p>
        </p:txBody>
      </p:sp>
      <p:sp>
        <p:nvSpPr>
          <p:cNvPr id="129" name="You must develop yourself to maturity…"/>
          <p:cNvSpPr txBox="1">
            <a:spLocks noGrp="1"/>
          </p:cNvSpPr>
          <p:nvPr>
            <p:ph type="body" sz="half" idx="1"/>
          </p:nvPr>
        </p:nvSpPr>
        <p:spPr>
          <a:xfrm>
            <a:off x="787400" y="2039815"/>
            <a:ext cx="8884138" cy="64691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/>
              <a:t>You must </a:t>
            </a:r>
            <a:r>
              <a:rPr sz="4000" b="1" dirty="0"/>
              <a:t>develop </a:t>
            </a:r>
            <a:r>
              <a:rPr sz="4000" dirty="0"/>
              <a:t>yourself to maturity </a:t>
            </a:r>
          </a:p>
          <a:p>
            <a:r>
              <a:rPr sz="4000" dirty="0"/>
              <a:t>You must </a:t>
            </a:r>
            <a:r>
              <a:rPr sz="4000" b="1" dirty="0"/>
              <a:t>prepare</a:t>
            </a:r>
            <a:r>
              <a:rPr sz="4000" dirty="0"/>
              <a:t> yourself for marriage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ersonal Develop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Personal Development </a:t>
            </a:r>
          </a:p>
        </p:txBody>
      </p:sp>
      <p:sp>
        <p:nvSpPr>
          <p:cNvPr id="132" name="Physical growth: you must become a man or wom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9758" indent="-349758" defTabSz="473201">
              <a:spcBef>
                <a:spcPts val="3200"/>
              </a:spcBef>
              <a:defRPr sz="3240"/>
            </a:pPr>
            <a:r>
              <a:t>Physical growth: you must become a </a:t>
            </a:r>
            <a:r>
              <a:rPr b="1"/>
              <a:t>man </a:t>
            </a:r>
            <a:r>
              <a:t>or </a:t>
            </a:r>
            <a:r>
              <a:rPr b="1"/>
              <a:t>woman</a:t>
            </a:r>
          </a:p>
          <a:p>
            <a:pPr marL="349758" indent="-349758" defTabSz="473201">
              <a:spcBef>
                <a:spcPts val="3200"/>
              </a:spcBef>
              <a:defRPr sz="3240"/>
            </a:pPr>
            <a:r>
              <a:t>Emotional growth: ready to handle emotional </a:t>
            </a:r>
            <a:r>
              <a:rPr b="1"/>
              <a:t>stress </a:t>
            </a:r>
            <a:r>
              <a:t>&amp; </a:t>
            </a:r>
            <a:r>
              <a:rPr b="1"/>
              <a:t>pressure</a:t>
            </a:r>
          </a:p>
          <a:p>
            <a:pPr marL="349758" indent="-349758" defTabSz="473201">
              <a:spcBef>
                <a:spcPts val="3200"/>
              </a:spcBef>
              <a:defRPr sz="3240"/>
            </a:pPr>
            <a:r>
              <a:t>Behavioral growth: </a:t>
            </a:r>
            <a:r>
              <a:rPr b="1"/>
              <a:t>well behaved </a:t>
            </a:r>
            <a:r>
              <a:t>to earn acceptance of future in laws. (Rebecca in Gen. 24:15-20)</a:t>
            </a:r>
            <a:endParaRPr b="1"/>
          </a:p>
          <a:p>
            <a:pPr marL="349758" indent="-349758" defTabSz="473201">
              <a:spcBef>
                <a:spcPts val="3200"/>
              </a:spcBef>
              <a:defRPr sz="3240"/>
            </a:pPr>
            <a:r>
              <a:t>Social Growth: Interpersonal relationships and knowledge of </a:t>
            </a:r>
            <a:r>
              <a:rPr b="1"/>
              <a:t>societal value. </a:t>
            </a:r>
          </a:p>
          <a:p>
            <a:pPr marL="349758" indent="-349758" defTabSz="473201">
              <a:spcBef>
                <a:spcPts val="3200"/>
              </a:spcBef>
              <a:defRPr sz="3240"/>
            </a:pPr>
            <a:r>
              <a:t>Educational growth: Well educated like Adam...named all animals. You must be versed.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ersonal Prepa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Personal Preparation </a:t>
            </a:r>
          </a:p>
        </p:txBody>
      </p:sp>
      <p:sp>
        <p:nvSpPr>
          <p:cNvPr id="135" name="Physically: mature enough to handle pregnancy…"/>
          <p:cNvSpPr txBox="1">
            <a:spLocks noGrp="1"/>
          </p:cNvSpPr>
          <p:nvPr>
            <p:ph type="body" idx="1"/>
          </p:nvPr>
        </p:nvSpPr>
        <p:spPr>
          <a:xfrm>
            <a:off x="787400" y="2916721"/>
            <a:ext cx="11430000" cy="5715001"/>
          </a:xfrm>
          <a:prstGeom prst="rect">
            <a:avLst/>
          </a:prstGeom>
        </p:spPr>
        <p:txBody>
          <a:bodyPr/>
          <a:lstStyle/>
          <a:p>
            <a:r>
              <a:rPr b="1"/>
              <a:t>Physically</a:t>
            </a:r>
            <a:r>
              <a:t>: mature enough to handle pregnancy</a:t>
            </a:r>
          </a:p>
          <a:p>
            <a:r>
              <a:rPr b="1"/>
              <a:t>Emotionally</a:t>
            </a:r>
            <a:r>
              <a:t>: stable</a:t>
            </a:r>
          </a:p>
          <a:p>
            <a:r>
              <a:rPr b="1"/>
              <a:t>Financially</a:t>
            </a:r>
            <a:r>
              <a:t>: man must be prepared financially</a:t>
            </a:r>
          </a:p>
          <a:p>
            <a:pPr>
              <a:defRPr b="1"/>
            </a:pPr>
            <a:r>
              <a:t>Eternally: </a:t>
            </a:r>
            <a:r>
              <a:rPr b="0"/>
              <a:t>no going back. Divorce is never an option. Separation except by circumstances or death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d's Will(Rom. 12:1-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God's Will</a:t>
            </a:r>
            <a:r>
              <a:rPr sz="4900" i="1"/>
              <a:t>(Rom. 12:1-2)</a:t>
            </a:r>
          </a:p>
        </p:txBody>
      </p:sp>
      <p:sp>
        <p:nvSpPr>
          <p:cNvPr id="138" name="Sound conversion. Isa 55:6,7; Acts 3:19-20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97256" indent="-397256" defTabSz="537463">
              <a:spcBef>
                <a:spcPts val="3600"/>
              </a:spcBef>
              <a:defRPr sz="3680"/>
            </a:pPr>
            <a:r>
              <a:t>Sound conversion. Isa 55:6,7; Acts 3:19-20</a:t>
            </a:r>
          </a:p>
          <a:p>
            <a:pPr marL="397256" indent="-397256" defTabSz="537463">
              <a:spcBef>
                <a:spcPts val="3600"/>
              </a:spcBef>
              <a:defRPr sz="3680"/>
            </a:pPr>
            <a:r>
              <a:t>Surrendered Consecration. Psalm 23:1; John 10:4-5,27</a:t>
            </a:r>
          </a:p>
          <a:p>
            <a:pPr marL="397256" indent="-397256" defTabSz="537463">
              <a:spcBef>
                <a:spcPts val="3600"/>
              </a:spcBef>
              <a:defRPr sz="3680"/>
            </a:pPr>
            <a:r>
              <a:t>Saintly Conformity: Eph. 5:1-7, 1John 2:15-17 2Cor. 6:14-18.</a:t>
            </a:r>
          </a:p>
          <a:p>
            <a:pPr marL="397256" indent="-397256" defTabSz="537463">
              <a:spcBef>
                <a:spcPts val="3600"/>
              </a:spcBef>
              <a:defRPr sz="3680"/>
            </a:pPr>
            <a:r>
              <a:t>Spirit-filled Continually. Gal. 5:16-21.</a:t>
            </a:r>
          </a:p>
          <a:p>
            <a:pPr marL="397256" indent="-397256" defTabSz="537463">
              <a:spcBef>
                <a:spcPts val="3600"/>
              </a:spcBef>
              <a:defRPr sz="3680"/>
            </a:pPr>
            <a:r>
              <a:t>Sincere Supplication: Phil. 4:6. Jacob didn't pray but he suffered for it. Gen. 29:9-20.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7099300" y="2793999"/>
            <a:ext cx="4470400" cy="5867401"/>
          </a:xfrm>
          <a:prstGeom prst="rect">
            <a:avLst/>
          </a:prstGeom>
        </p:spPr>
      </p:pic>
      <p:sp>
        <p:nvSpPr>
          <p:cNvPr id="141" name="Divine Guid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Divine Guidance </a:t>
            </a:r>
          </a:p>
        </p:txBody>
      </p:sp>
      <p:sp>
        <p:nvSpPr>
          <p:cNvPr id="142" name="Inner voice of the spiri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8836" indent="-338836" defTabSz="537463">
              <a:spcBef>
                <a:spcPts val="3000"/>
              </a:spcBef>
              <a:defRPr sz="3036"/>
            </a:pPr>
            <a:r>
              <a:t>Inner voice of the spirit </a:t>
            </a:r>
          </a:p>
          <a:p>
            <a:pPr marL="338836" indent="-338836" defTabSz="537463">
              <a:spcBef>
                <a:spcPts val="3000"/>
              </a:spcBef>
              <a:defRPr sz="3036"/>
            </a:pPr>
            <a:r>
              <a:t>Word of God</a:t>
            </a:r>
          </a:p>
          <a:p>
            <a:pPr marL="338836" indent="-338836" defTabSz="537463">
              <a:spcBef>
                <a:spcPts val="3000"/>
              </a:spcBef>
              <a:defRPr sz="3036"/>
            </a:pPr>
            <a:r>
              <a:t>Spirit filled Pastor's counseling </a:t>
            </a:r>
          </a:p>
          <a:p>
            <a:pPr marL="338836" indent="-338836" defTabSz="537463">
              <a:spcBef>
                <a:spcPts val="3000"/>
              </a:spcBef>
              <a:defRPr sz="3036"/>
            </a:pPr>
            <a:r>
              <a:t>Circumstances or opportunities John 10:3, Rev. 3:7-8; Gen. 24:7-10-27.</a:t>
            </a:r>
          </a:p>
          <a:p>
            <a:pPr marL="338836" indent="-338836" defTabSz="537463">
              <a:spcBef>
                <a:spcPts val="3000"/>
              </a:spcBef>
              <a:defRPr sz="3036"/>
            </a:pPr>
            <a:r>
              <a:t>Direct revelations from God after prayer of faith. Jam. 1:5-6. But note...Prov. 28:9; James 4:3.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otoc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CCBC </a:t>
            </a:r>
            <a:r>
              <a:rPr dirty="0"/>
              <a:t>Protocol</a:t>
            </a:r>
          </a:p>
        </p:txBody>
      </p:sp>
      <p:sp>
        <p:nvSpPr>
          <p:cNvPr id="145" name="After you have known God's will, you must NEVER approach the person directly.…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12801600" cy="759655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dirty="0"/>
              <a:t>After you have known God's will, you must </a:t>
            </a:r>
            <a:r>
              <a:rPr b="1" dirty="0">
                <a:solidFill>
                  <a:srgbClr val="FF0000"/>
                </a:solidFill>
              </a:rPr>
              <a:t>NEVER</a:t>
            </a:r>
            <a:r>
              <a:rPr dirty="0"/>
              <a:t> approach the person directly.</a:t>
            </a:r>
            <a:r>
              <a:rPr lang="en-GB" dirty="0"/>
              <a:t> Always involve </a:t>
            </a:r>
            <a:r>
              <a:rPr lang="en-GB" b="1" dirty="0">
                <a:solidFill>
                  <a:srgbClr val="00B050"/>
                </a:solidFill>
              </a:rPr>
              <a:t>an intermediary</a:t>
            </a:r>
            <a:r>
              <a:rPr lang="en-GB" dirty="0"/>
              <a:t>: through servants of God, pastor,  church leader, mentor. In CCBC, your pastor.</a:t>
            </a:r>
          </a:p>
          <a:p>
            <a:r>
              <a:rPr lang="en-GB" dirty="0"/>
              <a:t>Inform your </a:t>
            </a:r>
            <a:r>
              <a:rPr lang="en-GB" b="1" dirty="0">
                <a:solidFill>
                  <a:srgbClr val="00B050"/>
                </a:solidFill>
              </a:rPr>
              <a:t>branch pastor </a:t>
            </a:r>
            <a:r>
              <a:rPr lang="en-GB" dirty="0"/>
              <a:t>first. Your pastor has the duty to spiritually assess your intention.</a:t>
            </a:r>
          </a:p>
          <a:p>
            <a:r>
              <a:rPr lang="en-GB" dirty="0"/>
              <a:t>Branch Pastor will refer you to the </a:t>
            </a:r>
            <a:r>
              <a:rPr lang="en-GB" b="1" dirty="0">
                <a:solidFill>
                  <a:srgbClr val="00B050"/>
                </a:solidFill>
              </a:rPr>
              <a:t>Marriage Counselling Unit </a:t>
            </a:r>
            <a:r>
              <a:rPr lang="en-GB" dirty="0"/>
              <a:t>(MCU). MCU has the duty to do </a:t>
            </a:r>
            <a:r>
              <a:rPr lang="en-GB" b="1" dirty="0">
                <a:solidFill>
                  <a:srgbClr val="00B050"/>
                </a:solidFill>
              </a:rPr>
              <a:t>background checks</a:t>
            </a:r>
            <a:r>
              <a:rPr lang="en-GB" dirty="0"/>
              <a:t>, guide and counsel appropriately.</a:t>
            </a:r>
            <a:endParaRPr dirty="0"/>
          </a:p>
          <a:p>
            <a:r>
              <a:rPr lang="en-GB" b="1" dirty="0">
                <a:solidFill>
                  <a:srgbClr val="00B050"/>
                </a:solidFill>
              </a:rPr>
              <a:t>Marriage proposal: </a:t>
            </a:r>
            <a:r>
              <a:rPr lang="en-GB" dirty="0"/>
              <a:t>MCU will guide at this stage too.</a:t>
            </a:r>
            <a:endParaRPr dirty="0"/>
          </a:p>
          <a:p>
            <a:r>
              <a:rPr b="1" dirty="0">
                <a:solidFill>
                  <a:srgbClr val="00B050"/>
                </a:solidFill>
              </a:rPr>
              <a:t>Parental consent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before courtship</a:t>
            </a:r>
            <a:endParaRPr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415</Words>
  <Application>Microsoft Macintosh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Cochin</vt:lpstr>
      <vt:lpstr>Helvetica Neue</vt:lpstr>
      <vt:lpstr>Formal</vt:lpstr>
      <vt:lpstr>MARRIAGE</vt:lpstr>
      <vt:lpstr>The PROTOTYPE Adam-Eve (Gen. 2:7-22) Isaac-Rebecca (Gen. 24:</vt:lpstr>
      <vt:lpstr>The Process of Marriage</vt:lpstr>
      <vt:lpstr>Personal Development </vt:lpstr>
      <vt:lpstr>Personal Development </vt:lpstr>
      <vt:lpstr>Personal Preparation </vt:lpstr>
      <vt:lpstr>God's Will(Rom. 12:1-2)</vt:lpstr>
      <vt:lpstr>Divine Guidance </vt:lpstr>
      <vt:lpstr>CCBC Protocol</vt:lpstr>
      <vt:lpstr>To be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</dc:title>
  <cp:lastModifiedBy>Ajayi Isaac</cp:lastModifiedBy>
  <cp:revision>2</cp:revision>
  <dcterms:modified xsi:type="dcterms:W3CDTF">2022-09-04T18:18:47Z</dcterms:modified>
</cp:coreProperties>
</file>