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2" r:id="rId3"/>
    <p:sldId id="411" r:id="rId4"/>
    <p:sldId id="394" r:id="rId5"/>
    <p:sldId id="395" r:id="rId6"/>
    <p:sldId id="412" r:id="rId7"/>
    <p:sldId id="421" r:id="rId8"/>
    <p:sldId id="456" r:id="rId9"/>
    <p:sldId id="423" r:id="rId10"/>
    <p:sldId id="429" r:id="rId11"/>
    <p:sldId id="457" r:id="rId12"/>
    <p:sldId id="422" r:id="rId13"/>
    <p:sldId id="426" r:id="rId14"/>
    <p:sldId id="427" r:id="rId15"/>
    <p:sldId id="428" r:id="rId16"/>
    <p:sldId id="430" r:id="rId17"/>
    <p:sldId id="432" r:id="rId18"/>
    <p:sldId id="433" r:id="rId19"/>
    <p:sldId id="435" r:id="rId20"/>
    <p:sldId id="436" r:id="rId21"/>
    <p:sldId id="434" r:id="rId22"/>
    <p:sldId id="437" r:id="rId23"/>
    <p:sldId id="438" r:id="rId24"/>
    <p:sldId id="439" r:id="rId25"/>
    <p:sldId id="440" r:id="rId26"/>
    <p:sldId id="442" r:id="rId27"/>
    <p:sldId id="443" r:id="rId28"/>
    <p:sldId id="444" r:id="rId29"/>
    <p:sldId id="445" r:id="rId30"/>
    <p:sldId id="446" r:id="rId31"/>
    <p:sldId id="416" r:id="rId32"/>
    <p:sldId id="417" r:id="rId33"/>
    <p:sldId id="448" r:id="rId34"/>
    <p:sldId id="409" r:id="rId35"/>
    <p:sldId id="403" r:id="rId36"/>
    <p:sldId id="404" r:id="rId37"/>
    <p:sldId id="431" r:id="rId38"/>
    <p:sldId id="449" r:id="rId39"/>
    <p:sldId id="450" r:id="rId40"/>
    <p:sldId id="451" r:id="rId41"/>
    <p:sldId id="452" r:id="rId42"/>
    <p:sldId id="453" r:id="rId43"/>
    <p:sldId id="407" r:id="rId44"/>
    <p:sldId id="454" r:id="rId45"/>
    <p:sldId id="408" r:id="rId4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644EB7-6EE3-430F-9C66-BEEE0D24B22A}">
          <p14:sldIdLst>
            <p14:sldId id="256"/>
            <p14:sldId id="312"/>
            <p14:sldId id="411"/>
            <p14:sldId id="394"/>
            <p14:sldId id="395"/>
            <p14:sldId id="412"/>
            <p14:sldId id="421"/>
            <p14:sldId id="456"/>
            <p14:sldId id="423"/>
            <p14:sldId id="429"/>
            <p14:sldId id="457"/>
            <p14:sldId id="422"/>
            <p14:sldId id="426"/>
            <p14:sldId id="427"/>
            <p14:sldId id="428"/>
            <p14:sldId id="430"/>
            <p14:sldId id="432"/>
            <p14:sldId id="433"/>
            <p14:sldId id="435"/>
            <p14:sldId id="436"/>
            <p14:sldId id="434"/>
            <p14:sldId id="437"/>
            <p14:sldId id="438"/>
            <p14:sldId id="439"/>
            <p14:sldId id="440"/>
            <p14:sldId id="442"/>
            <p14:sldId id="443"/>
            <p14:sldId id="444"/>
            <p14:sldId id="445"/>
            <p14:sldId id="446"/>
            <p14:sldId id="416"/>
            <p14:sldId id="417"/>
            <p14:sldId id="448"/>
            <p14:sldId id="409"/>
            <p14:sldId id="403"/>
            <p14:sldId id="404"/>
            <p14:sldId id="431"/>
            <p14:sldId id="449"/>
            <p14:sldId id="450"/>
            <p14:sldId id="451"/>
            <p14:sldId id="452"/>
            <p14:sldId id="453"/>
            <p14:sldId id="407"/>
            <p14:sldId id="454"/>
            <p14:sldId id="408"/>
          </p14:sldIdLst>
        </p14:section>
        <p14:section name="Section sans titre" id="{7070DD70-30F2-4767-9E87-45803EF9F5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NAY Thibault" initials="TT" lastIdx="7" clrIdx="0">
    <p:extLst>
      <p:ext uri="{19B8F6BF-5375-455C-9EA6-DF929625EA0E}">
        <p15:presenceInfo xmlns:p15="http://schemas.microsoft.com/office/powerpoint/2012/main" userId="S-1-5-21-1759653605-1313832288-709122288-76617" providerId="AD"/>
      </p:ext>
    </p:extLst>
  </p:cmAuthor>
  <p:cmAuthor id="2" name="GOURICHON Anaïs" initials="GA" lastIdx="5" clrIdx="1">
    <p:extLst>
      <p:ext uri="{19B8F6BF-5375-455C-9EA6-DF929625EA0E}">
        <p15:presenceInfo xmlns:p15="http://schemas.microsoft.com/office/powerpoint/2012/main" userId="S-1-5-21-1759653605-1313832288-709122288-110354" providerId="AD"/>
      </p:ext>
    </p:extLst>
  </p:cmAuthor>
  <p:cmAuthor id="3" name="ROOSE Nadia" initials="RN" lastIdx="6" clrIdx="2">
    <p:extLst>
      <p:ext uri="{19B8F6BF-5375-455C-9EA6-DF929625EA0E}">
        <p15:presenceInfo xmlns:p15="http://schemas.microsoft.com/office/powerpoint/2012/main" userId="S-1-5-21-1759653605-1313832288-709122288-21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7"/>
    <a:srgbClr val="F4AA00"/>
    <a:srgbClr val="C9282D"/>
    <a:srgbClr val="FFCC66"/>
    <a:srgbClr val="FEE88A"/>
    <a:srgbClr val="FDD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28" autoAdjust="0"/>
  </p:normalViewPr>
  <p:slideViewPr>
    <p:cSldViewPr snapToGrid="0" snapToObjects="1">
      <p:cViewPr varScale="1">
        <p:scale>
          <a:sx n="106" d="100"/>
          <a:sy n="106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906B-1A30-4010-95FD-80F057F7573A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2478C556-AC36-4D8D-BCDA-D242497030CF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Réception du FUI par les personnes responsables</a:t>
          </a:r>
          <a:endParaRPr lang="fr-BE" dirty="0"/>
        </a:p>
      </dgm:t>
    </dgm:pt>
    <dgm:pt modelId="{13D8734C-1DD7-4EC9-9A20-6F523188DE06}" type="parTrans" cxnId="{10429865-2350-4683-8C25-E9AFC6046050}">
      <dgm:prSet/>
      <dgm:spPr/>
      <dgm:t>
        <a:bodyPr/>
        <a:lstStyle/>
        <a:p>
          <a:endParaRPr lang="fr-BE"/>
        </a:p>
      </dgm:t>
    </dgm:pt>
    <dgm:pt modelId="{F2A4CC4D-01DE-489F-80F3-E4B91DDB6EE0}" type="sibTrans" cxnId="{10429865-2350-4683-8C25-E9AFC604605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4BE98C6-742E-4478-98D9-3C4DAC4BD0B9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 qui le complètent et le déposent dans l’établissement de 1</a:t>
          </a:r>
          <a:r>
            <a:rPr lang="fr-BE" baseline="30000" dirty="0" smtClean="0"/>
            <a:t>ère</a:t>
          </a:r>
          <a:r>
            <a:rPr lang="fr-BE" dirty="0" smtClean="0"/>
            <a:t> préférence </a:t>
          </a:r>
          <a:endParaRPr lang="fr-BE" dirty="0"/>
        </a:p>
      </dgm:t>
    </dgm:pt>
    <dgm:pt modelId="{9576DE54-2406-4C7D-AAFE-C03016053CA3}" type="parTrans" cxnId="{90B65D73-CE91-4D33-B43B-3FE079649CE4}">
      <dgm:prSet/>
      <dgm:spPr/>
      <dgm:t>
        <a:bodyPr/>
        <a:lstStyle/>
        <a:p>
          <a:endParaRPr lang="fr-BE"/>
        </a:p>
      </dgm:t>
    </dgm:pt>
    <dgm:pt modelId="{8CC18EEB-0880-41EB-9824-2B7266AB1199}" type="sibTrans" cxnId="{90B65D73-CE91-4D33-B43B-3FE079649CE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8029D34-3247-47E6-8667-46345DC92B39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...et sont informées de la situation d’inscription de l’enfant</a:t>
          </a:r>
          <a:endParaRPr lang="fr-BE" dirty="0"/>
        </a:p>
      </dgm:t>
    </dgm:pt>
    <dgm:pt modelId="{049BE9CF-D8D3-4E27-BA21-B688EB61EA81}" type="parTrans" cxnId="{B2D18E48-2BAF-4453-ADE1-DBE063D39F67}">
      <dgm:prSet/>
      <dgm:spPr/>
      <dgm:t>
        <a:bodyPr/>
        <a:lstStyle/>
        <a:p>
          <a:endParaRPr lang="fr-BE"/>
        </a:p>
      </dgm:t>
    </dgm:pt>
    <dgm:pt modelId="{732D6117-7BD9-435D-9F9F-6A3C0CA3E387}" type="sibTrans" cxnId="{B2D18E48-2BAF-4453-ADE1-DBE063D39F67}">
      <dgm:prSet/>
      <dgm:spPr/>
      <dgm:t>
        <a:bodyPr/>
        <a:lstStyle/>
        <a:p>
          <a:endParaRPr lang="fr-BE"/>
        </a:p>
      </dgm:t>
    </dgm:pt>
    <dgm:pt modelId="{29141645-5D45-40BD-A866-39D3579DC811}" type="pres">
      <dgm:prSet presAssocID="{C7CB906B-1A30-4010-95FD-80F057F7573A}" presName="Name0" presStyleCnt="0">
        <dgm:presLayoutVars>
          <dgm:dir/>
          <dgm:animLvl val="lvl"/>
          <dgm:resizeHandles val="exact"/>
        </dgm:presLayoutVars>
      </dgm:prSet>
      <dgm:spPr/>
    </dgm:pt>
    <dgm:pt modelId="{D39731B6-B7AE-4BF2-8BC0-4CD71BFB133F}" type="pres">
      <dgm:prSet presAssocID="{2478C556-AC36-4D8D-BCDA-D242497030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5E93CB2-2DC8-4E26-A4EF-EB3D4E6CC6C3}" type="pres">
      <dgm:prSet presAssocID="{F2A4CC4D-01DE-489F-80F3-E4B91DDB6EE0}" presName="parTxOnlySpace" presStyleCnt="0"/>
      <dgm:spPr/>
    </dgm:pt>
    <dgm:pt modelId="{B7E5747C-5A8C-4C99-981F-3F002B65BC6D}" type="pres">
      <dgm:prSet presAssocID="{44BE98C6-742E-4478-98D9-3C4DAC4BD0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F827B-E0F9-432A-8F41-90CAC7923A46}" type="pres">
      <dgm:prSet presAssocID="{8CC18EEB-0880-41EB-9824-2B7266AB1199}" presName="parTxOnlySpace" presStyleCnt="0"/>
      <dgm:spPr/>
    </dgm:pt>
    <dgm:pt modelId="{346348CD-3DB1-4947-BA2E-E837DFBDF3DB}" type="pres">
      <dgm:prSet presAssocID="{48029D34-3247-47E6-8667-46345DC92B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0B65D73-CE91-4D33-B43B-3FE079649CE4}" srcId="{C7CB906B-1A30-4010-95FD-80F057F7573A}" destId="{44BE98C6-742E-4478-98D9-3C4DAC4BD0B9}" srcOrd="1" destOrd="0" parTransId="{9576DE54-2406-4C7D-AAFE-C03016053CA3}" sibTransId="{8CC18EEB-0880-41EB-9824-2B7266AB1199}"/>
    <dgm:cxn modelId="{10429865-2350-4683-8C25-E9AFC6046050}" srcId="{C7CB906B-1A30-4010-95FD-80F057F7573A}" destId="{2478C556-AC36-4D8D-BCDA-D242497030CF}" srcOrd="0" destOrd="0" parTransId="{13D8734C-1DD7-4EC9-9A20-6F523188DE06}" sibTransId="{F2A4CC4D-01DE-489F-80F3-E4B91DDB6EE0}"/>
    <dgm:cxn modelId="{C448F9E6-4A1D-4720-89A6-FE732B92214F}" type="presOf" srcId="{48029D34-3247-47E6-8667-46345DC92B39}" destId="{346348CD-3DB1-4947-BA2E-E837DFBDF3DB}" srcOrd="0" destOrd="0" presId="urn:microsoft.com/office/officeart/2005/8/layout/chevron1"/>
    <dgm:cxn modelId="{74629190-B2B1-4363-BF84-5C22F33BC57D}" type="presOf" srcId="{44BE98C6-742E-4478-98D9-3C4DAC4BD0B9}" destId="{B7E5747C-5A8C-4C99-981F-3F002B65BC6D}" srcOrd="0" destOrd="0" presId="urn:microsoft.com/office/officeart/2005/8/layout/chevron1"/>
    <dgm:cxn modelId="{6ACA0954-1A1D-4263-ACC9-6981429B9677}" type="presOf" srcId="{C7CB906B-1A30-4010-95FD-80F057F7573A}" destId="{29141645-5D45-40BD-A866-39D3579DC811}" srcOrd="0" destOrd="0" presId="urn:microsoft.com/office/officeart/2005/8/layout/chevron1"/>
    <dgm:cxn modelId="{8106F7B7-2FD2-414E-A3C5-9904FEECC3D2}" type="presOf" srcId="{2478C556-AC36-4D8D-BCDA-D242497030CF}" destId="{D39731B6-B7AE-4BF2-8BC0-4CD71BFB133F}" srcOrd="0" destOrd="0" presId="urn:microsoft.com/office/officeart/2005/8/layout/chevron1"/>
    <dgm:cxn modelId="{B2D18E48-2BAF-4453-ADE1-DBE063D39F67}" srcId="{C7CB906B-1A30-4010-95FD-80F057F7573A}" destId="{48029D34-3247-47E6-8667-46345DC92B39}" srcOrd="2" destOrd="0" parTransId="{049BE9CF-D8D3-4E27-BA21-B688EB61EA81}" sibTransId="{732D6117-7BD9-435D-9F9F-6A3C0CA3E387}"/>
    <dgm:cxn modelId="{126AD5F8-35E4-444E-99B6-6557C0403B4F}" type="presParOf" srcId="{29141645-5D45-40BD-A866-39D3579DC811}" destId="{D39731B6-B7AE-4BF2-8BC0-4CD71BFB133F}" srcOrd="0" destOrd="0" presId="urn:microsoft.com/office/officeart/2005/8/layout/chevron1"/>
    <dgm:cxn modelId="{11585040-C7F3-468E-BE73-0FCAB30CC7DF}" type="presParOf" srcId="{29141645-5D45-40BD-A866-39D3579DC811}" destId="{55E93CB2-2DC8-4E26-A4EF-EB3D4E6CC6C3}" srcOrd="1" destOrd="0" presId="urn:microsoft.com/office/officeart/2005/8/layout/chevron1"/>
    <dgm:cxn modelId="{D5DC154E-4DF4-41F8-A13A-E7F3386FC247}" type="presParOf" srcId="{29141645-5D45-40BD-A866-39D3579DC811}" destId="{B7E5747C-5A8C-4C99-981F-3F002B65BC6D}" srcOrd="2" destOrd="0" presId="urn:microsoft.com/office/officeart/2005/8/layout/chevron1"/>
    <dgm:cxn modelId="{CCB66C8F-2690-4AE7-89DB-B0F8F0B0E250}" type="presParOf" srcId="{29141645-5D45-40BD-A866-39D3579DC811}" destId="{B1FF827B-E0F9-432A-8F41-90CAC7923A46}" srcOrd="3" destOrd="0" presId="urn:microsoft.com/office/officeart/2005/8/layout/chevron1"/>
    <dgm:cxn modelId="{F6D0E277-FED3-4537-8FD2-17826775A192}" type="presParOf" srcId="{29141645-5D45-40BD-A866-39D3579DC811}" destId="{346348CD-3DB1-4947-BA2E-E837DFBDF3D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31B6-B7AE-4BF2-8BC0-4CD71BFB133F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Réception du FUI par les personnes responsables</a:t>
          </a:r>
          <a:endParaRPr lang="fr-BE" sz="1600" kern="1200" dirty="0"/>
        </a:p>
      </dsp:txBody>
      <dsp:txXfrm>
        <a:off x="589895" y="1675497"/>
        <a:ext cx="1762452" cy="1174968"/>
      </dsp:txXfrm>
    </dsp:sp>
    <dsp:sp modelId="{B7E5747C-5A8C-4C99-981F-3F002B65BC6D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 qui le complètent et le déposent dans l’établissement de 1</a:t>
          </a:r>
          <a:r>
            <a:rPr lang="fr-BE" sz="1600" kern="1200" baseline="30000" dirty="0" smtClean="0"/>
            <a:t>ère</a:t>
          </a:r>
          <a:r>
            <a:rPr lang="fr-BE" sz="1600" kern="1200" dirty="0" smtClean="0"/>
            <a:t> préférence </a:t>
          </a:r>
          <a:endParaRPr lang="fr-BE" sz="1600" kern="1200" dirty="0"/>
        </a:p>
      </dsp:txBody>
      <dsp:txXfrm>
        <a:off x="3233573" y="1675497"/>
        <a:ext cx="1762452" cy="1174968"/>
      </dsp:txXfrm>
    </dsp:sp>
    <dsp:sp modelId="{346348CD-3DB1-4947-BA2E-E837DFBDF3DB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...et sont informées de la situation d’inscription de l’enfant</a:t>
          </a:r>
          <a:endParaRPr lang="fr-BE" sz="1600" kern="1200" dirty="0"/>
        </a:p>
      </dsp:txBody>
      <dsp:txXfrm>
        <a:off x="5877252" y="1675497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46BAE4-533B-4F20-995A-84845C775A4A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CF66139-16CB-48E4-81FD-7EB86CD8FA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6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432EBBB-C5E8-4722-8A4F-EA6DE0967B7C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E231FD-D569-4E64-9506-5A549B9828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95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069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88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551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97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99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480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088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805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326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6330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027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23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9234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6500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84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416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219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955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6878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97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40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4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1557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6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44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2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965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69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097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96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02DD-4499-409F-9CCF-283D9635B142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136-8978-47A5-94B5-F1C63A2D02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56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71E6-FB0B-4C31-8FEC-540D4461C155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0A9F-602A-4953-B81F-0BB9BCA265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4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6073-F3A0-4D15-9EFF-D072A22E67E5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8317-9782-4181-A9C0-7109907FF9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71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1F4E-6CCA-40C8-B6EA-080281EE5DEA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47DD-A4EC-445B-B1B9-8CDB6F5F55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2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9A57-0EE9-49CA-AA98-1CF38109BE09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F88-AB8C-4684-BC16-231E37351C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44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CB0-FB1A-4724-8319-C417A2C3294F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EF7A-033A-4E79-A4D1-7657E444E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1CE-CEEC-4564-AE5B-D93F92FB5ADD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C210-6120-408D-818B-88EE1FB3CF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8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E1A4-6BE9-48CE-A23D-8F86A41DF41A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E0C0-673D-410F-AE84-D8BFCF4673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0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D316-14B4-4AC6-8237-F74D641DBF2B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975A-B250-4F77-A53F-971E005A0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237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F8BB-6F0F-4E25-BF00-AA2F85D16EA9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DF1-4144-40D6-88DF-52C73A561E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08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A69E-47A0-4321-9F3A-6C89338D7A39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BFF0-2701-4D31-8A0E-491F167829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71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DA56E4F-AFA5-466F-A2B1-A7B5B20484A8}" type="datetime1">
              <a:rPr lang="fr-FR"/>
              <a:pPr>
                <a:defRPr/>
              </a:pPr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27B68F-1F79-4EA1-A071-4635AD870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cription.cfwb.b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z.rrn.fgov.be/fr/registre-national/mon-dossi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nscription@cfwb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cription.cfwb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774700" y="2254250"/>
            <a:ext cx="7500938" cy="1928451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>Décret « Inscription »</a:t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BE" altLang="fr-FR" sz="2000" b="1" dirty="0" smtClean="0">
                <a:solidFill>
                  <a:srgbClr val="001D77"/>
                </a:solidFill>
              </a:rPr>
              <a:t>Première année commune de l’enseignement secondaire</a:t>
            </a:r>
            <a:br>
              <a:rPr lang="fr-BE" altLang="fr-FR" sz="2000" b="1" dirty="0" smtClean="0">
                <a:solidFill>
                  <a:srgbClr val="001D77"/>
                </a:solidFill>
              </a:rPr>
            </a:br>
            <a:r>
              <a:rPr lang="fr-BE" altLang="fr-FR" sz="3200" b="1" dirty="0" smtClean="0">
                <a:solidFill>
                  <a:srgbClr val="001D77"/>
                </a:solidFill>
              </a:rPr>
              <a:t/>
            </a:r>
            <a:br>
              <a:rPr lang="fr-BE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2000" b="1" dirty="0" smtClean="0">
                <a:solidFill>
                  <a:srgbClr val="F4AA00"/>
                </a:solidFill>
              </a:rPr>
              <a:t>janvier </a:t>
            </a:r>
            <a:r>
              <a:rPr lang="fr-FR" altLang="fr-FR" sz="2000" b="1" dirty="0" smtClean="0">
                <a:solidFill>
                  <a:srgbClr val="F4AA00"/>
                </a:solidFill>
              </a:rPr>
              <a:t>2021</a:t>
            </a:r>
          </a:p>
        </p:txBody>
      </p:sp>
      <p:pic>
        <p:nvPicPr>
          <p:cNvPr id="4099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32138" y="5132388"/>
            <a:ext cx="28082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BE" altLang="fr-FR" sz="2000" dirty="0" smtClean="0">
              <a:solidFill>
                <a:srgbClr val="C9282D"/>
              </a:solidFill>
              <a:latin typeface="+mn-lt"/>
            </a:endParaRPr>
          </a:p>
        </p:txBody>
      </p:sp>
      <p:pic>
        <p:nvPicPr>
          <p:cNvPr id="4101" name="Picture 8" descr="FWB_Logo_V_Qu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41313"/>
            <a:ext cx="17113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 smtClean="0">
                <a:solidFill>
                  <a:srgbClr val="001D77"/>
                </a:solidFill>
              </a:rPr>
              <a:t>Le </a:t>
            </a:r>
            <a:r>
              <a:rPr lang="fr-FR" altLang="fr-FR" sz="2400" dirty="0" smtClean="0">
                <a:solidFill>
                  <a:srgbClr val="001D77"/>
                </a:solidFill>
              </a:rPr>
              <a:t>volet confidentiel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 voies possibles </a:t>
            </a:r>
            <a:r>
              <a:rPr lang="fr-BE" dirty="0" smtClean="0"/>
              <a:t>pour le compléter: 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/>
              <a:t>Remplir </a:t>
            </a:r>
            <a:r>
              <a:rPr lang="fr-BE" sz="2400" dirty="0" smtClean="0"/>
              <a:t>le volet confidentiel en ligne sur l’application « CIRI Parents </a:t>
            </a:r>
            <a:r>
              <a:rPr lang="fr-BE" sz="2400" dirty="0"/>
              <a:t>», accessible via </a:t>
            </a:r>
            <a:r>
              <a:rPr lang="fr-BE" sz="2400" dirty="0" smtClean="0">
                <a:hlinkClick r:id="rId3"/>
              </a:rPr>
              <a:t>www.inscription.cfwb.be</a:t>
            </a:r>
            <a:r>
              <a:rPr lang="fr-BE" sz="2400" dirty="0" smtClean="0"/>
              <a:t> </a:t>
            </a: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 algn="ctr">
              <a:buNone/>
            </a:pPr>
            <a:r>
              <a:rPr lang="fr-BE" sz="2400" dirty="0" smtClean="0"/>
              <a:t>		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457" y="3349782"/>
            <a:ext cx="4955535" cy="21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 smtClean="0">
                <a:solidFill>
                  <a:srgbClr val="001D77"/>
                </a:solidFill>
              </a:rPr>
              <a:t>Le volet </a:t>
            </a:r>
            <a:r>
              <a:rPr lang="fr-FR" altLang="fr-FR" sz="2400" dirty="0" smtClean="0">
                <a:solidFill>
                  <a:srgbClr val="001D77"/>
                </a:solidFill>
              </a:rPr>
              <a:t>confidentiel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0614"/>
            <a:ext cx="8229600" cy="5175549"/>
          </a:xfrm>
        </p:spPr>
        <p:txBody>
          <a:bodyPr/>
          <a:lstStyle/>
          <a:p>
            <a:pPr marL="0" indent="0">
              <a:buNone/>
            </a:pP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 </a:t>
            </a:r>
            <a:r>
              <a:rPr lang="fr-BE" sz="2400" dirty="0" smtClean="0"/>
              <a:t>remplir le document papier et le remettre à l’établissement de 1</a:t>
            </a:r>
            <a:r>
              <a:rPr lang="fr-BE" sz="2400" baseline="30000" dirty="0" smtClean="0"/>
              <a:t>ère</a:t>
            </a:r>
            <a:r>
              <a:rPr lang="fr-BE" sz="2400" dirty="0" smtClean="0"/>
              <a:t> préférence au moment de la demande d’inscription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 algn="ctr">
              <a:buNone/>
            </a:pPr>
            <a:r>
              <a:rPr lang="fr-BE" sz="2400" dirty="0" smtClean="0"/>
              <a:t>		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22" y="2666401"/>
            <a:ext cx="2553369" cy="33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Du 1</a:t>
            </a:r>
            <a:r>
              <a:rPr lang="fr-BE" baseline="30000" dirty="0" smtClean="0">
                <a:solidFill>
                  <a:schemeClr val="accent3">
                    <a:lumMod val="75000"/>
                  </a:schemeClr>
                </a:solidFill>
              </a:rPr>
              <a:t>er</a:t>
            </a: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 février au 5 mars 2021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fr-BE" dirty="0" smtClean="0"/>
              <a:t>Dépôt </a:t>
            </a:r>
            <a:r>
              <a:rPr lang="fr-BE" dirty="0"/>
              <a:t>du FUI complété dans l’établissement correspondant à la 1</a:t>
            </a:r>
            <a:r>
              <a:rPr lang="fr-BE" baseline="30000" dirty="0"/>
              <a:t>ère</a:t>
            </a:r>
            <a:r>
              <a:rPr lang="fr-BE" dirty="0"/>
              <a:t> préférence </a:t>
            </a:r>
            <a:endParaRPr lang="fr-FR" dirty="0"/>
          </a:p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2400" dirty="0" smtClean="0"/>
              <a:t>Même si le volet confidentiel a été rempli en ligne </a:t>
            </a:r>
          </a:p>
          <a:p>
            <a:pPr marL="0" indent="0" algn="ctr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 d</a:t>
            </a:r>
            <a:r>
              <a:rPr lang="fr-BE" sz="2400" dirty="0" smtClean="0"/>
              <a:t>ans </a:t>
            </a:r>
            <a:r>
              <a:rPr lang="fr-BE" sz="2400" dirty="0"/>
              <a:t>tous les cas, déposer le volet général dans l’établissement de 1</a:t>
            </a:r>
            <a:r>
              <a:rPr lang="fr-BE" sz="2400" baseline="30000" dirty="0"/>
              <a:t>ère</a:t>
            </a:r>
            <a:r>
              <a:rPr lang="fr-BE" sz="2400" dirty="0"/>
              <a:t> préférence</a:t>
            </a:r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La période d’inscription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pic>
        <p:nvPicPr>
          <p:cNvPr id="7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86" y="4698840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6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 smtClean="0"/>
              <a:t>Le 5 mars 2021 en fin de journée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Clôture des inscriptions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2800" dirty="0" smtClean="0"/>
              <a:t>Plus aucune inscription ne pourra être enregistrée jusqu’au 26 avril</a:t>
            </a:r>
            <a:endParaRPr lang="fr-BE" sz="28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La fin de la période d’inscription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20128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•Fin de la période d’inscription</a:t>
            </a:r>
            <a:endParaRPr lang="fr-BE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fr-BE" sz="2800" dirty="0" smtClean="0">
                <a:solidFill>
                  <a:schemeClr val="tx2"/>
                </a:solidFill>
              </a:rPr>
              <a:t>2 </a:t>
            </a:r>
            <a:r>
              <a:rPr lang="fr-BE" sz="2800" dirty="0">
                <a:solidFill>
                  <a:schemeClr val="tx2"/>
                </a:solidFill>
              </a:rPr>
              <a:t>cas de figure possibles </a:t>
            </a:r>
            <a:r>
              <a:rPr lang="fr-BE" sz="2800" dirty="0" smtClean="0"/>
              <a:t>: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fr-BE" sz="2000" dirty="0"/>
          </a:p>
          <a:p>
            <a:pPr marL="609600" indent="-609600" eaLnBrk="1" hangingPunct="1">
              <a:buFont typeface="+mj-lt"/>
              <a:buAutoNum type="arabicPeriod"/>
            </a:pPr>
            <a:r>
              <a:rPr lang="fr-BE" sz="2800" dirty="0">
                <a:solidFill>
                  <a:srgbClr val="008000"/>
                </a:solidFill>
              </a:rPr>
              <a:t>Moins de demandes</a:t>
            </a:r>
            <a:r>
              <a:rPr lang="fr-BE" sz="2800" dirty="0"/>
              <a:t> que de places disponibles </a:t>
            </a:r>
            <a:endParaRPr lang="fr-BE" sz="2800" dirty="0" smtClean="0"/>
          </a:p>
          <a:p>
            <a:pPr marL="0" indent="0" eaLnBrk="1" hangingPunct="1">
              <a:buNone/>
            </a:pPr>
            <a:r>
              <a:rPr lang="fr-BE" sz="2800" dirty="0" smtClean="0">
                <a:sym typeface="Wingdings" panose="05000000000000000000" pitchFamily="2" charset="2"/>
              </a:rPr>
              <a:t>			</a:t>
            </a:r>
            <a:r>
              <a:rPr lang="fr-BE" sz="2800" dirty="0" smtClean="0"/>
              <a:t> </a:t>
            </a:r>
            <a:r>
              <a:rPr lang="fr-BE" sz="2800" dirty="0"/>
              <a:t>tous les élèves sont </a:t>
            </a:r>
            <a:r>
              <a:rPr lang="fr-BE" sz="2800" dirty="0" smtClean="0"/>
              <a:t>inscrits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fr-BE" sz="2800" dirty="0"/>
          </a:p>
          <a:p>
            <a:pPr marL="609600" indent="-609600" eaLnBrk="1" hangingPunct="1">
              <a:buFont typeface="+mj-lt"/>
              <a:buAutoNum type="arabicPeriod" startAt="2"/>
            </a:pPr>
            <a:r>
              <a:rPr lang="fr-BE" sz="2800" dirty="0">
                <a:solidFill>
                  <a:srgbClr val="008000"/>
                </a:solidFill>
              </a:rPr>
              <a:t>Plus de demandes</a:t>
            </a:r>
            <a:r>
              <a:rPr lang="fr-BE" sz="2800" dirty="0"/>
              <a:t> que de places disponibles </a:t>
            </a:r>
            <a:endParaRPr lang="fr-BE" sz="2800" dirty="0" smtClean="0"/>
          </a:p>
          <a:p>
            <a:pPr algn="ctr" eaLnBrk="1" hangingPunct="1">
              <a:buFont typeface="Wingdings" panose="05000000000000000000" pitchFamily="2" charset="2"/>
              <a:buChar char="à"/>
            </a:pPr>
            <a:r>
              <a:rPr lang="fr-BE" sz="2800" dirty="0" smtClean="0">
                <a:sym typeface="Wingdings" panose="05000000000000000000" pitchFamily="2" charset="2"/>
              </a:rPr>
              <a:t>l’établissement est complet</a:t>
            </a:r>
            <a:endParaRPr lang="fr-BE" sz="2800" dirty="0">
              <a:sym typeface="Wingdings" panose="05000000000000000000" pitchFamily="2" charset="2"/>
            </a:endParaRPr>
          </a:p>
          <a:p>
            <a:pPr marL="0" indent="0" algn="ctr" eaLnBrk="1" hangingPunct="1">
              <a:buNone/>
            </a:pPr>
            <a:r>
              <a:rPr lang="fr-BE" sz="2800" dirty="0" smtClean="0">
                <a:sym typeface="Wingdings" panose="05000000000000000000" pitchFamily="2" charset="2"/>
              </a:rPr>
              <a:t></a:t>
            </a:r>
            <a:r>
              <a:rPr lang="fr-BE" sz="2800" dirty="0" smtClean="0"/>
              <a:t> </a:t>
            </a:r>
            <a:r>
              <a:rPr lang="fr-BE" sz="2800" dirty="0"/>
              <a:t>classement</a:t>
            </a:r>
            <a:endParaRPr lang="fr-FR" sz="2800" dirty="0"/>
          </a:p>
          <a:p>
            <a:pPr algn="ctr" eaLnBrk="1" hangingPunct="1">
              <a:buFont typeface="Wingdings" pitchFamily="2" charset="2"/>
              <a:buNone/>
            </a:pPr>
            <a:endParaRPr lang="fr-BE" sz="28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fr-BE" sz="2800" dirty="0" smtClean="0">
              <a:solidFill>
                <a:srgbClr val="008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BE" sz="2800" dirty="0" smtClean="0"/>
              <a:t>Le classement se fait en deux étapes et sur base des mêmes critères:</a:t>
            </a:r>
          </a:p>
          <a:p>
            <a:pPr marL="0" indent="0" algn="just" eaLnBrk="1" hangingPunct="1">
              <a:buNone/>
            </a:pPr>
            <a:r>
              <a:rPr lang="fr-BE" sz="2800" dirty="0" smtClean="0"/>
              <a:t>1°L’établissement va attribuer 80 % de ses places</a:t>
            </a:r>
          </a:p>
          <a:p>
            <a:pPr marL="0" indent="0" algn="just" eaLnBrk="1" hangingPunct="1">
              <a:buNone/>
            </a:pPr>
            <a:endParaRPr lang="fr-BE" sz="28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fr-BE" sz="2800" dirty="0" smtClean="0"/>
              <a:t>2°La CIRI attribue ensuite les places restantes dans les établissements et établit les listes d’attente</a:t>
            </a:r>
            <a:endParaRPr lang="fr-BE" sz="28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Comment classe-t-on un établissement complet?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9855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</a:pPr>
            <a:r>
              <a:rPr lang="fr-BE" sz="2800" dirty="0" smtClean="0">
                <a:solidFill>
                  <a:schemeClr val="tx2"/>
                </a:solidFill>
              </a:rPr>
              <a:t>1°l’indice composite 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fr-BE" sz="2800" dirty="0">
              <a:solidFill>
                <a:schemeClr val="tx2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fr-BE" sz="2800" dirty="0" smtClean="0">
                <a:solidFill>
                  <a:schemeClr val="tx2"/>
                </a:solidFill>
              </a:rPr>
              <a:t>2°le caractère « ISEF » ou non de l’école primaire d’origine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fr-BE" sz="2800" dirty="0">
              <a:solidFill>
                <a:schemeClr val="tx2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fr-BE" sz="2800" dirty="0" smtClean="0">
                <a:solidFill>
                  <a:schemeClr val="tx2"/>
                </a:solidFill>
              </a:rPr>
              <a:t>3°l’existence ou non d’une priorité</a:t>
            </a:r>
            <a:endParaRPr lang="fr-BE" sz="2800" dirty="0">
              <a:solidFill>
                <a:schemeClr val="tx2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fr-BE" sz="2800" dirty="0" smtClean="0">
              <a:solidFill>
                <a:srgbClr val="008000"/>
              </a:solidFill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6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Quels sont les critères de classement</a:t>
            </a:r>
            <a:r>
              <a:rPr lang="fr-FR" altLang="fr-FR" sz="2400" dirty="0" smtClean="0">
                <a:solidFill>
                  <a:srgbClr val="001D77"/>
                </a:solidFill>
              </a:rPr>
              <a:t>?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22465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Les écoles « ISEF »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2400" dirty="0"/>
              <a:t>= écoles qui, dans le classement établi dans le cadre de l’</a:t>
            </a: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encadrement différencié</a:t>
            </a:r>
            <a:r>
              <a:rPr lang="fr-BE" sz="2400" dirty="0"/>
              <a:t>, sont les </a:t>
            </a: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moins favorisées </a:t>
            </a:r>
            <a:r>
              <a:rPr lang="fr-BE" sz="2400" dirty="0"/>
              <a:t>et scolarisent ensemble </a:t>
            </a: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40 %</a:t>
            </a:r>
            <a:r>
              <a:rPr lang="fr-BE" sz="2400" dirty="0"/>
              <a:t> </a:t>
            </a: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des élèves</a:t>
            </a:r>
          </a:p>
          <a:p>
            <a:pPr eaLnBrk="1" hangingPunct="1">
              <a:buFont typeface="Wingdings" pitchFamily="2" charset="2"/>
              <a:buNone/>
            </a:pPr>
            <a:endParaRPr lang="fr-BE" dirty="0"/>
          </a:p>
          <a:p>
            <a:pPr algn="ctr" eaLnBrk="1" hangingPunct="1">
              <a:buFont typeface="Wingdings" pitchFamily="2" charset="2"/>
              <a:buChar char="à"/>
            </a:pPr>
            <a:r>
              <a:rPr lang="fr-BE" sz="2400" dirty="0" smtClean="0"/>
              <a:t> 1</a:t>
            </a:r>
            <a:r>
              <a:rPr lang="fr-BE" sz="2400" baseline="30000" dirty="0" smtClean="0"/>
              <a:t>ère</a:t>
            </a:r>
            <a:r>
              <a:rPr lang="fr-BE" sz="2400" dirty="0" smtClean="0"/>
              <a:t> étape : 20,4 </a:t>
            </a:r>
            <a:r>
              <a:rPr lang="fr-BE" sz="2400" dirty="0"/>
              <a:t>% des places sont attribuées aux élèves issus d’une école dite ISEF</a:t>
            </a:r>
          </a:p>
        </p:txBody>
      </p:sp>
    </p:spTree>
    <p:extLst>
      <p:ext uri="{BB962C8B-B14F-4D97-AF65-F5344CB8AC3E}">
        <p14:creationId xmlns:p14="http://schemas.microsoft.com/office/powerpoint/2010/main" val="1263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Les priorités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 sz="2400" dirty="0" smtClean="0"/>
          </a:p>
          <a:p>
            <a:pPr eaLnBrk="1" hangingPunct="1"/>
            <a:endParaRPr lang="fr-BE" sz="2400" dirty="0"/>
          </a:p>
          <a:p>
            <a:pPr eaLnBrk="1" hangingPunct="1"/>
            <a:endParaRPr lang="fr-BE" sz="2400" dirty="0" smtClean="0"/>
          </a:p>
          <a:p>
            <a:pPr eaLnBrk="1" hangingPunct="1"/>
            <a:r>
              <a:rPr lang="fr-BE" dirty="0" smtClean="0"/>
              <a:t>Au </a:t>
            </a:r>
            <a:r>
              <a:rPr lang="fr-BE" dirty="0"/>
              <a:t>nombre de </a:t>
            </a:r>
            <a:r>
              <a:rPr lang="fr-BE" dirty="0" smtClean="0"/>
              <a:t>5, hiérarchisées</a:t>
            </a:r>
          </a:p>
          <a:p>
            <a:pPr eaLnBrk="1" hangingPunct="1"/>
            <a:r>
              <a:rPr lang="fr-BE" dirty="0"/>
              <a:t> </a:t>
            </a:r>
            <a:r>
              <a:rPr lang="fr-BE" dirty="0" smtClean="0"/>
              <a:t>   Valables </a:t>
            </a:r>
            <a:r>
              <a:rPr lang="fr-BE" dirty="0">
                <a:solidFill>
                  <a:srgbClr val="FF0000"/>
                </a:solidFill>
              </a:rPr>
              <a:t>uniquement</a:t>
            </a:r>
            <a:r>
              <a:rPr lang="fr-BE" dirty="0"/>
              <a:t> pour la 1</a:t>
            </a:r>
            <a:r>
              <a:rPr lang="fr-BE" baseline="30000" dirty="0"/>
              <a:t>ère</a:t>
            </a:r>
            <a:r>
              <a:rPr lang="fr-BE" dirty="0"/>
              <a:t> </a:t>
            </a:r>
            <a:r>
              <a:rPr lang="fr-BE" dirty="0" smtClean="0"/>
              <a:t>préférence et pendant la période d’inscription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339" y="3619500"/>
            <a:ext cx="515200" cy="4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6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Les priorités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9788" lvl="1" indent="-839788" eaLnBrk="1" hangingPunct="1">
              <a:buFont typeface="Wingdings" pitchFamily="2" charset="2"/>
              <a:buNone/>
            </a:pPr>
            <a:r>
              <a:rPr lang="fr-BE" sz="2400" i="1" dirty="0">
                <a:solidFill>
                  <a:schemeClr val="tx2"/>
                </a:solidFill>
              </a:rPr>
              <a:t>1. Fratrie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sz="2200" dirty="0">
                <a:sym typeface="Wingdings" pitchFamily="2" charset="2"/>
              </a:rPr>
              <a:t>Acception large (familles recomposées, élèves résidant sous le même toit)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sz="2200" dirty="0" smtClean="0">
                <a:sym typeface="Wingdings" pitchFamily="2" charset="2"/>
              </a:rPr>
              <a:t>Élève </a:t>
            </a:r>
            <a:r>
              <a:rPr lang="fr-BE" sz="2200" dirty="0">
                <a:sym typeface="Wingdings" pitchFamily="2" charset="2"/>
              </a:rPr>
              <a:t>fréquentant l’établissement </a:t>
            </a:r>
            <a:r>
              <a:rPr lang="fr-BE" sz="2200" dirty="0" smtClean="0">
                <a:sym typeface="Wingdings" pitchFamily="2" charset="2"/>
              </a:rPr>
              <a:t>secondaire au </a:t>
            </a:r>
            <a:r>
              <a:rPr lang="fr-BE" sz="2200" dirty="0">
                <a:sym typeface="Wingdings" pitchFamily="2" charset="2"/>
              </a:rPr>
              <a:t>moment de la période </a:t>
            </a:r>
            <a:r>
              <a:rPr lang="fr-BE" sz="2200" dirty="0" smtClean="0">
                <a:sym typeface="Wingdings" pitchFamily="2" charset="2"/>
              </a:rPr>
              <a:t>d’inscription</a:t>
            </a:r>
          </a:p>
          <a:p>
            <a:pPr marL="0" indent="0" eaLnBrk="1" hangingPunct="1">
              <a:buNone/>
            </a:pPr>
            <a:r>
              <a:rPr lang="fr-BE" sz="1800" dirty="0" smtClean="0">
                <a:sym typeface="Wingdings" pitchFamily="2" charset="2"/>
              </a:rPr>
              <a:t>		Documents? ex.: composition de famille</a:t>
            </a:r>
            <a:endParaRPr lang="fr-BE" sz="1800" dirty="0" smtClean="0"/>
          </a:p>
          <a:p>
            <a:pPr marL="571500" indent="-571500" eaLnBrk="1" hangingPunct="1">
              <a:buNone/>
            </a:pPr>
            <a:endParaRPr lang="fr-BE" sz="2400" i="1" dirty="0" smtClean="0">
              <a:solidFill>
                <a:schemeClr val="tx2"/>
              </a:solidFill>
            </a:endParaRPr>
          </a:p>
          <a:p>
            <a:pPr marL="571500" indent="-571500" eaLnBrk="1" hangingPunct="1">
              <a:buNone/>
            </a:pPr>
            <a:r>
              <a:rPr lang="fr-BE" sz="2400" i="1" dirty="0" smtClean="0">
                <a:solidFill>
                  <a:schemeClr val="tx2"/>
                </a:solidFill>
              </a:rPr>
              <a:t>2</a:t>
            </a:r>
            <a:r>
              <a:rPr lang="fr-BE" sz="2400" i="1" dirty="0">
                <a:solidFill>
                  <a:schemeClr val="tx2"/>
                </a:solidFill>
              </a:rPr>
              <a:t>. Enfant en situation précaire </a:t>
            </a:r>
          </a:p>
          <a:p>
            <a:pPr marL="0" indent="0" eaLnBrk="1" hangingPunct="1">
              <a:buNone/>
            </a:pPr>
            <a:r>
              <a:rPr lang="fr-BE" sz="2200" dirty="0" smtClean="0">
                <a:sym typeface="Wingdings" panose="05000000000000000000" pitchFamily="2" charset="2"/>
              </a:rPr>
              <a:t> </a:t>
            </a:r>
            <a:r>
              <a:rPr lang="fr-BE" sz="2200" dirty="0" smtClean="0"/>
              <a:t>Enfant </a:t>
            </a:r>
            <a:r>
              <a:rPr lang="fr-BE" sz="2200" dirty="0"/>
              <a:t>« placé </a:t>
            </a:r>
            <a:r>
              <a:rPr lang="fr-BE" sz="2200" dirty="0" smtClean="0"/>
              <a:t>»</a:t>
            </a:r>
          </a:p>
          <a:p>
            <a:pPr marL="0" indent="0" eaLnBrk="1" hangingPunct="1">
              <a:buNone/>
            </a:pPr>
            <a:r>
              <a:rPr lang="fr-BE" sz="1800" dirty="0" smtClean="0"/>
              <a:t>		Documents ? </a:t>
            </a:r>
            <a:r>
              <a:rPr lang="fr-FR" sz="1800" dirty="0"/>
              <a:t>attestation ou une copie délivrée par l’école primaire d’origine 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6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eaLnBrk="1" hangingPunct="1"/>
            <a:r>
              <a:rPr lang="fr-BE" sz="2400" dirty="0"/>
              <a:t>Inscriptions en </a:t>
            </a:r>
            <a:r>
              <a:rPr lang="fr-BE" sz="2400" dirty="0">
                <a:solidFill>
                  <a:srgbClr val="008000"/>
                </a:solidFill>
              </a:rPr>
              <a:t>1</a:t>
            </a:r>
            <a:r>
              <a:rPr lang="fr-BE" sz="2400" baseline="30000" dirty="0">
                <a:solidFill>
                  <a:srgbClr val="008000"/>
                </a:solidFill>
              </a:rPr>
              <a:t>ère</a:t>
            </a:r>
            <a:r>
              <a:rPr lang="fr-BE" sz="2400" dirty="0">
                <a:solidFill>
                  <a:srgbClr val="008000"/>
                </a:solidFill>
              </a:rPr>
              <a:t> </a:t>
            </a:r>
            <a:r>
              <a:rPr lang="fr-BE" sz="2400" dirty="0" smtClean="0">
                <a:solidFill>
                  <a:srgbClr val="008000"/>
                </a:solidFill>
              </a:rPr>
              <a:t>année commune</a:t>
            </a:r>
            <a:r>
              <a:rPr lang="fr-BE" sz="2400" dirty="0" smtClean="0"/>
              <a:t> </a:t>
            </a:r>
            <a:r>
              <a:rPr lang="fr-BE" sz="2400" dirty="0"/>
              <a:t>uniquement</a:t>
            </a:r>
          </a:p>
          <a:p>
            <a:pPr eaLnBrk="1" hangingPunct="1">
              <a:buFont typeface="Wingdings" pitchFamily="2" charset="2"/>
              <a:buNone/>
            </a:pPr>
            <a:endParaRPr lang="fr-BE" sz="2400" dirty="0"/>
          </a:p>
          <a:p>
            <a:pPr eaLnBrk="1" hangingPunct="1"/>
            <a:r>
              <a:rPr lang="fr-BE" sz="2400" dirty="0"/>
              <a:t>Utilisation d</a:t>
            </a:r>
            <a:r>
              <a:rPr lang="fr-BE" altLang="fr-FR" sz="2400" dirty="0"/>
              <a:t>’</a:t>
            </a:r>
            <a:r>
              <a:rPr lang="fr-BE" sz="2400" dirty="0"/>
              <a:t>un </a:t>
            </a:r>
            <a:r>
              <a:rPr lang="fr-BE" sz="2400" dirty="0">
                <a:solidFill>
                  <a:srgbClr val="008000"/>
                </a:solidFill>
              </a:rPr>
              <a:t>formulaire unique d</a:t>
            </a:r>
            <a:r>
              <a:rPr lang="fr-BE" altLang="fr-FR" sz="2400" dirty="0">
                <a:solidFill>
                  <a:srgbClr val="008000"/>
                </a:solidFill>
              </a:rPr>
              <a:t>’</a:t>
            </a:r>
            <a:r>
              <a:rPr lang="fr-BE" sz="2400" dirty="0">
                <a:solidFill>
                  <a:srgbClr val="008000"/>
                </a:solidFill>
              </a:rPr>
              <a:t>inscription</a:t>
            </a:r>
          </a:p>
          <a:p>
            <a:pPr eaLnBrk="1" hangingPunct="1">
              <a:buFont typeface="Wingdings" pitchFamily="2" charset="2"/>
              <a:buNone/>
            </a:pPr>
            <a:endParaRPr lang="fr-BE" sz="2400" dirty="0">
              <a:solidFill>
                <a:srgbClr val="008000"/>
              </a:solidFill>
            </a:endParaRPr>
          </a:p>
          <a:p>
            <a:pPr eaLnBrk="1" hangingPunct="1"/>
            <a:r>
              <a:rPr lang="fr-BE" sz="2400" dirty="0">
                <a:solidFill>
                  <a:srgbClr val="008000"/>
                </a:solidFill>
              </a:rPr>
              <a:t>Classement</a:t>
            </a:r>
            <a:r>
              <a:rPr lang="fr-BE" sz="2400" dirty="0"/>
              <a:t> pour départager les demandes si nécessaire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Quelques repères 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Les priorités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200" i="1" dirty="0">
                <a:solidFill>
                  <a:schemeClr val="accent1">
                    <a:lumMod val="75000"/>
                  </a:schemeClr>
                </a:solidFill>
              </a:rPr>
              <a:t>3. Enfant à besoins spécifiques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000" dirty="0"/>
              <a:t>&lt; spécialisé : intégration permanente totale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000" dirty="0"/>
              <a:t>&lt; besoins spécifiques fondés sur un handicap avéré + adaptations nécessaires et consignées dans un projet </a:t>
            </a:r>
            <a:r>
              <a:rPr lang="fr-BE" sz="2000" dirty="0" smtClean="0"/>
              <a:t>d’intégration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200" dirty="0">
                <a:solidFill>
                  <a:schemeClr val="accent1">
                    <a:lumMod val="75000"/>
                  </a:schemeClr>
                </a:solidFill>
              </a:rPr>
              <a:t>4. Interne</a:t>
            </a:r>
          </a:p>
          <a:p>
            <a:pPr marL="0" indent="0">
              <a:buNone/>
            </a:pPr>
            <a:r>
              <a:rPr lang="fr-BE" sz="2000" dirty="0" smtClean="0"/>
              <a:t>L’élève va fréquenter un internat relevant du même PO </a:t>
            </a:r>
            <a:r>
              <a:rPr lang="fr-BE" sz="2000" dirty="0"/>
              <a:t>ou </a:t>
            </a:r>
            <a:r>
              <a:rPr lang="fr-BE" sz="2000" dirty="0" smtClean="0"/>
              <a:t>ayant conclu une convention </a:t>
            </a:r>
            <a:r>
              <a:rPr lang="fr-BE" sz="2000" dirty="0"/>
              <a:t>de </a:t>
            </a:r>
            <a:r>
              <a:rPr lang="fr-BE" sz="2000" dirty="0" smtClean="0"/>
              <a:t>collaboration avec l’établissement</a:t>
            </a: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200" dirty="0">
                <a:solidFill>
                  <a:schemeClr val="accent1">
                    <a:lumMod val="75000"/>
                  </a:schemeClr>
                </a:solidFill>
              </a:rPr>
              <a:t>5. Parent prestant</a:t>
            </a:r>
          </a:p>
          <a:p>
            <a:pPr marL="0" indent="0">
              <a:buNone/>
            </a:pPr>
            <a:r>
              <a:rPr lang="fr-BE" sz="2000" dirty="0" smtClean="0"/>
              <a:t>L’un des parents </a:t>
            </a:r>
            <a:r>
              <a:rPr lang="fr-BE" sz="2000" dirty="0"/>
              <a:t>travaille dans l’établissement secondaire (tout type de </a:t>
            </a:r>
            <a:r>
              <a:rPr lang="fr-BE" sz="2000" dirty="0" smtClean="0"/>
              <a:t>personnel) et est rémunéré</a:t>
            </a:r>
            <a:r>
              <a:rPr lang="fr-BE" sz="2000" dirty="0"/>
              <a:t>, dans le cadre d’un statut ou d’un contrat de travail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8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 calcul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 sz="2400" dirty="0" smtClean="0"/>
          </a:p>
          <a:p>
            <a:pPr eaLnBrk="1" hangingPunct="1"/>
            <a:endParaRPr lang="fr-BE" sz="2400" dirty="0"/>
          </a:p>
          <a:p>
            <a:pPr eaLnBrk="1" hangingPunct="1"/>
            <a:r>
              <a:rPr lang="fr-BE" sz="2400" dirty="0" smtClean="0"/>
              <a:t>Calculé pour tous les élèves</a:t>
            </a:r>
          </a:p>
          <a:p>
            <a:pPr marL="0" indent="0" eaLnBrk="1" hangingPunct="1">
              <a:buNone/>
            </a:pPr>
            <a:endParaRPr lang="fr-BE" sz="2400" dirty="0" smtClean="0"/>
          </a:p>
          <a:p>
            <a:pPr eaLnBrk="1" hangingPunct="1"/>
            <a:r>
              <a:rPr lang="fr-BE" sz="2400" dirty="0" smtClean="0"/>
              <a:t>= résultat de la multiplication de 7 coefficients correspondant à 7 critères différents</a:t>
            </a:r>
          </a:p>
          <a:p>
            <a:pPr marL="0" indent="0" eaLnBrk="1" hangingPunct="1">
              <a:buNone/>
            </a:pPr>
            <a:endParaRPr lang="fr-BE" sz="2400" dirty="0" smtClean="0"/>
          </a:p>
          <a:p>
            <a:pPr eaLnBrk="1" hangingPunct="1"/>
            <a:r>
              <a:rPr lang="fr-BE" sz="2400" dirty="0" smtClean="0"/>
              <a:t>Classement par ordre décroissant d</a:t>
            </a:r>
            <a:r>
              <a:rPr lang="fr-BE" altLang="fr-FR" sz="2400" dirty="0" smtClean="0"/>
              <a:t>’</a:t>
            </a:r>
            <a:r>
              <a:rPr lang="fr-BE" sz="2400" dirty="0" smtClean="0"/>
              <a:t>indice composite</a:t>
            </a:r>
            <a:endParaRPr lang="fr-FR" sz="2400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20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fr-BE" sz="2400" dirty="0">
                <a:solidFill>
                  <a:srgbClr val="008000"/>
                </a:solidFill>
              </a:rPr>
              <a:t>Coefficient 1 </a:t>
            </a:r>
            <a:r>
              <a:rPr lang="fr-BE" sz="2400" dirty="0"/>
              <a:t>: la préférence</a:t>
            </a:r>
          </a:p>
          <a:p>
            <a:pPr marL="0" indent="0" eaLnBrk="1" hangingPunct="1">
              <a:buNone/>
            </a:pPr>
            <a:endParaRPr lang="fr-BE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212976"/>
            <a:ext cx="7872504" cy="12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endParaRPr lang="fr-BE" dirty="0"/>
          </a:p>
          <a:p>
            <a:pPr marL="0" indent="0">
              <a:buNone/>
            </a:pP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• Coefficient 2 </a:t>
            </a:r>
            <a:r>
              <a:rPr lang="fr-BE" sz="2400" dirty="0"/>
              <a:t>: la distance entre le domicile et l’école primaire </a:t>
            </a:r>
          </a:p>
          <a:p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 smtClean="0">
                <a:solidFill>
                  <a:schemeClr val="accent3">
                    <a:lumMod val="75000"/>
                  </a:schemeClr>
                </a:solidFill>
              </a:rPr>
              <a:t>• Coefficient </a:t>
            </a: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fr-BE" sz="2400" dirty="0"/>
              <a:t>: la distance entre le domicile et l’établissement secondaire </a:t>
            </a: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eaLnBrk="1" hangingPunct="1"/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819326"/>
            <a:ext cx="6915594" cy="11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037" y="4757515"/>
            <a:ext cx="6942904" cy="13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>
                <a:solidFill>
                  <a:schemeClr val="accent3">
                    <a:lumMod val="75000"/>
                  </a:schemeClr>
                </a:solidFill>
              </a:rPr>
              <a:t>Coefficient 4 </a:t>
            </a:r>
            <a:r>
              <a:rPr lang="fr-BE" sz="2400" dirty="0" smtClean="0"/>
              <a:t>: la distance entre l’école primaire et l’établissement secondaire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287" y="2505975"/>
            <a:ext cx="6513077" cy="29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sz="2200" dirty="0" smtClean="0">
                <a:solidFill>
                  <a:srgbClr val="008000"/>
                </a:solidFill>
              </a:rPr>
              <a:t>Coefficient </a:t>
            </a:r>
            <a:r>
              <a:rPr lang="fr-BE" sz="2200" dirty="0">
                <a:solidFill>
                  <a:srgbClr val="008000"/>
                </a:solidFill>
              </a:rPr>
              <a:t>5</a:t>
            </a:r>
            <a:r>
              <a:rPr lang="fr-BE" sz="2200" dirty="0"/>
              <a:t> : l’immersion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>
                <a:sym typeface="Wingdings" pitchFamily="2" charset="2"/>
              </a:rPr>
              <a:t>   </a:t>
            </a:r>
            <a:r>
              <a:rPr lang="fr-BE" sz="2200" dirty="0"/>
              <a:t> 1 ou </a:t>
            </a:r>
            <a:r>
              <a:rPr lang="fr-BE" sz="2200" dirty="0" smtClean="0"/>
              <a:t>1,18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 smtClean="0"/>
              <a:t>Condition: l’élève suit un enseignement en immersion depuis la 3</a:t>
            </a:r>
            <a:r>
              <a:rPr lang="fr-BE" sz="2200" baseline="30000" dirty="0" smtClean="0"/>
              <a:t>ème</a:t>
            </a:r>
            <a:r>
              <a:rPr lang="fr-BE" sz="2200" dirty="0" smtClean="0"/>
              <a:t> primaire au moins et souhaite poursuivre dans la même langue</a:t>
            </a:r>
          </a:p>
          <a:p>
            <a:pPr eaLnBrk="1" hangingPunct="1">
              <a:buFont typeface="Wingdings" pitchFamily="2" charset="2"/>
              <a:buNone/>
            </a:pPr>
            <a:endParaRPr lang="fr-BE" sz="2200" dirty="0"/>
          </a:p>
          <a:p>
            <a:pPr eaLnBrk="1" hangingPunct="1"/>
            <a:r>
              <a:rPr lang="fr-BE" sz="2200" dirty="0">
                <a:solidFill>
                  <a:srgbClr val="008000"/>
                </a:solidFill>
              </a:rPr>
              <a:t>Coefficient 6</a:t>
            </a:r>
            <a:r>
              <a:rPr lang="fr-BE" sz="2200" dirty="0"/>
              <a:t> : l’offre scolaire dans la commune de l’école primaire d’origine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/>
              <a:t>   </a:t>
            </a:r>
            <a:r>
              <a:rPr lang="fr-BE" sz="2200" dirty="0" smtClean="0"/>
              <a:t>	</a:t>
            </a:r>
            <a:r>
              <a:rPr lang="fr-BE" sz="2200" dirty="0" smtClean="0">
                <a:sym typeface="Wingdings" pitchFamily="2" charset="2"/>
              </a:rPr>
              <a:t> </a:t>
            </a:r>
            <a:r>
              <a:rPr lang="fr-BE" sz="2200" dirty="0"/>
              <a:t>1 ou </a:t>
            </a:r>
            <a:r>
              <a:rPr lang="fr-BE" sz="2200" dirty="0" smtClean="0"/>
              <a:t>1,51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 smtClean="0"/>
              <a:t>Condition: il n’y a pas sur le territoire de la commune de l’école primaire de l’élève au moins un établissement confessionnel et un établissement non confessionnel</a:t>
            </a:r>
            <a:endParaRPr lang="fr-BE" sz="2200" dirty="0"/>
          </a:p>
          <a:p>
            <a:pPr marL="0" indent="0">
              <a:buNone/>
            </a:pPr>
            <a:endParaRPr lang="fr-BE" sz="2400" dirty="0" smtClean="0"/>
          </a:p>
          <a:p>
            <a:pPr eaLnBrk="1" hangingPunct="1"/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13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2400" dirty="0"/>
          </a:p>
          <a:p>
            <a:pPr eaLnBrk="1" hangingPunct="1"/>
            <a:r>
              <a:rPr lang="fr-BE" sz="2400" dirty="0">
                <a:solidFill>
                  <a:srgbClr val="008000"/>
                </a:solidFill>
              </a:rPr>
              <a:t>Coefficient 7</a:t>
            </a:r>
            <a:r>
              <a:rPr lang="fr-BE" sz="2400" dirty="0"/>
              <a:t> : les partenariats pédagogiques         </a:t>
            </a:r>
            <a:endParaRPr lang="fr-BE" sz="2400" dirty="0" smtClean="0"/>
          </a:p>
          <a:p>
            <a:pPr marL="0" indent="0" eaLnBrk="1" hangingPunct="1">
              <a:buNone/>
            </a:pPr>
            <a:r>
              <a:rPr lang="fr-BE" sz="2400" dirty="0">
                <a:sym typeface="Wingdings" pitchFamily="2" charset="2"/>
              </a:rPr>
              <a:t>	</a:t>
            </a:r>
            <a:r>
              <a:rPr lang="fr-BE" sz="2400" dirty="0" smtClean="0">
                <a:sym typeface="Wingdings" pitchFamily="2" charset="2"/>
              </a:rPr>
              <a:t> </a:t>
            </a:r>
            <a:r>
              <a:rPr lang="fr-BE" sz="2400" dirty="0">
                <a:sym typeface="Wingdings" pitchFamily="2" charset="2"/>
              </a:rPr>
              <a:t>1 ou </a:t>
            </a:r>
            <a:r>
              <a:rPr lang="fr-BE" sz="2400" dirty="0" smtClean="0">
                <a:sym typeface="Wingdings" pitchFamily="2" charset="2"/>
              </a:rPr>
              <a:t>1,51</a:t>
            </a: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000" dirty="0" err="1" smtClean="0"/>
              <a:t>Rmq</a:t>
            </a:r>
            <a:r>
              <a:rPr lang="fr-BE" sz="2000" dirty="0" smtClean="0"/>
              <a:t> : on ne peut cumuler les 1,51 des coefficients 6 et 7 </a:t>
            </a:r>
          </a:p>
          <a:p>
            <a:pPr marL="0" indent="0" eaLnBrk="1" hangingPunct="1">
              <a:buNone/>
            </a:pPr>
            <a:endParaRPr lang="fr-BE" sz="2400" dirty="0"/>
          </a:p>
          <a:p>
            <a:pPr>
              <a:buFont typeface="Wingdings" panose="05000000000000000000" pitchFamily="2" charset="2"/>
              <a:buChar char="è"/>
            </a:pPr>
            <a:r>
              <a:rPr lang="fr-BE" sz="2800" dirty="0" smtClean="0">
                <a:sym typeface="Wingdings" panose="05000000000000000000" pitchFamily="2" charset="2"/>
              </a:rPr>
              <a:t>On multiplie chacun des coefficients pour obtenir l’IC</a:t>
            </a:r>
          </a:p>
          <a:p>
            <a:pPr marL="0" indent="0">
              <a:buNone/>
            </a:pPr>
            <a:endParaRPr lang="fr-BE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Ex.: 1,5 X 1,81 X 1,19 X 1,27 X 1 X 1 X 1 = 4,1031795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1145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•comment calcule-t-on les coefficients 2 et 3?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 smtClean="0"/>
              <a:t>Coefficient 2 : combien d’écoles primaires </a:t>
            </a:r>
            <a:r>
              <a:rPr lang="fr-BE" sz="2400" dirty="0" smtClean="0">
                <a:solidFill>
                  <a:srgbClr val="FF0000"/>
                </a:solidFill>
              </a:rPr>
              <a:t>du même réseau </a:t>
            </a:r>
            <a:r>
              <a:rPr lang="fr-BE" sz="2400" dirty="0" smtClean="0"/>
              <a:t>sont-elles plus proches de mon domicile que celle que mon enfant fréquente actuellement ?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Coefficient </a:t>
            </a:r>
            <a:r>
              <a:rPr lang="fr-BE" sz="2400" dirty="0" smtClean="0"/>
              <a:t>3 </a:t>
            </a:r>
            <a:r>
              <a:rPr lang="fr-BE" sz="2400" dirty="0"/>
              <a:t>: combien </a:t>
            </a:r>
            <a:r>
              <a:rPr lang="fr-BE" sz="2400" dirty="0" smtClean="0"/>
              <a:t>d’établissements secondaires </a:t>
            </a:r>
            <a:r>
              <a:rPr lang="fr-BE" sz="2400" dirty="0" smtClean="0">
                <a:solidFill>
                  <a:srgbClr val="FF0000"/>
                </a:solidFill>
              </a:rPr>
              <a:t>du </a:t>
            </a:r>
            <a:r>
              <a:rPr lang="fr-BE" sz="2400" dirty="0">
                <a:solidFill>
                  <a:srgbClr val="FF0000"/>
                </a:solidFill>
              </a:rPr>
              <a:t>même réseau </a:t>
            </a:r>
            <a:r>
              <a:rPr lang="fr-BE" sz="2400" dirty="0" smtClean="0"/>
              <a:t>sont-ils </a:t>
            </a:r>
            <a:r>
              <a:rPr lang="fr-BE" sz="2400" dirty="0"/>
              <a:t>plus proches de mon domicile que </a:t>
            </a:r>
            <a:r>
              <a:rPr lang="fr-BE" sz="2400" dirty="0" smtClean="0"/>
              <a:t>celui dans lequel je souhaite inscrire mon enfant?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 smtClean="0"/>
              <a:t>Remarque : possibilité de changer de réseau et de désigner des établissements de réseaux différents</a:t>
            </a: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81621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Calcul de la proximité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276600"/>
            <a:ext cx="228600" cy="304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276600"/>
            <a:ext cx="228600" cy="3048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 smtClean="0"/>
              <a:t>Domicile :</a:t>
            </a:r>
          </a:p>
          <a:p>
            <a:r>
              <a:rPr lang="fr-BE" dirty="0" smtClean="0"/>
              <a:t>École primaire fréquentée ou établissement secondaire visé :</a:t>
            </a:r>
          </a:p>
          <a:p>
            <a:r>
              <a:rPr lang="fr-BE" dirty="0" smtClean="0"/>
              <a:t>Écoles ou établissements du même réseau plus proches : </a:t>
            </a:r>
            <a:endParaRPr lang="fr-BE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0764" r="107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53" y="5367338"/>
            <a:ext cx="228600" cy="304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496" y="5581651"/>
            <a:ext cx="352425" cy="352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746" y="5857546"/>
            <a:ext cx="285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5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•Qu’entend-on par domicile?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 smtClean="0"/>
              <a:t>Principe : il s’agit du domicile de l’enfant et des parents au moment de la période d’inscription.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/>
              <a:t>Il est pré-imprimé sur le FUI.</a:t>
            </a:r>
          </a:p>
          <a:p>
            <a:pPr marL="0" indent="0">
              <a:buNone/>
            </a:pPr>
            <a:r>
              <a:rPr lang="fr-BE" sz="2400" dirty="0" smtClean="0"/>
              <a:t>Si </a:t>
            </a:r>
            <a:r>
              <a:rPr lang="fr-BE" sz="2400" dirty="0"/>
              <a:t>plus </a:t>
            </a:r>
            <a:r>
              <a:rPr lang="fr-BE" sz="2400" dirty="0" smtClean="0"/>
              <a:t>d’actualité (déménagement</a:t>
            </a:r>
            <a:r>
              <a:rPr lang="fr-BE" sz="2400" dirty="0"/>
              <a:t>)</a:t>
            </a:r>
            <a:r>
              <a:rPr lang="fr-BE" sz="2400" dirty="0" smtClean="0"/>
              <a:t>, les </a:t>
            </a:r>
            <a:r>
              <a:rPr lang="fr-BE" sz="2400" dirty="0"/>
              <a:t>parents </a:t>
            </a:r>
            <a:r>
              <a:rPr lang="fr-BE" sz="2400" dirty="0" smtClean="0">
                <a:solidFill>
                  <a:srgbClr val="FF0000"/>
                </a:solidFill>
              </a:rPr>
              <a:t>doivent</a:t>
            </a:r>
            <a:r>
              <a:rPr lang="fr-BE" sz="2400" dirty="0" smtClean="0"/>
              <a:t> le modifier et prouver le changement d’adresse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56" y="4267902"/>
            <a:ext cx="676714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4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570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Processus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5975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</a:t>
            </a:r>
            <a:r>
              <a:rPr lang="fr-FR" altLang="fr-FR" sz="2800" dirty="0">
                <a:solidFill>
                  <a:srgbClr val="001D77"/>
                </a:solidFill>
              </a:rPr>
              <a:t>D</a:t>
            </a:r>
            <a:r>
              <a:rPr lang="fr-FR" altLang="fr-FR" sz="2800" dirty="0" smtClean="0">
                <a:solidFill>
                  <a:srgbClr val="001D77"/>
                </a:solidFill>
              </a:rPr>
              <a:t>’autres domiciles?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 smtClean="0"/>
              <a:t>	Dans certaines situations, il est </a:t>
            </a:r>
            <a:r>
              <a:rPr lang="fr-BE" sz="2400" dirty="0" smtClean="0">
                <a:solidFill>
                  <a:srgbClr val="FF0000"/>
                </a:solidFill>
              </a:rPr>
              <a:t>possible</a:t>
            </a:r>
            <a:r>
              <a:rPr lang="fr-BE" sz="2400" dirty="0" smtClean="0"/>
              <a:t> d’invoquer des domiciles alternatifs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2400" dirty="0"/>
              <a:t>Deux questions à se poser :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fr-BE" sz="2400" dirty="0" smtClean="0"/>
              <a:t>Les </a:t>
            </a:r>
            <a:r>
              <a:rPr lang="fr-BE" sz="2400" dirty="0"/>
              <a:t>parents sont-ils domiciliés à deux adresses différentes</a:t>
            </a:r>
            <a:r>
              <a:rPr lang="fr-BE" sz="2400" dirty="0" smtClean="0"/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BE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2400" dirty="0"/>
              <a:t>2) A la date d’inscription dans l’enseignement primaire de l’école actuelle, l’enfant ou un des parents était-il domicilié à une adresse plus proche de cette école qu’actuellement?</a:t>
            </a:r>
          </a:p>
          <a:p>
            <a:pPr eaLnBrk="1" hangingPunct="1">
              <a:lnSpc>
                <a:spcPct val="80000"/>
              </a:lnSpc>
            </a:pPr>
            <a:endParaRPr lang="fr-BE" sz="2400" dirty="0"/>
          </a:p>
          <a:p>
            <a:pPr eaLnBrk="1" hangingPunct="1">
              <a:lnSpc>
                <a:spcPct val="80000"/>
              </a:lnSpc>
            </a:pPr>
            <a:r>
              <a:rPr lang="fr-BE" sz="2400" dirty="0"/>
              <a:t>Si NON aux 2 questions </a:t>
            </a:r>
            <a:r>
              <a:rPr lang="fr-BE" sz="2400" dirty="0">
                <a:sym typeface="Wingdings" pitchFamily="2" charset="2"/>
              </a:rPr>
              <a:t> domicile pris en compte = domicile actuel = pas de choix de </a:t>
            </a:r>
            <a:r>
              <a:rPr lang="fr-BE" sz="2400" dirty="0" smtClean="0">
                <a:sym typeface="Wingdings" pitchFamily="2" charset="2"/>
              </a:rPr>
              <a:t>domicile</a:t>
            </a:r>
          </a:p>
          <a:p>
            <a:pPr eaLnBrk="1" hangingPunct="1">
              <a:lnSpc>
                <a:spcPct val="80000"/>
              </a:lnSpc>
            </a:pPr>
            <a:r>
              <a:rPr lang="fr-BE" sz="2400" dirty="0" smtClean="0">
                <a:solidFill>
                  <a:srgbClr val="FF0000"/>
                </a:solidFill>
              </a:rPr>
              <a:t>Si </a:t>
            </a:r>
            <a:r>
              <a:rPr lang="fr-BE" sz="2400" dirty="0">
                <a:solidFill>
                  <a:srgbClr val="FF0000"/>
                </a:solidFill>
              </a:rPr>
              <a:t>OUI à 1 ou 2 questions </a:t>
            </a:r>
            <a:r>
              <a:rPr lang="fr-BE" sz="2400" dirty="0">
                <a:solidFill>
                  <a:srgbClr val="FF0000"/>
                </a:solidFill>
                <a:sym typeface="Wingdings" pitchFamily="2" charset="2"/>
              </a:rPr>
              <a:t> choix possible et important</a:t>
            </a:r>
            <a:endParaRPr lang="fr-BE" sz="2400" dirty="0" smtClean="0"/>
          </a:p>
        </p:txBody>
      </p:sp>
      <p:pic>
        <p:nvPicPr>
          <p:cNvPr id="5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57" y="1600200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61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35" y="425514"/>
            <a:ext cx="80394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BE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fr-BE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 Les parents sont séparés</a:t>
            </a: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lvl="0" algn="just">
              <a:spcBef>
                <a:spcPct val="20000"/>
              </a:spcBef>
            </a:pPr>
            <a:r>
              <a:rPr lang="fr-BE" sz="2000" dirty="0" smtClean="0">
                <a:solidFill>
                  <a:prstClr val="black"/>
                </a:solidFill>
                <a:latin typeface="Calibri"/>
              </a:rPr>
              <a:t>Il est </a:t>
            </a:r>
            <a:r>
              <a:rPr lang="fr-BE" sz="2000" dirty="0" smtClean="0">
                <a:solidFill>
                  <a:srgbClr val="FF0000"/>
                </a:solidFill>
                <a:latin typeface="Calibri"/>
              </a:rPr>
              <a:t>possible</a:t>
            </a:r>
            <a:r>
              <a:rPr lang="fr-B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de faire valoir le domicile du parent chez qui l’enfant n’est pas domicilié </a:t>
            </a:r>
            <a:endParaRPr lang="fr-BE" sz="2000" dirty="0" smtClean="0">
              <a:solidFill>
                <a:prstClr val="black"/>
              </a:solidFill>
              <a:latin typeface="Calibri"/>
            </a:endParaRPr>
          </a:p>
          <a:p>
            <a:pPr lvl="0" algn="just">
              <a:spcBef>
                <a:spcPct val="20000"/>
              </a:spcBef>
            </a:pP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cette adresse est alors utilisée pour 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l’ensemble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du calcul de l’indice composite et la détermination de l’indice 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socio-économique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 quartier (ISE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</a:t>
            </a: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endParaRPr lang="fr-BE" sz="2000" b="1" dirty="0">
              <a:latin typeface="+mn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latin typeface="+mn-lt"/>
                <a:sym typeface="Wingdings" panose="05000000000000000000" pitchFamily="2" charset="2"/>
              </a:rPr>
              <a:t>peut avoir un effet favorable pour l’un des coefficients, mais défavorable sur l’autre</a:t>
            </a:r>
            <a:endParaRPr lang="fr-BE" sz="2000" b="1" dirty="0">
              <a:latin typeface="+mn-lt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7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" y="5182871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631021"/>
            <a:ext cx="76866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35" y="425514"/>
            <a:ext cx="80394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2</a:t>
            </a: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. Depuis l’inscription </a:t>
            </a: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dans l’école actuellement </a:t>
            </a: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fréquentée, la famille a déménagé, mais l’enfant n’a pas changé d’école</a:t>
            </a: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 smtClean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Il est </a:t>
            </a:r>
            <a:r>
              <a:rPr lang="fr-BE" sz="20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possible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de faire valoir le domicile au moment de l’inscription dans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l’école (niveau primaire) si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l’adresse se situait alors à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proximité</a:t>
            </a:r>
          </a:p>
          <a:p>
            <a:pPr marL="0" indent="0" algn="just">
              <a:buNone/>
            </a:pP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</a:p>
          <a:p>
            <a:pPr marL="0" indent="0" algn="just">
              <a:buNone/>
            </a:pP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ce domicile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n’est pris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en compte que pour le coefficient de proximité « domicile – école primaire »</a:t>
            </a:r>
            <a:endParaRPr lang="fr-BE" sz="2000" b="1" dirty="0">
              <a:latin typeface="+mj-lt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</a:t>
            </a: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	</a:t>
            </a: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3180114"/>
            <a:ext cx="76866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5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13988"/>
            <a:ext cx="8229600" cy="5112175"/>
          </a:xfrm>
        </p:spPr>
        <p:txBody>
          <a:bodyPr/>
          <a:lstStyle/>
          <a:p>
            <a:r>
              <a:rPr lang="fr-BE" sz="2800" dirty="0" smtClean="0"/>
              <a:t>Il est possible de cumuler les hypothèses</a:t>
            </a:r>
          </a:p>
          <a:p>
            <a:pPr marL="0" indent="0">
              <a:buNone/>
            </a:pPr>
            <a:endParaRPr lang="fr-BE" sz="2800" dirty="0" smtClean="0"/>
          </a:p>
          <a:p>
            <a:pPr algn="just"/>
            <a:r>
              <a:rPr lang="fr-BE" sz="2800" dirty="0" smtClean="0"/>
              <a:t>Dans tous les cas,</a:t>
            </a:r>
            <a:r>
              <a:rPr lang="fr-BE" sz="2800" b="1" dirty="0">
                <a:sym typeface="Wingdings" panose="05000000000000000000" pitchFamily="2" charset="2"/>
              </a:rPr>
              <a:t> </a:t>
            </a:r>
            <a:r>
              <a:rPr lang="fr-BE" sz="2800" dirty="0">
                <a:sym typeface="Wingdings" panose="05000000000000000000" pitchFamily="2" charset="2"/>
              </a:rPr>
              <a:t>si l’invocation d’un autre domicile que le domicile actuel est possible, </a:t>
            </a:r>
            <a:r>
              <a:rPr lang="fr-BE" sz="2800" dirty="0">
                <a:solidFill>
                  <a:srgbClr val="FF0000"/>
                </a:solidFill>
                <a:sym typeface="Wingdings" panose="05000000000000000000" pitchFamily="2" charset="2"/>
              </a:rPr>
              <a:t>procéder à une simulation et/ou appeler le </a:t>
            </a:r>
            <a:r>
              <a:rPr lang="fr-B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n°vert</a:t>
            </a:r>
            <a:r>
              <a:rPr lang="fr-B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(0800 188 55)</a:t>
            </a:r>
            <a:endParaRPr lang="fr-BE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800" dirty="0" smtClean="0"/>
          </a:p>
          <a:p>
            <a:pPr marL="0" indent="0" algn="just">
              <a:buNone/>
            </a:pPr>
            <a:r>
              <a:rPr lang="fr-BE" sz="2800" dirty="0" smtClean="0"/>
              <a:t>Ces informations </a:t>
            </a:r>
            <a:r>
              <a:rPr lang="fr-BE" sz="2800" dirty="0"/>
              <a:t>serviront de base à deux des sept coefficients de l’indice composite 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sz="2800" dirty="0" smtClean="0">
                <a:sym typeface="Wingdings" panose="05000000000000000000" pitchFamily="2" charset="2"/>
              </a:rPr>
              <a:t>Une </a:t>
            </a:r>
            <a:r>
              <a:rPr lang="fr-BE" sz="2800" dirty="0">
                <a:sym typeface="Wingdings" panose="05000000000000000000" pitchFamily="2" charset="2"/>
              </a:rPr>
              <a:t>erreur peut avoir de lourdes conséquences </a:t>
            </a:r>
            <a:r>
              <a:rPr lang="fr-BE" sz="2800" dirty="0" smtClean="0">
                <a:sym typeface="Wingdings" panose="05000000000000000000" pitchFamily="2" charset="2"/>
              </a:rPr>
              <a:t>si un classement doit intervenir</a:t>
            </a:r>
            <a:endParaRPr lang="fr-BE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429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9634"/>
            <a:ext cx="8229600" cy="5786529"/>
          </a:xfrm>
        </p:spPr>
        <p:txBody>
          <a:bodyPr/>
          <a:lstStyle/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/>
              <a:t>	</a:t>
            </a: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écran géol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57350" y="-352425"/>
            <a:ext cx="124587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342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	 </a:t>
            </a:r>
            <a:r>
              <a:rPr lang="fr-FR" sz="2000" b="1" dirty="0" smtClean="0"/>
              <a:t>Il faut établir </a:t>
            </a:r>
            <a:r>
              <a:rPr lang="fr-FR" sz="2000" b="1" dirty="0"/>
              <a:t>toute situation pouvant influer sur </a:t>
            </a:r>
            <a:r>
              <a:rPr lang="fr-FR" sz="2000" b="1" dirty="0" smtClean="0"/>
              <a:t>l’éventuel classement (adresse(s) ou priorité)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r>
              <a:rPr lang="fr-BE" sz="2000" dirty="0" smtClean="0"/>
              <a:t>Type des documents à remettre à l’établissement secondaire: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Composition de ménage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Historique des domiciles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Impression des données contenues sur la carte d’identité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FR" sz="2000" dirty="0" smtClean="0"/>
              <a:t>        </a:t>
            </a:r>
            <a:r>
              <a:rPr lang="fr-FR" sz="2000" dirty="0"/>
              <a:t>I</a:t>
            </a:r>
            <a:r>
              <a:rPr lang="fr-FR" sz="2000" dirty="0" smtClean="0"/>
              <a:t>ls sont disponibles gratuitement sur </a:t>
            </a:r>
            <a:r>
              <a:rPr lang="fr-FR" sz="2000" dirty="0"/>
              <a:t>l’application « Mon Dossier » accessible sur le site du SPF Intérieur à l’adresse suivante : </a:t>
            </a:r>
            <a:r>
              <a:rPr lang="fr-FR" sz="2000" u="sng" dirty="0">
                <a:hlinkClick r:id="rId3"/>
              </a:rPr>
              <a:t>www.ibz.rrn.fgov.be/fr/registre-national/mon-dossier</a:t>
            </a:r>
            <a:r>
              <a:rPr lang="fr-FR" sz="2000" dirty="0"/>
              <a:t>.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          rappel : en dehors de cette hypothèse, le FUI suffit pour s’inscrire</a:t>
            </a:r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Preuve ?</a:t>
            </a:r>
            <a:endParaRPr lang="fr-BE" altLang="fr-FR" sz="2400" dirty="0"/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180" y="5716457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249424" y="1023840"/>
            <a:ext cx="4653851" cy="5895589"/>
            <a:chOff x="0" y="0"/>
            <a:chExt cx="5540375" cy="701886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" r="2557" b="21036"/>
            <a:stretch/>
          </p:blipFill>
          <p:spPr bwMode="auto">
            <a:xfrm>
              <a:off x="84666" y="3767667"/>
              <a:ext cx="5393055" cy="3251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" t="5730" r="1176" b="-425"/>
            <a:stretch/>
          </p:blipFill>
          <p:spPr bwMode="auto">
            <a:xfrm>
              <a:off x="0" y="0"/>
              <a:ext cx="5540375" cy="3776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6091"/>
            <a:ext cx="8229600" cy="5965371"/>
          </a:xfrm>
        </p:spPr>
        <p:txBody>
          <a:bodyPr/>
          <a:lstStyle/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endParaRPr lang="fr-BE" sz="2000" b="1" dirty="0"/>
          </a:p>
          <a:p>
            <a:pPr marL="0" indent="0" algn="just">
              <a:buNone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9900" y="479425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L’accusé de réception</a:t>
            </a:r>
            <a:endParaRPr lang="fr-BE" altLang="fr-FR" sz="2400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Un exemple de classement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1139500"/>
            <a:ext cx="5111750" cy="4120212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 smtClean="0"/>
              <a:t>10 places</a:t>
            </a:r>
          </a:p>
          <a:p>
            <a:r>
              <a:rPr lang="fr-BE" dirty="0" smtClean="0"/>
              <a:t>15 demandes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Établissement complet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Attribution de 80% des places disponibles par l’établissement: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ym typeface="Wingdings" panose="05000000000000000000" pitchFamily="2" charset="2"/>
              </a:rPr>
              <a:t>8 élèves en OU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ym typeface="Wingdings" panose="05000000000000000000" pitchFamily="2" charset="2"/>
              </a:rPr>
              <a:t>7 élèves à classer</a:t>
            </a: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 classement de la CIRI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604994" y="1377946"/>
            <a:ext cx="79308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3 étapes </a:t>
            </a:r>
            <a:r>
              <a:rPr lang="fr-FR" sz="2400" dirty="0" smtClean="0"/>
              <a:t>: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FR" sz="2400" dirty="0" smtClean="0"/>
              <a:t>Atteindre </a:t>
            </a:r>
            <a:r>
              <a:rPr lang="fr-FR" sz="2400" dirty="0"/>
              <a:t>si possible le quota de 20,4 % d</a:t>
            </a:r>
            <a:r>
              <a:rPr lang="fr-FR" altLang="fr-FR" sz="2400" dirty="0"/>
              <a:t>’</a:t>
            </a:r>
            <a:r>
              <a:rPr lang="fr-FR" sz="2400" dirty="0"/>
              <a:t>élèves </a:t>
            </a:r>
            <a:r>
              <a:rPr lang="fr-FR" sz="2400" dirty="0" smtClean="0"/>
              <a:t>ISEF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2) Classement des prioritaires qui n</a:t>
            </a:r>
            <a:r>
              <a:rPr lang="fr-FR" altLang="fr-FR" sz="2400" dirty="0"/>
              <a:t>’</a:t>
            </a:r>
            <a:r>
              <a:rPr lang="fr-FR" sz="2400" dirty="0"/>
              <a:t>auraient pas obtenu de place en ordre </a:t>
            </a:r>
            <a:r>
              <a:rPr lang="fr-FR" sz="2400" dirty="0" smtClean="0"/>
              <a:t>utile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3) Classement sur base de l</a:t>
            </a:r>
            <a:r>
              <a:rPr lang="fr-FR" altLang="fr-FR" sz="2400" dirty="0"/>
              <a:t>’</a:t>
            </a:r>
            <a:r>
              <a:rPr lang="fr-FR" sz="2400" dirty="0"/>
              <a:t>indice composite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BE" sz="2400" dirty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BE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La CIRI complète les établissements et établit des listes d’attente</a:t>
            </a: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7717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eaLnBrk="1" hangingPunct="1"/>
            <a:r>
              <a:rPr lang="fr-FR" sz="2400" dirty="0"/>
              <a:t>Par courrier et </a:t>
            </a:r>
            <a:r>
              <a:rPr lang="fr-FR" sz="2400" dirty="0" smtClean="0"/>
              <a:t>e-mail pour ceux qui l’ont demandé</a:t>
            </a: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008000"/>
                </a:solidFill>
              </a:rPr>
              <a:t>Début avril</a:t>
            </a:r>
          </a:p>
          <a:p>
            <a:pPr eaLnBrk="1" hangingPunct="1"/>
            <a:r>
              <a:rPr lang="fr-FR" sz="2400" dirty="0"/>
              <a:t>Information concernant les détails du </a:t>
            </a:r>
            <a:r>
              <a:rPr lang="fr-FR" sz="2400" dirty="0" smtClean="0"/>
              <a:t>classement et la suite de la procédure</a:t>
            </a:r>
            <a:endParaRPr lang="fr-FR" sz="24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 classement de la CIRI - information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4426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/>
              <a:t/>
            </a:r>
            <a:br>
              <a:rPr lang="fr-BE" altLang="fr-FR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dirty="0" smtClean="0"/>
          </a:p>
          <a:p>
            <a:pPr marL="0" indent="0">
              <a:buNone/>
            </a:pPr>
            <a:endParaRPr lang="fr-BE" sz="2400" dirty="0"/>
          </a:p>
          <a:p>
            <a:pPr>
              <a:buFontTx/>
              <a:buChar char="-"/>
            </a:pPr>
            <a:endParaRPr lang="fr-BE" sz="2400" dirty="0" smtClean="0"/>
          </a:p>
          <a:p>
            <a:pPr>
              <a:buFontTx/>
              <a:buChar char="-"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3"/>
          <p:cNvSpPr txBox="1">
            <a:spLocks noChangeArrowheads="1"/>
          </p:cNvSpPr>
          <p:nvPr/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Q</a:t>
            </a:r>
            <a:r>
              <a:rPr lang="fr-FR" altLang="fr-FR" sz="2400" dirty="0" smtClean="0">
                <a:solidFill>
                  <a:srgbClr val="001D77"/>
                </a:solidFill>
              </a:rPr>
              <a:t>uand s’inscrire?</a:t>
            </a:r>
            <a:endParaRPr lang="fr-BE" altLang="fr-FR" sz="2400" u="sng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5224" y="1486930"/>
            <a:ext cx="8048530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3200" dirty="0">
                <a:solidFill>
                  <a:srgbClr val="008000"/>
                </a:solidFill>
              </a:rPr>
              <a:t>Entre le </a:t>
            </a:r>
            <a:r>
              <a:rPr lang="fr-BE" sz="3200" dirty="0" smtClean="0">
                <a:solidFill>
                  <a:srgbClr val="008000"/>
                </a:solidFill>
              </a:rPr>
              <a:t>1</a:t>
            </a:r>
            <a:r>
              <a:rPr lang="fr-BE" sz="3200" baseline="30000" dirty="0" smtClean="0">
                <a:solidFill>
                  <a:srgbClr val="008000"/>
                </a:solidFill>
              </a:rPr>
              <a:t>er</a:t>
            </a:r>
            <a:r>
              <a:rPr lang="fr-BE" sz="3200" dirty="0" smtClean="0">
                <a:solidFill>
                  <a:srgbClr val="008000"/>
                </a:solidFill>
              </a:rPr>
              <a:t> février </a:t>
            </a:r>
            <a:r>
              <a:rPr lang="fr-BE" sz="3200" dirty="0">
                <a:solidFill>
                  <a:srgbClr val="008000"/>
                </a:solidFill>
              </a:rPr>
              <a:t>et le </a:t>
            </a:r>
            <a:r>
              <a:rPr lang="fr-BE" sz="3200" dirty="0" smtClean="0">
                <a:solidFill>
                  <a:srgbClr val="008000"/>
                </a:solidFill>
              </a:rPr>
              <a:t>5 </a:t>
            </a:r>
            <a:r>
              <a:rPr lang="fr-BE" sz="3200" dirty="0">
                <a:solidFill>
                  <a:srgbClr val="008000"/>
                </a:solidFill>
              </a:rPr>
              <a:t>mars </a:t>
            </a:r>
            <a:r>
              <a:rPr lang="fr-BE" sz="3200" dirty="0" smtClean="0">
                <a:solidFill>
                  <a:srgbClr val="008000"/>
                </a:solidFill>
              </a:rPr>
              <a:t>2021 </a:t>
            </a:r>
            <a:r>
              <a:rPr lang="fr-BE" sz="3200" dirty="0">
                <a:solidFill>
                  <a:srgbClr val="008000"/>
                </a:solidFill>
              </a:rPr>
              <a:t>inclus</a:t>
            </a:r>
          </a:p>
          <a:p>
            <a:pPr eaLnBrk="1" hangingPunct="1">
              <a:lnSpc>
                <a:spcPct val="80000"/>
              </a:lnSpc>
            </a:pPr>
            <a:endParaRPr lang="fr-BE" sz="35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2100" dirty="0"/>
              <a:t>Pas d</a:t>
            </a:r>
            <a:r>
              <a:rPr lang="fr-BE" altLang="fr-FR" sz="2100" dirty="0"/>
              <a:t>’</a:t>
            </a:r>
            <a:r>
              <a:rPr lang="fr-BE" sz="2100" dirty="0"/>
              <a:t>ordre chronologique pendant cette période.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35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dirty="0"/>
              <a:t>L</a:t>
            </a:r>
            <a:r>
              <a:rPr lang="fr-BE" altLang="fr-FR" dirty="0"/>
              <a:t>’</a:t>
            </a:r>
            <a:r>
              <a:rPr lang="fr-BE" dirty="0"/>
              <a:t>inscription est également possible à partir du </a:t>
            </a:r>
            <a:r>
              <a:rPr lang="fr-BE" dirty="0" smtClean="0"/>
              <a:t>26 </a:t>
            </a:r>
            <a:r>
              <a:rPr lang="fr-BE" dirty="0"/>
              <a:t>avril </a:t>
            </a:r>
            <a:r>
              <a:rPr lang="fr-BE" dirty="0" smtClean="0"/>
              <a:t>2021 </a:t>
            </a:r>
            <a:endParaRPr lang="fr-BE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BE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b="1" dirty="0" smtClean="0">
                <a:solidFill>
                  <a:srgbClr val="FF0000"/>
                </a:solidFill>
              </a:rPr>
              <a:t>MAIS</a:t>
            </a:r>
            <a:r>
              <a:rPr lang="fr-BE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BE" b="1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BE" dirty="0" smtClean="0"/>
              <a:t> elle </a:t>
            </a:r>
            <a:r>
              <a:rPr lang="fr-BE" dirty="0"/>
              <a:t>se fait selon l</a:t>
            </a:r>
            <a:r>
              <a:rPr lang="fr-BE" altLang="fr-FR" dirty="0"/>
              <a:t>’</a:t>
            </a:r>
            <a:r>
              <a:rPr lang="fr-BE" dirty="0"/>
              <a:t>ordre chronologique à la suite du classement des demandes introduites auparavant </a:t>
            </a:r>
            <a:r>
              <a:rPr lang="fr-BE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endParaRPr lang="fr-BE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BE" dirty="0" smtClean="0"/>
              <a:t> il </a:t>
            </a:r>
            <a:r>
              <a:rPr lang="fr-BE" dirty="0"/>
              <a:t>n</a:t>
            </a:r>
            <a:r>
              <a:rPr lang="fr-BE" altLang="fr-FR" dirty="0"/>
              <a:t>’</a:t>
            </a:r>
            <a:r>
              <a:rPr lang="fr-BE" dirty="0"/>
              <a:t>y a plus de </a:t>
            </a:r>
            <a:r>
              <a:rPr lang="fr-BE" dirty="0" smtClean="0"/>
              <a:t>priorité.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3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situations possibles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buAutoNum type="arabicParenR"/>
            </a:pPr>
            <a:r>
              <a:rPr lang="fr-FR" sz="2400" dirty="0" smtClean="0"/>
              <a:t>L</a:t>
            </a:r>
            <a:r>
              <a:rPr lang="fr-FR" altLang="fr-FR" sz="2400" dirty="0" smtClean="0"/>
              <a:t>’</a:t>
            </a:r>
            <a:r>
              <a:rPr lang="fr-FR" sz="2400" dirty="0" smtClean="0"/>
              <a:t>élève </a:t>
            </a:r>
            <a:r>
              <a:rPr lang="fr-FR" sz="2400" dirty="0"/>
              <a:t>obtient sa 1</a:t>
            </a:r>
            <a:r>
              <a:rPr lang="fr-FR" sz="2400" baseline="30000" dirty="0"/>
              <a:t>ère</a:t>
            </a:r>
            <a:r>
              <a:rPr lang="fr-FR" sz="2400" dirty="0"/>
              <a:t> préférence </a:t>
            </a:r>
            <a:r>
              <a:rPr lang="fr-FR" sz="2400" dirty="0" smtClean="0">
                <a:solidFill>
                  <a:srgbClr val="008000"/>
                </a:solidFill>
              </a:rPr>
              <a:t>❶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8000"/>
              </a:solidFill>
            </a:endParaRPr>
          </a:p>
          <a:p>
            <a:pPr marL="0" indent="0" eaLnBrk="1" hangingPunct="1">
              <a:buNone/>
            </a:pPr>
            <a:r>
              <a:rPr lang="fr-FR" sz="2400" dirty="0"/>
              <a:t>2) L</a:t>
            </a:r>
            <a:r>
              <a:rPr lang="fr-FR" altLang="fr-FR" sz="2400" dirty="0"/>
              <a:t>’</a:t>
            </a:r>
            <a:r>
              <a:rPr lang="fr-FR" sz="2400" dirty="0"/>
              <a:t>élève obtient une des préférences et est en liste d</a:t>
            </a:r>
            <a:r>
              <a:rPr lang="fr-FR" altLang="fr-FR" sz="2400" dirty="0"/>
              <a:t>’</a:t>
            </a:r>
            <a:r>
              <a:rPr lang="fr-FR" sz="2400" dirty="0"/>
              <a:t>attente dans un ou plusieurs établissements      </a:t>
            </a:r>
            <a:endParaRPr lang="fr-FR" sz="2400" dirty="0" smtClean="0"/>
          </a:p>
          <a:p>
            <a:pPr marL="0" indent="0" eaLnBrk="1" hangingPunct="1">
              <a:buNone/>
            </a:pPr>
            <a:r>
              <a:rPr lang="fr-FR" sz="2400" dirty="0"/>
              <a:t>	</a:t>
            </a:r>
            <a:r>
              <a:rPr lang="fr-FR" sz="2400" dirty="0" smtClean="0"/>
              <a:t>ex</a:t>
            </a:r>
            <a:r>
              <a:rPr lang="fr-FR" sz="2400" dirty="0"/>
              <a:t>. : </a:t>
            </a:r>
            <a:r>
              <a:rPr lang="fr-FR" sz="2400" dirty="0" smtClean="0"/>
              <a:t>①②③④</a:t>
            </a:r>
            <a:r>
              <a:rPr lang="fr-FR" sz="2400" dirty="0" smtClean="0">
                <a:solidFill>
                  <a:srgbClr val="008000"/>
                </a:solidFill>
              </a:rPr>
              <a:t>❺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8000"/>
              </a:solidFill>
            </a:endParaRPr>
          </a:p>
          <a:p>
            <a:pPr marL="0" indent="0" eaLnBrk="1" hangingPunct="1">
              <a:buNone/>
            </a:pPr>
            <a:r>
              <a:rPr lang="fr-FR" sz="2400" dirty="0"/>
              <a:t>3) L</a:t>
            </a:r>
            <a:r>
              <a:rPr lang="fr-FR" altLang="fr-FR" sz="2400" dirty="0"/>
              <a:t>’</a:t>
            </a:r>
            <a:r>
              <a:rPr lang="fr-FR" sz="2400" dirty="0"/>
              <a:t>élève est en liste d</a:t>
            </a:r>
            <a:r>
              <a:rPr lang="fr-FR" altLang="fr-FR" sz="2400" dirty="0"/>
              <a:t>’</a:t>
            </a:r>
            <a:r>
              <a:rPr lang="fr-FR" sz="2400" dirty="0"/>
              <a:t>attente dans toutes ses préférences            </a:t>
            </a:r>
            <a:endParaRPr lang="fr-FR" sz="2400" dirty="0" smtClean="0"/>
          </a:p>
          <a:p>
            <a:pPr marL="0" indent="0" eaLnBrk="1" hangingPunct="1">
              <a:buNone/>
            </a:pPr>
            <a:r>
              <a:rPr lang="fr-FR" sz="2400" dirty="0"/>
              <a:t>	</a:t>
            </a:r>
            <a:r>
              <a:rPr lang="fr-FR" sz="2400" dirty="0" smtClean="0"/>
              <a:t>ex</a:t>
            </a:r>
            <a:r>
              <a:rPr lang="fr-FR" sz="2400" dirty="0"/>
              <a:t>. : ①②③④⑤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A</a:t>
            </a:r>
            <a:r>
              <a:rPr lang="fr-FR" altLang="fr-FR" sz="2400" dirty="0" smtClean="0">
                <a:solidFill>
                  <a:srgbClr val="001D77"/>
                </a:solidFill>
              </a:rPr>
              <a:t>près le classement de la CIRI 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9843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eaLnBrk="1" hangingPunct="1">
              <a:buNone/>
            </a:pPr>
            <a:endParaRPr lang="fr-BE" sz="1800" dirty="0" smtClean="0"/>
          </a:p>
          <a:p>
            <a:pPr eaLnBrk="1" hangingPunct="1">
              <a:buNone/>
            </a:pPr>
            <a:r>
              <a:rPr lang="fr-BE" sz="2400" dirty="0" smtClean="0"/>
              <a:t>1</a:t>
            </a:r>
            <a:r>
              <a:rPr lang="fr-BE" sz="2400" dirty="0"/>
              <a:t>)</a:t>
            </a:r>
            <a:r>
              <a:rPr lang="fr-FR" sz="2400" dirty="0">
                <a:solidFill>
                  <a:srgbClr val="008000"/>
                </a:solidFill>
              </a:rPr>
              <a:t> ❶ </a:t>
            </a:r>
            <a:r>
              <a:rPr lang="fr-FR" sz="2400" dirty="0">
                <a:sym typeface="Wingdings" panose="05000000000000000000" pitchFamily="2" charset="2"/>
              </a:rPr>
              <a:t> place acquise, plus de changement sauf désistement</a:t>
            </a:r>
            <a:endParaRPr lang="fr-BE" sz="2400" dirty="0"/>
          </a:p>
          <a:p>
            <a:pPr eaLnBrk="1" hangingPunct="1">
              <a:buFont typeface="Wingdings" pitchFamily="2" charset="2"/>
              <a:buNone/>
            </a:pPr>
            <a:endParaRPr lang="fr-BE" sz="1800" dirty="0"/>
          </a:p>
          <a:p>
            <a:pPr eaLnBrk="1" hangingPunct="1">
              <a:buNone/>
            </a:pPr>
            <a:r>
              <a:rPr lang="fr-BE" sz="2400" dirty="0"/>
              <a:t>2)</a:t>
            </a:r>
            <a:r>
              <a:rPr lang="fr-FR" sz="2400" dirty="0"/>
              <a:t> ①②③④</a:t>
            </a:r>
            <a:r>
              <a:rPr lang="fr-FR" sz="2400" dirty="0">
                <a:solidFill>
                  <a:srgbClr val="008000"/>
                </a:solidFill>
              </a:rPr>
              <a:t>❺</a:t>
            </a:r>
          </a:p>
          <a:p>
            <a:pPr eaLnBrk="1" hangingPunct="1">
              <a:buNone/>
            </a:pPr>
            <a:r>
              <a:rPr lang="fr-BE" sz="2400" dirty="0"/>
              <a:t>30 juin: </a:t>
            </a:r>
            <a:r>
              <a:rPr lang="fr-FR" sz="2400" dirty="0"/>
              <a:t>①②</a:t>
            </a:r>
            <a:r>
              <a:rPr lang="fr-FR" sz="2400" dirty="0">
                <a:solidFill>
                  <a:srgbClr val="008000"/>
                </a:solidFill>
              </a:rPr>
              <a:t>❸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④❺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fr-BE" sz="2400" dirty="0"/>
              <a:t>19 août : </a:t>
            </a:r>
            <a:r>
              <a:rPr lang="fr-FR" sz="2400" dirty="0"/>
              <a:t>①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❸</a:t>
            </a:r>
            <a:endParaRPr lang="fr-BE" sz="2400" strike="dblStrike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23 </a:t>
            </a:r>
            <a:r>
              <a:rPr lang="fr-BE" sz="2400" dirty="0">
                <a:solidFill>
                  <a:srgbClr val="FF0000"/>
                </a:solidFill>
              </a:rPr>
              <a:t>août </a:t>
            </a:r>
            <a:r>
              <a:rPr lang="fr-BE" sz="2400" dirty="0"/>
              <a:t>: 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①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endParaRPr lang="fr-BE" sz="2400" dirty="0"/>
          </a:p>
          <a:p>
            <a:pPr eaLnBrk="1" hangingPunct="1">
              <a:buNone/>
            </a:pPr>
            <a:r>
              <a:rPr lang="fr-BE" sz="2400" dirty="0"/>
              <a:t>1</a:t>
            </a:r>
            <a:r>
              <a:rPr lang="fr-BE" sz="2400" baseline="30000" dirty="0"/>
              <a:t>er</a:t>
            </a:r>
            <a:r>
              <a:rPr lang="fr-BE" sz="2400" dirty="0"/>
              <a:t> septembre rentrée en 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endParaRPr lang="fr-BE" sz="2400" dirty="0"/>
          </a:p>
          <a:p>
            <a:pPr eaLnBrk="1" hangingPunct="1">
              <a:buFont typeface="Wingdings" pitchFamily="2" charset="2"/>
              <a:buNone/>
            </a:pPr>
            <a:endParaRPr lang="fr-BE" sz="2400" dirty="0"/>
          </a:p>
          <a:p>
            <a:pPr eaLnBrk="1" hangingPunct="1">
              <a:buFont typeface="Wingdings" pitchFamily="2" charset="2"/>
              <a:buNone/>
            </a:pPr>
            <a:r>
              <a:rPr lang="fr-BE" sz="1800" dirty="0"/>
              <a:t>Remarque: la remise des CEB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 smtClean="0"/>
              <a:t>            </a:t>
            </a:r>
            <a:r>
              <a:rPr lang="fr-FR" sz="1800" cap="small" dirty="0" smtClean="0"/>
              <a:t>à</a:t>
            </a:r>
            <a:r>
              <a:rPr lang="fr-FR" sz="1800" dirty="0" smtClean="0"/>
              <a:t> retenir : tant qu’il y a une liste d’attente, les mouvements sont possibles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Evolutions possibles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27" y="5467725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1466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/>
          </a:p>
          <a:p>
            <a:pPr eaLnBrk="1" hangingPunct="1"/>
            <a:r>
              <a:rPr lang="fr-FR" sz="1800" dirty="0">
                <a:solidFill>
                  <a:srgbClr val="008000"/>
                </a:solidFill>
              </a:rPr>
              <a:t>A partir du </a:t>
            </a:r>
            <a:r>
              <a:rPr lang="fr-FR" sz="1800" dirty="0" smtClean="0">
                <a:solidFill>
                  <a:srgbClr val="008000"/>
                </a:solidFill>
              </a:rPr>
              <a:t>26 </a:t>
            </a:r>
            <a:r>
              <a:rPr lang="fr-FR" sz="1800" dirty="0">
                <a:solidFill>
                  <a:srgbClr val="008000"/>
                </a:solidFill>
              </a:rPr>
              <a:t>avril </a:t>
            </a:r>
            <a:r>
              <a:rPr lang="fr-FR" sz="1800" dirty="0" smtClean="0">
                <a:solidFill>
                  <a:srgbClr val="008000"/>
                </a:solidFill>
              </a:rPr>
              <a:t>2021</a:t>
            </a:r>
            <a:endParaRPr lang="fr-FR" sz="1800" dirty="0">
              <a:solidFill>
                <a:srgbClr val="008000"/>
              </a:solidFill>
            </a:endParaRPr>
          </a:p>
          <a:p>
            <a:pPr eaLnBrk="1" hangingPunct="1"/>
            <a:endParaRPr lang="fr-FR" sz="1800" dirty="0">
              <a:solidFill>
                <a:srgbClr val="008000"/>
              </a:solidFill>
            </a:endParaRPr>
          </a:p>
          <a:p>
            <a:pPr eaLnBrk="1" hangingPunct="1"/>
            <a:r>
              <a:rPr lang="fr-FR" sz="1800" dirty="0"/>
              <a:t>Par </a:t>
            </a:r>
            <a:r>
              <a:rPr lang="fr-FR" sz="1800" dirty="0">
                <a:solidFill>
                  <a:srgbClr val="008000"/>
                </a:solidFill>
              </a:rPr>
              <a:t>ordre chronologique</a:t>
            </a:r>
            <a:r>
              <a:rPr lang="fr-FR" sz="1800" dirty="0"/>
              <a:t>, à la suite des inscriptions enregistrées entre le </a:t>
            </a:r>
            <a:r>
              <a:rPr lang="fr-FR" sz="1800" dirty="0" smtClean="0"/>
              <a:t>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février </a:t>
            </a:r>
            <a:r>
              <a:rPr lang="fr-FR" sz="1800" dirty="0"/>
              <a:t>et le 5</a:t>
            </a:r>
            <a:r>
              <a:rPr lang="fr-FR" sz="1800" dirty="0" smtClean="0"/>
              <a:t> </a:t>
            </a:r>
            <a:r>
              <a:rPr lang="fr-FR" sz="1800" dirty="0"/>
              <a:t>mars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dirty="0"/>
              <a:t>Demande à introduire avec le FUI (ou son duplicata) </a:t>
            </a:r>
            <a:r>
              <a:rPr lang="fr-FR" sz="1800" dirty="0">
                <a:solidFill>
                  <a:srgbClr val="008000"/>
                </a:solidFill>
              </a:rPr>
              <a:t>dans chaque établissement</a:t>
            </a:r>
            <a:r>
              <a:rPr lang="fr-FR" sz="1800" dirty="0"/>
              <a:t> où on veut </a:t>
            </a:r>
            <a:r>
              <a:rPr lang="fr-FR" sz="1800" dirty="0" smtClean="0"/>
              <a:t>s</a:t>
            </a:r>
            <a:r>
              <a:rPr lang="fr-FR" altLang="fr-FR" sz="1800" dirty="0" smtClean="0"/>
              <a:t>’</a:t>
            </a:r>
            <a:r>
              <a:rPr lang="fr-FR" sz="1800" dirty="0" smtClean="0"/>
              <a:t>inscrire</a:t>
            </a:r>
          </a:p>
          <a:p>
            <a:pPr marL="0" indent="0" eaLnBrk="1" hangingPunct="1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		</a:t>
            </a:r>
            <a:r>
              <a:rPr lang="fr-FR" sz="1800" dirty="0" smtClean="0"/>
              <a:t> </a:t>
            </a:r>
            <a:r>
              <a:rPr lang="fr-FR" sz="1800" dirty="0"/>
              <a:t>Le parent reçoit une attestation d</a:t>
            </a:r>
            <a:r>
              <a:rPr lang="fr-FR" altLang="fr-FR" sz="1800" dirty="0"/>
              <a:t>’</a:t>
            </a:r>
            <a:r>
              <a:rPr lang="fr-FR" sz="1800" dirty="0"/>
              <a:t>inscription ou de refus d</a:t>
            </a:r>
            <a:r>
              <a:rPr lang="fr-FR" altLang="fr-FR" sz="1800" dirty="0"/>
              <a:t>’</a:t>
            </a:r>
            <a:r>
              <a:rPr lang="fr-FR" sz="1800" dirty="0"/>
              <a:t>inscription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dirty="0"/>
              <a:t>Inscription chronologique = </a:t>
            </a:r>
            <a:r>
              <a:rPr lang="fr-FR" sz="1800" dirty="0" smtClean="0"/>
              <a:t>assimilé à moindre préférence</a:t>
            </a:r>
          </a:p>
          <a:p>
            <a:pPr marL="0" indent="0" eaLnBrk="1" hangingPunct="1">
              <a:buNone/>
            </a:pPr>
            <a:r>
              <a:rPr lang="fr-FR" sz="1800" dirty="0" smtClean="0"/>
              <a:t>		Ex.: ①②③④</a:t>
            </a: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⓿</a:t>
            </a:r>
          </a:p>
          <a:p>
            <a:pPr marL="0" indent="0" eaLnBrk="1" hangingPunct="1">
              <a:buNone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fr-FR" sz="1800" dirty="0" smtClean="0"/>
              <a:t>6 juillet: </a:t>
            </a:r>
            <a:r>
              <a:rPr lang="fr-FR" sz="1800" dirty="0"/>
              <a:t>①②</a:t>
            </a: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③</a:t>
            </a:r>
            <a:r>
              <a:rPr lang="fr-FR" sz="1800" strike="dblStrike" dirty="0">
                <a:solidFill>
                  <a:schemeClr val="bg1">
                    <a:lumMod val="75000"/>
                  </a:schemeClr>
                </a:solidFill>
              </a:rPr>
              <a:t>④⓿</a:t>
            </a:r>
          </a:p>
          <a:p>
            <a:pPr marL="0" indent="0" eaLnBrk="1" hangingPunct="1">
              <a:buNone/>
            </a:pPr>
            <a:endParaRPr lang="fr-FR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les inscriptions chronologiques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6983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r>
              <a:rPr lang="fr-BE" sz="2000" dirty="0" smtClean="0"/>
              <a:t>Le numéro vert </a:t>
            </a:r>
            <a:r>
              <a:rPr lang="fr-BE" sz="2000" b="1" dirty="0" smtClean="0">
                <a:solidFill>
                  <a:srgbClr val="00B050"/>
                </a:solidFill>
              </a:rPr>
              <a:t>0800/188.55 </a:t>
            </a:r>
            <a:r>
              <a:rPr lang="fr-BE" sz="2000" b="1" dirty="0" smtClean="0"/>
              <a:t>ou</a:t>
            </a:r>
            <a:r>
              <a:rPr lang="fr-BE" sz="2000" b="1" dirty="0" smtClean="0">
                <a:solidFill>
                  <a:srgbClr val="00B050"/>
                </a:solidFill>
              </a:rPr>
              <a:t> </a:t>
            </a:r>
            <a:r>
              <a:rPr lang="fr-BE" sz="2000" b="1" dirty="0" smtClean="0">
                <a:solidFill>
                  <a:srgbClr val="00B050"/>
                </a:solidFill>
                <a:hlinkClick r:id="rId2"/>
              </a:rPr>
              <a:t>inscription@cfwb.be</a:t>
            </a:r>
            <a:r>
              <a:rPr lang="fr-BE" sz="2000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fr-BE" sz="2000" b="1" dirty="0" smtClean="0">
              <a:solidFill>
                <a:srgbClr val="00B050"/>
              </a:solidFill>
            </a:endParaRPr>
          </a:p>
          <a:p>
            <a:r>
              <a:rPr lang="fr-BE" sz="2000" dirty="0"/>
              <a:t>L’</a:t>
            </a:r>
            <a:r>
              <a:rPr lang="fr-BE" sz="2000" b="1" dirty="0"/>
              <a:t>application « CIRI parents »</a:t>
            </a:r>
            <a:endParaRPr lang="fr-BE" sz="2000" dirty="0"/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endParaRPr lang="fr-BE" sz="2000" dirty="0"/>
          </a:p>
          <a:p>
            <a:pPr>
              <a:buFontTx/>
              <a:buChar char="-"/>
            </a:pPr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/>
              <a:t>D</a:t>
            </a:r>
            <a:r>
              <a:rPr lang="fr-FR" altLang="fr-FR" sz="2400" b="1" dirty="0" smtClean="0"/>
              <a:t>es renseignements complémentaires</a:t>
            </a:r>
            <a:endParaRPr lang="fr-BE" altLang="fr-FR" sz="2400" b="1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591" y="2661231"/>
            <a:ext cx="6226732" cy="35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r>
              <a:rPr lang="fr-BE" sz="2000" dirty="0" smtClean="0"/>
              <a:t>Le site </a:t>
            </a:r>
            <a:r>
              <a:rPr lang="fr-BE" sz="2000" b="1" dirty="0" smtClean="0">
                <a:hlinkClick r:id="rId2"/>
              </a:rPr>
              <a:t>www.inscription.cfwb.be</a:t>
            </a:r>
            <a:r>
              <a:rPr lang="fr-BE" sz="2000" b="1" dirty="0" smtClean="0"/>
              <a:t> </a:t>
            </a:r>
            <a:endParaRPr lang="fr-BE" sz="2000" b="1" dirty="0" smtClean="0"/>
          </a:p>
          <a:p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/>
              <a:t>D</a:t>
            </a:r>
            <a:r>
              <a:rPr lang="fr-FR" altLang="fr-FR" sz="2400" b="1" dirty="0" smtClean="0"/>
              <a:t>es renseignements complémentaires</a:t>
            </a:r>
            <a:endParaRPr lang="fr-BE" altLang="fr-FR" sz="2400" b="1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66" y="2084820"/>
            <a:ext cx="6902405" cy="3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5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Questions - réponses</a:t>
            </a:r>
            <a:endParaRPr lang="fr-BE" altLang="fr-FR" sz="2400" b="1" dirty="0"/>
          </a:p>
        </p:txBody>
      </p:sp>
      <p:pic>
        <p:nvPicPr>
          <p:cNvPr id="6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fr-BE" dirty="0" smtClean="0">
              <a:solidFill>
                <a:srgbClr val="008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BE" dirty="0" smtClean="0">
                <a:solidFill>
                  <a:srgbClr val="008000"/>
                </a:solidFill>
              </a:rPr>
              <a:t>Dans </a:t>
            </a:r>
            <a:r>
              <a:rPr lang="fr-BE" dirty="0">
                <a:solidFill>
                  <a:srgbClr val="008000"/>
                </a:solidFill>
              </a:rPr>
              <a:t>l</a:t>
            </a:r>
            <a:r>
              <a:rPr lang="fr-BE" altLang="fr-FR" dirty="0">
                <a:solidFill>
                  <a:srgbClr val="008000"/>
                </a:solidFill>
              </a:rPr>
              <a:t>’</a:t>
            </a:r>
            <a:r>
              <a:rPr lang="fr-BE" dirty="0">
                <a:solidFill>
                  <a:srgbClr val="008000"/>
                </a:solidFill>
              </a:rPr>
              <a:t>établissement de sa 1</a:t>
            </a:r>
            <a:r>
              <a:rPr lang="fr-BE" baseline="30000" dirty="0">
                <a:solidFill>
                  <a:srgbClr val="008000"/>
                </a:solidFill>
              </a:rPr>
              <a:t>ère</a:t>
            </a:r>
            <a:r>
              <a:rPr lang="fr-BE" dirty="0">
                <a:solidFill>
                  <a:srgbClr val="008000"/>
                </a:solidFill>
              </a:rPr>
              <a:t> préférence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2000" dirty="0">
              <a:solidFill>
                <a:srgbClr val="008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fr-BE" sz="2000" dirty="0" smtClean="0"/>
              <a:t>Possibilité </a:t>
            </a:r>
            <a:r>
              <a:rPr lang="fr-BE" sz="2000" dirty="0"/>
              <a:t>d</a:t>
            </a:r>
            <a:r>
              <a:rPr lang="fr-BE" altLang="fr-FR" sz="2000" dirty="0"/>
              <a:t>’</a:t>
            </a:r>
            <a:r>
              <a:rPr lang="fr-BE" sz="2000" dirty="0"/>
              <a:t>indiquer d</a:t>
            </a:r>
            <a:r>
              <a:rPr lang="fr-BE" altLang="fr-FR" sz="2000" dirty="0"/>
              <a:t>’</a:t>
            </a:r>
            <a:r>
              <a:rPr lang="fr-BE" sz="2000" dirty="0"/>
              <a:t>autres choix </a:t>
            </a:r>
            <a:r>
              <a:rPr lang="fr-BE" sz="2000" dirty="0" smtClean="0"/>
              <a:t>d</a:t>
            </a:r>
            <a:r>
              <a:rPr lang="fr-BE" altLang="fr-FR" sz="2000" dirty="0" smtClean="0"/>
              <a:t>’</a:t>
            </a:r>
            <a:r>
              <a:rPr lang="fr-BE" sz="2000" dirty="0" smtClean="0"/>
              <a:t>établissement </a:t>
            </a:r>
            <a:r>
              <a:rPr lang="fr-BE" sz="2000" dirty="0"/>
              <a:t>sur le formulaire unique </a:t>
            </a:r>
            <a:r>
              <a:rPr lang="fr-BE" sz="2000" dirty="0" smtClean="0"/>
              <a:t>d</a:t>
            </a:r>
            <a:r>
              <a:rPr lang="fr-BE" altLang="fr-FR" sz="2000" dirty="0" smtClean="0"/>
              <a:t>’</a:t>
            </a:r>
            <a:r>
              <a:rPr lang="fr-BE" sz="2000" dirty="0" smtClean="0"/>
              <a:t>inscription (volet confidentiel)</a:t>
            </a:r>
            <a:endParaRPr lang="fr-FR" sz="2000" dirty="0"/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ym typeface="Wingdings" panose="05000000000000000000" pitchFamily="2" charset="2"/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O</a:t>
            </a:r>
            <a:r>
              <a:rPr lang="fr-FR" altLang="fr-FR" sz="2400" dirty="0" smtClean="0">
                <a:solidFill>
                  <a:srgbClr val="001D77"/>
                </a:solidFill>
              </a:rPr>
              <a:t>ù s’inscrire?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1899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>
                <a:solidFill>
                  <a:srgbClr val="008000"/>
                </a:solidFill>
              </a:rPr>
              <a:t>Avec le formulaire unique d</a:t>
            </a:r>
            <a:r>
              <a:rPr lang="fr-BE" altLang="fr-FR" dirty="0">
                <a:solidFill>
                  <a:srgbClr val="008000"/>
                </a:solidFill>
              </a:rPr>
              <a:t>’</a:t>
            </a:r>
            <a:r>
              <a:rPr lang="fr-BE" dirty="0">
                <a:solidFill>
                  <a:srgbClr val="008000"/>
                </a:solidFill>
              </a:rPr>
              <a:t>inscription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 smtClean="0"/>
              <a:t>Déposé en main propre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 smtClean="0"/>
              <a:t>Possibilité de procuration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2400" dirty="0"/>
          </a:p>
          <a:p>
            <a:pPr algn="ctr" eaLnBrk="1" hangingPunct="1">
              <a:buFont typeface="Wingdings" pitchFamily="2" charset="2"/>
              <a:buNone/>
            </a:pPr>
            <a:endParaRPr lang="fr-BE" dirty="0" smtClean="0">
              <a:solidFill>
                <a:srgbClr val="008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BE" dirty="0" smtClean="0">
                <a:solidFill>
                  <a:srgbClr val="008000"/>
                </a:solidFill>
              </a:rPr>
              <a:t>Accusé </a:t>
            </a:r>
            <a:r>
              <a:rPr lang="fr-BE" dirty="0">
                <a:solidFill>
                  <a:srgbClr val="008000"/>
                </a:solidFill>
              </a:rPr>
              <a:t>de réception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 smtClean="0"/>
              <a:t>Il </a:t>
            </a:r>
            <a:r>
              <a:rPr lang="fr-BE" sz="2400" dirty="0"/>
              <a:t>contient les informations qui serviront en cas de </a:t>
            </a:r>
            <a:r>
              <a:rPr lang="fr-BE" sz="2400" dirty="0" smtClean="0"/>
              <a:t>classement</a:t>
            </a: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Comment s’inscrire?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3" name="Flèche vers le bas 2"/>
          <p:cNvSpPr/>
          <p:nvPr/>
        </p:nvSpPr>
        <p:spPr>
          <a:xfrm>
            <a:off x="4073382" y="3096284"/>
            <a:ext cx="815263" cy="119505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28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2400" dirty="0">
                <a:solidFill>
                  <a:schemeClr val="accent3">
                    <a:lumMod val="75000"/>
                  </a:schemeClr>
                </a:solidFill>
              </a:rPr>
              <a:t>Désigner un ou plusieurs établissements sur base des critères des parents et de l’enfant</a:t>
            </a:r>
          </a:p>
          <a:p>
            <a:pPr eaLnBrk="1" hangingPunct="1">
              <a:buFontTx/>
              <a:buNone/>
            </a:pPr>
            <a:endParaRPr lang="fr-BE" sz="2400" dirty="0"/>
          </a:p>
          <a:p>
            <a:pPr eaLnBrk="1" hangingPunct="1">
              <a:buFontTx/>
              <a:buNone/>
            </a:pPr>
            <a:r>
              <a:rPr lang="fr-BE" sz="2400" dirty="0"/>
              <a:t>A ne pas négliger :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Période d’inscription spécifique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Liste de préférences à établir dès </a:t>
            </a:r>
            <a:r>
              <a:rPr lang="fr-BE" sz="2400" dirty="0" smtClean="0"/>
              <a:t>maintenant</a:t>
            </a:r>
            <a:endParaRPr lang="fr-BE" sz="2400" dirty="0"/>
          </a:p>
          <a:p>
            <a:pPr eaLnBrk="1" hangingPunct="1">
              <a:buFontTx/>
              <a:buChar char="-"/>
            </a:pPr>
            <a:r>
              <a:rPr lang="fr-BE" sz="2400" dirty="0"/>
              <a:t>Hiérarchie des préférences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Mode de classement : priorités et indice composite</a:t>
            </a:r>
          </a:p>
          <a:p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Avant la période d’inscription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3569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378678" y="751110"/>
            <a:ext cx="4383468" cy="5940996"/>
            <a:chOff x="0" y="0"/>
            <a:chExt cx="6042025" cy="8023224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0"/>
              <a:ext cx="6042025" cy="8023224"/>
              <a:chOff x="0" y="0"/>
              <a:chExt cx="5760085" cy="7637967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760085" cy="559943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/>
              <a:stretch/>
            </p:blipFill>
            <p:spPr bwMode="auto">
              <a:xfrm>
                <a:off x="0" y="5585012"/>
                <a:ext cx="5638165" cy="20529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79" y="1743559"/>
              <a:ext cx="5244465" cy="27114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 volet général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515361" y="826526"/>
            <a:ext cx="4110101" cy="5754487"/>
            <a:chOff x="0" y="0"/>
            <a:chExt cx="6043930" cy="84623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43930" cy="600519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7" y="5979458"/>
              <a:ext cx="5732145" cy="248285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Le volet général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17195</TotalTime>
  <Words>1374</Words>
  <Application>Microsoft Office PowerPoint</Application>
  <PresentationFormat>Affichage à l'écran (4:3)</PresentationFormat>
  <Paragraphs>394</Paragraphs>
  <Slides>45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Calibri</vt:lpstr>
      <vt:lpstr>Wingdings</vt:lpstr>
      <vt:lpstr>Thème Office</vt:lpstr>
      <vt:lpstr>  Décret « Inscription »  Première année commune de l’enseignement secondaire    janvier 2021</vt:lpstr>
      <vt:lpstr>Présentation PowerPoint</vt:lpstr>
      <vt:lpstr>••• Processus </vt:lpstr>
      <vt:lpstr> </vt:lpstr>
      <vt:lpstr>••• Où s’inscrire? </vt:lpstr>
      <vt:lpstr>••• Comment s’inscrire? </vt:lpstr>
      <vt:lpstr>••• Avant la période d’inscription </vt:lpstr>
      <vt:lpstr>••• Le volet général</vt:lpstr>
      <vt:lpstr>••• Le volet général</vt:lpstr>
      <vt:lpstr>••• Le volet confidentiel</vt:lpstr>
      <vt:lpstr>••• Le volet confidentiel</vt:lpstr>
      <vt:lpstr>••• La période d’inscription </vt:lpstr>
      <vt:lpstr>••• La fin de la période d’inscription </vt:lpstr>
      <vt:lpstr>•••Fin de la période d’inscription</vt:lpstr>
      <vt:lpstr>••• Comment classe-t-on un établissement complet?</vt:lpstr>
      <vt:lpstr>••• Quels sont les critères de classement?</vt:lpstr>
      <vt:lpstr>••• Les écoles « ISEF »</vt:lpstr>
      <vt:lpstr>••• Les priorités</vt:lpstr>
      <vt:lpstr>••• Les priorités</vt:lpstr>
      <vt:lpstr>••• Les priorités</vt:lpstr>
      <vt:lpstr>••• Le calcul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•••comment calcule-t-on les coefficients 2 et 3?</vt:lpstr>
      <vt:lpstr>Calcul de la proximité</vt:lpstr>
      <vt:lpstr>•••Qu’entend-on par domicile?</vt:lpstr>
      <vt:lpstr>•••D’autres domiciles?</vt:lpstr>
      <vt:lpstr>Présentation PowerPoint</vt:lpstr>
      <vt:lpstr>Présentation PowerPoint</vt:lpstr>
      <vt:lpstr>Présentation PowerPoint</vt:lpstr>
      <vt:lpstr>Présentation PowerPoint</vt:lpstr>
      <vt:lpstr>••• Preuve ?</vt:lpstr>
      <vt:lpstr>Présentation PowerPoint</vt:lpstr>
      <vt:lpstr>••• Un exemple de classement 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••• Des renseignements complémentaires</vt:lpstr>
      <vt:lpstr>••• Des renseignements complémentaires</vt:lpstr>
      <vt:lpstr>••• Questions - réponses</vt:lpstr>
    </vt:vector>
  </TitlesOfParts>
  <Company>Ministère de la Communauté française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Stevens</dc:creator>
  <cp:lastModifiedBy>ROOSE Nadia</cp:lastModifiedBy>
  <cp:revision>861</cp:revision>
  <cp:lastPrinted>2020-01-28T13:10:21Z</cp:lastPrinted>
  <dcterms:created xsi:type="dcterms:W3CDTF">2012-07-13T11:47:22Z</dcterms:created>
  <dcterms:modified xsi:type="dcterms:W3CDTF">2021-01-08T13:22:55Z</dcterms:modified>
</cp:coreProperties>
</file>