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85" r:id="rId5"/>
    <p:sldId id="260" r:id="rId6"/>
    <p:sldId id="262" r:id="rId7"/>
    <p:sldId id="266" r:id="rId8"/>
    <p:sldId id="281" r:id="rId9"/>
    <p:sldId id="295" r:id="rId10"/>
    <p:sldId id="276" r:id="rId11"/>
    <p:sldId id="263" r:id="rId12"/>
    <p:sldId id="296" r:id="rId13"/>
    <p:sldId id="280" r:id="rId14"/>
    <p:sldId id="282" r:id="rId15"/>
    <p:sldId id="283" r:id="rId16"/>
    <p:sldId id="267" r:id="rId17"/>
    <p:sldId id="277" r:id="rId18"/>
    <p:sldId id="286" r:id="rId19"/>
    <p:sldId id="288" r:id="rId20"/>
    <p:sldId id="299" r:id="rId21"/>
    <p:sldId id="300" r:id="rId22"/>
    <p:sldId id="270" r:id="rId23"/>
    <p:sldId id="297" r:id="rId24"/>
    <p:sldId id="278" r:id="rId25"/>
    <p:sldId id="290" r:id="rId26"/>
    <p:sldId id="291" r:id="rId27"/>
    <p:sldId id="292" r:id="rId28"/>
    <p:sldId id="284" r:id="rId29"/>
    <p:sldId id="301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6879173-189D-47D6-87C9-45E41F9C6033}" type="datetimeFigureOut">
              <a:rPr lang="th-TH" smtClean="0"/>
              <a:t>13/12/61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09489BA-1907-4208-9614-9E937271D43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6120680"/>
          </a:xfrm>
          <a:ln>
            <a:solidFill>
              <a:srgbClr val="FF0000"/>
            </a:solidFill>
          </a:ln>
        </p:spPr>
        <p:txBody>
          <a:bodyPr/>
          <a:lstStyle/>
          <a:p>
            <a:br>
              <a:rPr lang="en-US" sz="6600" dirty="0">
                <a:ln>
                  <a:solidFill>
                    <a:srgbClr val="FF0000"/>
                  </a:solidFill>
                </a:ln>
                <a:latin typeface="Albertus Medium" pitchFamily="34" charset="0"/>
              </a:rPr>
            </a:br>
            <a:br>
              <a:rPr lang="en-US" sz="6600" dirty="0">
                <a:ln>
                  <a:solidFill>
                    <a:srgbClr val="FF0000"/>
                  </a:solidFill>
                </a:ln>
                <a:latin typeface="Albertus Medium" pitchFamily="34" charset="0"/>
              </a:rPr>
            </a:br>
            <a:br>
              <a:rPr lang="en-US" sz="3600" dirty="0">
                <a:ln>
                  <a:solidFill>
                    <a:srgbClr val="FF0000"/>
                  </a:solidFill>
                </a:ln>
                <a:latin typeface="Broadway" pitchFamily="82" charset="0"/>
              </a:rPr>
            </a:br>
            <a:r>
              <a:rPr lang="en-US" sz="6000" dirty="0">
                <a:ln>
                  <a:solidFill>
                    <a:srgbClr val="FF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Broadway" pitchFamily="82" charset="0"/>
              </a:rPr>
              <a:t>Leasing business   </a:t>
            </a:r>
            <a:br>
              <a:rPr lang="en-US" sz="6000" dirty="0">
                <a:ln>
                  <a:solidFill>
                    <a:srgbClr val="FF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Broadway" pitchFamily="82" charset="0"/>
              </a:rPr>
            </a:br>
            <a:r>
              <a:rPr lang="en-US" sz="6000" dirty="0">
                <a:ln>
                  <a:solidFill>
                    <a:srgbClr val="FF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Broadway" pitchFamily="82" charset="0"/>
              </a:rPr>
              <a:t>               &amp;</a:t>
            </a:r>
            <a:br>
              <a:rPr lang="en-US" sz="6000" dirty="0">
                <a:ln>
                  <a:solidFill>
                    <a:srgbClr val="FF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Broadway" pitchFamily="82" charset="0"/>
              </a:rPr>
            </a:br>
            <a:r>
              <a:rPr lang="en-US" sz="6000" dirty="0">
                <a:ln>
                  <a:solidFill>
                    <a:srgbClr val="FF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Broadway" pitchFamily="82" charset="0"/>
              </a:rPr>
              <a:t>Revenue Tax  </a:t>
            </a:r>
            <a:br>
              <a:rPr lang="en-US" sz="6000" dirty="0">
                <a:ln>
                  <a:solidFill>
                    <a:srgbClr val="FF0000"/>
                  </a:solidFill>
                </a:ln>
                <a:latin typeface="Antique Olive Roman" pitchFamily="34" charset="0"/>
              </a:rPr>
            </a:br>
            <a:br>
              <a:rPr lang="en-US" sz="6000" dirty="0">
                <a:ln>
                  <a:solidFill>
                    <a:srgbClr val="FF0000"/>
                  </a:solidFill>
                </a:ln>
              </a:rPr>
            </a:br>
            <a:br>
              <a:rPr lang="en-US" sz="3200" dirty="0">
                <a:ln>
                  <a:solidFill>
                    <a:srgbClr val="FF0000"/>
                  </a:solidFill>
                </a:ln>
              </a:rPr>
            </a:br>
            <a:br>
              <a:rPr lang="en-US" sz="3200" dirty="0">
                <a:ln>
                  <a:solidFill>
                    <a:srgbClr val="FF0000"/>
                  </a:solidFill>
                </a:ln>
              </a:rPr>
            </a:br>
            <a:br>
              <a:rPr lang="en-US" sz="3200" dirty="0">
                <a:ln>
                  <a:solidFill>
                    <a:srgbClr val="FF0000"/>
                  </a:solidFill>
                </a:ln>
              </a:rPr>
            </a:br>
            <a:br>
              <a:rPr lang="en-US" sz="3200" dirty="0">
                <a:ln>
                  <a:solidFill>
                    <a:srgbClr val="FF0000"/>
                  </a:solidFill>
                </a:ln>
              </a:rPr>
            </a:br>
            <a:br>
              <a:rPr lang="en-US" sz="3200" dirty="0">
                <a:ln>
                  <a:solidFill>
                    <a:srgbClr val="FF0000"/>
                  </a:solidFill>
                </a:ln>
              </a:rPr>
            </a:br>
            <a:br>
              <a:rPr lang="en-US" sz="3200" dirty="0">
                <a:ln>
                  <a:solidFill>
                    <a:srgbClr val="FF0000"/>
                  </a:solidFill>
                </a:ln>
              </a:rPr>
            </a:br>
            <a:endParaRPr lang="th-TH" sz="32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29804" y="5147372"/>
            <a:ext cx="25603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ดร.บัณฑิต อุ</a:t>
            </a:r>
            <a:r>
              <a:rPr lang="th-TH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ชชิน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6858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11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7427168" cy="1371600"/>
          </a:xfrm>
        </p:spPr>
        <p:txBody>
          <a:bodyPr/>
          <a:lstStyle/>
          <a:p>
            <a:r>
              <a:rPr lang="th-TH" dirty="0"/>
              <a:t>รายจ่ายทางภาษี...จากธุรกิจลี</a:t>
            </a:r>
            <a:r>
              <a:rPr lang="th-TH" dirty="0" err="1"/>
              <a:t>สซิ่ง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5472608"/>
          </a:xfrm>
        </p:spPr>
        <p:txBody>
          <a:bodyPr>
            <a:normAutofit/>
          </a:bodyPr>
          <a:lstStyle/>
          <a:p>
            <a:pPr algn="ctr"/>
            <a:r>
              <a:rPr lang="th-TH" spc="-30" dirty="0"/>
              <a:t>ค่าเริ่มต้นสัญญาเช่า </a:t>
            </a:r>
            <a:r>
              <a:rPr lang="th-TH" sz="1400" spc="-30" dirty="0"/>
              <a:t>(</a:t>
            </a:r>
            <a:r>
              <a:rPr lang="en-US" sz="1400" spc="-30" dirty="0"/>
              <a:t>Initial Rent</a:t>
            </a:r>
            <a:r>
              <a:rPr lang="th-TH" spc="-30" dirty="0"/>
              <a:t>)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spc="-30" dirty="0"/>
              <a:t>เป็นรายจ่ายเพื่อการได้มาซึ่งสิทธิการเช่า</a:t>
            </a:r>
            <a:r>
              <a:rPr lang="th-TH" b="0" dirty="0"/>
              <a:t>ทรัพย์สิน เป็นรายจ่ายฝ่ายทุน เป็นต้นทุนเพื่อการได้มาซึ่งสิทธิการเช่า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/>
              <a:t>(กรณีมีและหรือไม่มีข้อกำหนด</a:t>
            </a:r>
            <a:r>
              <a:rPr lang="th-TH" b="0" spc="-100" dirty="0"/>
              <a:t>ให้ต่ออายุการเช่าได้หรือมีข้อจำกัดการต่อ</a:t>
            </a:r>
            <a:r>
              <a:rPr lang="th-TH" b="0" spc="-90" dirty="0"/>
              <a:t>อายุการเช่า)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spc="-90" dirty="0"/>
              <a:t>(กรณีไม่มีข้อกำหนดให้ต้องคืนเมื่อเลิกสัญญา)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spc="-90" dirty="0"/>
              <a:t>ต้องหักค่าเสื่อมอัตรา ร้อยละ 100 ของจำนวนปีแห่งอายุการเช่าและอายุที่ต่อได้รวมกัน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spc="-9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ค่าเช่า </a:t>
            </a:r>
            <a:r>
              <a:rPr lang="en-US" sz="1400" dirty="0"/>
              <a:t>(Rent)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>
                <a:latin typeface="Angsana New" pitchFamily="18" charset="-34"/>
              </a:rPr>
              <a:t>เป็นรายจ่ายเพื่อกิจการ สามารถนำมาถือเป็นรายจ่ายทางภาษีได้ตามจริงในแต่ละรอบระยะเวลาบัญชี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>
                <a:latin typeface="Angsana New" pitchFamily="18" charset="-34"/>
              </a:rPr>
              <a:t>รถยนต์นั่ง ต้องบังคับให้อยู่ภายใต้เงื่อนไขสูงสุด 36</a:t>
            </a:r>
            <a:r>
              <a:rPr lang="en-US" b="0" dirty="0">
                <a:latin typeface="Angsana New" pitchFamily="18" charset="-34"/>
              </a:rPr>
              <a:t>,</a:t>
            </a:r>
            <a:r>
              <a:rPr lang="th-TH" b="0" dirty="0">
                <a:latin typeface="Angsana New" pitchFamily="18" charset="-34"/>
              </a:rPr>
              <a:t>000 บาท ต่อเดือน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>
              <a:latin typeface="Angsana New" pitchFamily="18" charset="-34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>
                <a:latin typeface="Angsana New" pitchFamily="18" charset="-34"/>
              </a:rPr>
              <a:t>ค่าชดเชยจากรายการส่งเสริมการขาย </a:t>
            </a:r>
          </a:p>
          <a:p>
            <a:pPr algn="ctr"/>
            <a:r>
              <a:rPr lang="th-TH" b="0" spc="-50" dirty="0"/>
              <a:t>กรณีเงินสนับสนุนหรือเงินช่วยเหลือที่ได้จ่ายให้กับผู้แทนจำหน่าย สามารถนำไปถือเป็นรายจ่ายเพื่อเสียภาษีเงินได้นิติบุคคลตามปกติ</a:t>
            </a:r>
          </a:p>
          <a:p>
            <a:pPr algn="thaiDist"/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100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6995120" cy="1371600"/>
          </a:xfrm>
        </p:spPr>
        <p:txBody>
          <a:bodyPr/>
          <a:lstStyle/>
          <a:p>
            <a:r>
              <a:rPr lang="th-TH" dirty="0"/>
              <a:t>หัก ณ ที่จ่าย...ในระบบธุรกิจลี</a:t>
            </a:r>
            <a:r>
              <a:rPr lang="th-TH" dirty="0" err="1"/>
              <a:t>สซิ่ง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3735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h-TH" dirty="0">
                <a:solidFill>
                  <a:schemeClr val="tx2"/>
                </a:solidFill>
              </a:rPr>
              <a:t>ปัจจุบัน</a:t>
            </a:r>
          </a:p>
          <a:p>
            <a:pPr algn="thaiDist"/>
            <a:r>
              <a:rPr lang="th-TH" dirty="0"/>
              <a:t>ให้บริษัทหรือห้างหุ้นส่วนนิติบุคคลหรือนิติบุคคล</a:t>
            </a:r>
            <a:r>
              <a:rPr lang="th-TH" dirty="0">
                <a:solidFill>
                  <a:srgbClr val="0070C0"/>
                </a:solidFill>
              </a:rPr>
              <a:t>อื่น ซึ่งเป็นผู้จ่ายค่าเช่าหรือประโยชน์อย่างอื่นที่ได้เนื่องจากการให้เช่าทรัพย์สิน </a:t>
            </a:r>
            <a:r>
              <a:rPr lang="th-TH" dirty="0"/>
              <a:t>ตามมาตรา 40(5)(ก) แห่งประมวลรัษฎากร แต่ไม่รวมถึงค่าแห่งอาคารหรือโรงเรือนที่ได้รับกรรมสิทธิ์ให้แก่ผู้รับซึ่งเป็น</a:t>
            </a: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                (1) ผู้มีหน้าที่เสียภาษีเงินได้บุคคลธรรมดา หักภาษี ณ ที่จ่าย ร้อยละ 5.0</a:t>
            </a:r>
          </a:p>
          <a:p>
            <a:pPr algn="thaiDist"/>
            <a:r>
              <a:rPr lang="th-TH" dirty="0"/>
              <a:t>                (2) บริษัทหรือห้างหุ้นส่วนนิติบุคคลที่ประกอบกิจการในประเทศไทย ร้อยละ 5.0              </a:t>
            </a: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                (3) มูลนิธิหรือสมาคมที่ประกอบกิจการซึ่งมีรายได้ (แต่ไม่รวมถึงมูลนิธิหรือสมาคมที่รัฐมนตรีประกาศ กำหนดตามมาตรา 47(7)(ข) แห่งประมวลรัษฎากร) หักภาษี ณ ที่จ่ายโดยคำนวณหักไว้ในอัตราร้อยละ 10.0</a:t>
            </a: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endParaRPr lang="th-TH" dirty="0"/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endParaRPr lang="th-TH" dirty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>
                <a:solidFill>
                  <a:srgbClr val="FF0000"/>
                </a:solidFill>
              </a:rPr>
              <a:t>“</a:t>
            </a:r>
            <a:r>
              <a:rPr lang="th-TH" i="1" dirty="0">
                <a:solidFill>
                  <a:srgbClr val="FF0000"/>
                </a:solidFill>
              </a:rPr>
              <a:t>ผู้ประกอบกิจการลิสซิ่ง ไม่ได้รับสิทธิยกเว้นในเรื่องการถูกหักภาษี ณ ที่จ่าย อีกต่อไปแล้ว</a:t>
            </a:r>
            <a:r>
              <a:rPr lang="th-TH" dirty="0">
                <a:solidFill>
                  <a:srgbClr val="FF0000"/>
                </a:solidFill>
              </a:rPr>
              <a:t>”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>
                <a:solidFill>
                  <a:srgbClr val="FF0000"/>
                </a:solidFill>
              </a:rPr>
              <a:t>(ตั้งแต่ 1 มิถุนายน 2559 เป็นต้นไป)</a:t>
            </a:r>
          </a:p>
          <a:p>
            <a:pPr algn="thaiDist"/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859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th-TH" dirty="0"/>
              <a:t>หัก ณ ที่จ่าย...ในระบบธุรกิจลี</a:t>
            </a:r>
            <a:r>
              <a:rPr lang="th-TH" dirty="0" err="1"/>
              <a:t>สซิ่ง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i="1" dirty="0"/>
              <a:t>ให้บริษัทหรือห้างหุ้นส่วนนิติบุคคล หรือนิติบุคคลอื่น ซึ่งเป็นผู้จ่ายเงินได้พึงประเมินที่เป็นค่าโฆษณาให้แก่ผู้รับซึ่งมีหน้าที่เสียภาษีเงินได้บุคคลธรรมดา หรือภาษีเงินได้นิติบุคคลหักภาษี ณ ที่จ่าย โดยคำนวณหักไว้ในอัตราร้อยละ 2.0 </a:t>
            </a:r>
          </a:p>
          <a:p>
            <a:pPr algn="thaiDist"/>
            <a:endParaRPr lang="th-TH" i="1" dirty="0"/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r>
              <a:rPr lang="th-TH" i="1" dirty="0"/>
              <a:t>ให้บริษัทหรือห้างหุ้นส่วนนิติบุคคล หรือนิติบุคคลอื่น ซึ่งเป็นผู้จ่ายรางวัล ส่วนลดหรือประโยชน์ใด ๆ เนื่องจากการส่งเสริมการขายให้แก่ผู้รับซึ่งเป็น</a:t>
            </a: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r>
              <a:rPr lang="th-TH" i="1" dirty="0"/>
              <a:t>    (1) ผู้มีหน้าที่เสียภาษีเงินได้บุคคลธรรมดา หักภาษี ณ ที่จ่าย โดยคำนวณหักไว้ในอัตราร้อยละ 3.0 </a:t>
            </a:r>
            <a:br>
              <a:rPr lang="th-TH" i="1" dirty="0"/>
            </a:br>
            <a:r>
              <a:rPr lang="th-TH" i="1" dirty="0"/>
              <a:t>    (2) บริษัทหรือห้างหุ้นส่วนนิติบุคคลที่ประกอบกิจการในประเทศไทย แต่ไม่รวมถึงมูลนิธิหรือสมาคม หักภาษี ณ ที่จ่าย โดยคำนวณหักไว้ในอัตราร้อยละ 3.0 </a:t>
            </a:r>
          </a:p>
          <a:p>
            <a:pPr algn="ctr"/>
            <a:r>
              <a:rPr lang="en-US" i="1" dirty="0">
                <a:solidFill>
                  <a:srgbClr val="0070C0"/>
                </a:solidFill>
              </a:rPr>
              <a:t>[</a:t>
            </a:r>
            <a:r>
              <a:rPr lang="th-TH" i="1" dirty="0">
                <a:solidFill>
                  <a:srgbClr val="0070C0"/>
                </a:solidFill>
              </a:rPr>
              <a:t>แต่ไม่ต้องหักฯ </a:t>
            </a:r>
            <a:r>
              <a:rPr lang="en-US" i="1" dirty="0">
                <a:solidFill>
                  <a:srgbClr val="0070C0"/>
                </a:solidFill>
              </a:rPr>
              <a:t>]</a:t>
            </a:r>
            <a:r>
              <a:rPr lang="th-TH" i="1" dirty="0">
                <a:solidFill>
                  <a:srgbClr val="0070C0"/>
                </a:solidFill>
              </a:rPr>
              <a:t> สำหรับการให้รางวัล ส่วนลด หรือประโยชน์ใด ๆ เนื่องจากการส่งเสริมการขายให้แก่ผู้ซื้อสินค้าหรือผู้รับบริการซึ่งเป็นผู้บริโภค หรือเป็นผู้ประกอบการที่นำสินค้าหรือบริการไปใช้ในการประกอบกิจการของตนเองโดยตรง โดยมิได้มีวัตถุประสงค์ที่จะนำไปขายต่อ </a:t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84493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79096" cy="1371600"/>
          </a:xfrm>
        </p:spPr>
        <p:txBody>
          <a:bodyPr>
            <a:normAutofit/>
          </a:bodyPr>
          <a:lstStyle/>
          <a:p>
            <a:r>
              <a:rPr lang="th-TH"/>
              <a:t>หัก </a:t>
            </a:r>
            <a:r>
              <a:rPr lang="th-TH" dirty="0"/>
              <a:t>ณ ที่จ่ายแทน “ผู้จ่ายเงินได้”</a:t>
            </a:r>
            <a:br>
              <a:rPr lang="th-TH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003232" cy="5073427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67544" y="1052736"/>
            <a:ext cx="81369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dirty="0"/>
              <a:t> “ตัวแทน” หัก ณ ที่จ่าย</a:t>
            </a:r>
            <a:r>
              <a:rPr lang="en-US" sz="2400" dirty="0"/>
              <a:t>/</a:t>
            </a:r>
            <a:r>
              <a:rPr lang="th-TH" sz="2400" dirty="0"/>
              <a:t>ออกหนังสือรับรองการหักภาษี ณ ที่จ่าย</a:t>
            </a:r>
            <a:r>
              <a:rPr lang="en-US" sz="2400" dirty="0"/>
              <a:t>/</a:t>
            </a:r>
            <a:r>
              <a:rPr lang="th-TH" sz="2400" dirty="0"/>
              <a:t>นำส่งภาษีหัก ณ ที่จ่าย</a:t>
            </a:r>
          </a:p>
          <a:p>
            <a:pPr algn="ctr"/>
            <a:r>
              <a:rPr lang="th-TH" sz="2400" dirty="0"/>
              <a:t>แทนผู้จ่ายเงินได้  จะต้องจัดทำเอกสารแต่งตั้งตัวแทนมอบอำนาจให้กระทำการแทน </a:t>
            </a:r>
          </a:p>
          <a:p>
            <a:pPr algn="ctr"/>
            <a:r>
              <a:rPr lang="th-TH" sz="1600" dirty="0"/>
              <a:t>(ร้านค้าตัวแทนจำหน่าย จ่ายชำระค่างวดการเช่าลี</a:t>
            </a:r>
            <a:r>
              <a:rPr lang="th-TH" sz="1600" dirty="0" err="1"/>
              <a:t>สซิ่ง</a:t>
            </a:r>
            <a:r>
              <a:rPr lang="th-TH" sz="1600" dirty="0"/>
              <a:t>เครื่องมือให้กับผู้ผลิตเครื่องมือเป็นรายเดือน) </a:t>
            </a:r>
            <a:endParaRPr lang="th-TH" sz="2400" dirty="0"/>
          </a:p>
          <a:p>
            <a:pPr algn="ctr"/>
            <a:r>
              <a:rPr lang="th-TH" sz="2400" u="sng" dirty="0"/>
              <a:t>ข้อตกลง หรือ สัญญาแต่งตั้งตัวแทน </a:t>
            </a:r>
          </a:p>
          <a:p>
            <a:pPr algn="ctr"/>
            <a:r>
              <a:rPr lang="th-TH" sz="2400" dirty="0"/>
              <a:t>(ใช้สำหรับกรณีปกติทั่วไป) </a:t>
            </a:r>
          </a:p>
          <a:p>
            <a:pPr lvl="0" algn="ctr"/>
            <a:r>
              <a:rPr lang="th-TH" sz="1600" i="1" dirty="0"/>
              <a:t>หรือ</a:t>
            </a:r>
          </a:p>
          <a:p>
            <a:pPr lvl="0" algn="ctr"/>
            <a:r>
              <a:rPr lang="th-TH" sz="2400" u="sng" dirty="0"/>
              <a:t>หนังสือแจ้งไปยังผู้จ่ายเงินได้</a:t>
            </a:r>
          </a:p>
          <a:p>
            <a:pPr lvl="0" algn="ctr"/>
            <a:r>
              <a:rPr lang="th-TH" sz="2400" dirty="0"/>
              <a:t>(</a:t>
            </a:r>
            <a:r>
              <a:rPr lang="th-TH" sz="1600" dirty="0"/>
              <a:t>ใช้สำหรับกรณีพิเศษ เช่น ลูกค้าเดิม ฯลฯ</a:t>
            </a:r>
            <a:r>
              <a:rPr lang="th-TH" sz="2400" dirty="0"/>
              <a:t>) </a:t>
            </a:r>
          </a:p>
          <a:p>
            <a:pPr lvl="0" algn="ctr"/>
            <a:r>
              <a:rPr lang="th-TH" sz="1800" dirty="0"/>
              <a:t>สาระสำคัญของเอกสารฯ</a:t>
            </a:r>
          </a:p>
          <a:p>
            <a:pPr lvl="0" algn="ctr"/>
            <a:r>
              <a:rPr lang="th-TH" sz="1800" dirty="0"/>
              <a:t> จะเป็นผู้ดำเนินการหักภาษีเงินได้ ณ ที่จ่าย ออกหนังสือรับรองการหักภาษี ณ ที่จ่าย และยื่นรายการภาษีเงินได้หัก ณ ที่จ่าย      แทน</a:t>
            </a:r>
            <a:r>
              <a:rPr lang="th-TH" sz="1800" u="sng" dirty="0"/>
              <a:t>ผู้จ่ายเงินได้</a:t>
            </a:r>
            <a:r>
              <a:rPr lang="th-TH" sz="1800" dirty="0"/>
              <a:t> โดยกำหนดระยะเวลาให้ผู้จ่ายเงินได้นั้นตอบรับ </a:t>
            </a:r>
          </a:p>
          <a:p>
            <a:pPr lvl="0" algn="ctr"/>
            <a:r>
              <a:rPr lang="th-TH" sz="1800" dirty="0"/>
              <a:t>เมื่อผู้จ่ายเงินได้ตอบรับแล้วให้ถือว่าหนังสือแจ้งเป็นข้อตกลงแต่งตั้ง</a:t>
            </a:r>
            <a:endParaRPr lang="en-US" sz="1800" dirty="0"/>
          </a:p>
          <a:p>
            <a:pPr lvl="0" algn="ctr"/>
            <a:r>
              <a:rPr lang="th-TH" sz="1600" i="1" dirty="0"/>
              <a:t>และ</a:t>
            </a:r>
          </a:p>
          <a:p>
            <a:pPr lvl="0" algn="ctr"/>
            <a:r>
              <a:rPr lang="th-TH" sz="2400" u="sng" dirty="0"/>
              <a:t>ออกหนังสือรับรองฯ หรือ จัดทำรายการรายละเอียดการหัก ณ ที่จ่าย</a:t>
            </a:r>
          </a:p>
        </p:txBody>
      </p:sp>
    </p:spTree>
    <p:extLst>
      <p:ext uri="{BB962C8B-B14F-4D97-AF65-F5344CB8AC3E}">
        <p14:creationId xmlns:p14="http://schemas.microsoft.com/office/powerpoint/2010/main" val="2127708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/>
          <a:lstStyle/>
          <a:p>
            <a:r>
              <a:rPr lang="th-TH" dirty="0"/>
              <a:t>หนังสือรับรอง</a:t>
            </a:r>
            <a:br>
              <a:rPr lang="th-TH" dirty="0"/>
            </a:br>
            <a:r>
              <a:rPr lang="th-TH" dirty="0"/>
              <a:t>การหักภาษีเงินได้ ณ ที่จ่าย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916760"/>
          </a:xfrm>
        </p:spPr>
        <p:txBody>
          <a:bodyPr>
            <a:normAutofit/>
          </a:bodyPr>
          <a:lstStyle/>
          <a:p>
            <a:pPr algn="ctr"/>
            <a:r>
              <a:rPr lang="th-TH" u="sng" dirty="0"/>
              <a:t>กรณีทั่วไป</a:t>
            </a:r>
          </a:p>
          <a:p>
            <a:pPr algn="ctr"/>
            <a:r>
              <a:rPr lang="th-TH" dirty="0"/>
              <a:t>ผู้จ่ายเงินได้มีหน้าที่ต้องออกหนังสือรับรองการหักภาษี ณ ที่จ่ายให้กับผู้รับเงินได้ตามปรกติ</a:t>
            </a:r>
          </a:p>
          <a:p>
            <a:pPr algn="ctr"/>
            <a:r>
              <a:rPr lang="th-TH" u="sng" dirty="0"/>
              <a:t>กรณีผ่อนผัน</a:t>
            </a:r>
          </a:p>
          <a:p>
            <a:pPr algn="ctr"/>
            <a:r>
              <a:rPr lang="th-TH" dirty="0"/>
              <a:t>ให้ผู้จ่ายเงินได้ไม่ต้องออกหนังสือรับรองการหักภาษี ณ ที่จ่าย แต่ตัวแทน</a:t>
            </a:r>
            <a:r>
              <a:rPr lang="th-TH" u="sng" dirty="0"/>
              <a:t>ต้องจัดทำรายละเอียดรายการ</a:t>
            </a:r>
            <a:r>
              <a:rPr lang="th-TH" dirty="0"/>
              <a:t>ภาษีเงินได้หัก ณ ที่จ่าย เพื่อเป็นหลักฐาน แต่ยังคงต้องหักภาษีเงินได้ ณ ที่จ่าย 	</a:t>
            </a:r>
          </a:p>
          <a:p>
            <a:pPr algn="thaiDist"/>
            <a:r>
              <a:rPr lang="th-TH" dirty="0"/>
              <a:t>            </a:t>
            </a:r>
          </a:p>
          <a:p>
            <a:pPr algn="ctr"/>
            <a:r>
              <a:rPr lang="th-TH" dirty="0"/>
              <a:t>            รายการภาษีเงินได้หัก ณ ที่จ่าย ประจำเดือน..... พ.ศ. .... ในที่ที่เห็นได้ชัด    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            ชื่อ ที่อยู่ และเลขประจำตัวผู้เสียภาษีอากรของผู้ถูกหักโดยมีข้อความว่า                               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            </a:t>
            </a:r>
            <a:r>
              <a:rPr lang="th-TH" sz="1400" dirty="0"/>
              <a:t>ในฐานะผู้กระทำการแทนการแทนผู้จ่ายเงินได้ตามรายชื่อที่ระบุไว้ในเอกสารนี้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            ประเภทเงินได้ </a:t>
            </a:r>
            <a:endParaRPr lang="en-US" dirty="0"/>
          </a:p>
          <a:p>
            <a:pPr algn="ctr"/>
            <a:r>
              <a:rPr lang="th-TH" dirty="0"/>
              <a:t>            </a:t>
            </a:r>
            <a:r>
              <a:rPr lang="th-TH" spc="-70" dirty="0"/>
              <a:t>ชื่อ และเลขประจำตัวผู้เสียภาษีอากรของผู้จ่ายเงินได้ จำนวนเงินที่จ่าย และจำนวนภาษีที่หักไว้</a:t>
            </a:r>
            <a:endParaRPr lang="en-US" spc="-70" dirty="0"/>
          </a:p>
          <a:p>
            <a:pPr algn="ctr"/>
            <a:r>
              <a:rPr lang="en-US" dirty="0"/>
              <a:t>     </a:t>
            </a:r>
            <a:r>
              <a:rPr lang="th-TH" dirty="0"/>
              <a:t>      ลายมือชื่อผู้มีหน้าที่หักภาษี ณ ที่จ่าย </a:t>
            </a:r>
            <a:endParaRPr lang="en-US" dirty="0"/>
          </a:p>
          <a:p>
            <a:pPr algn="thaiDist"/>
            <a:endParaRPr lang="en-US" dirty="0"/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83568" y="4293096"/>
            <a:ext cx="7560839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3494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การรับรอง และ</a:t>
            </a:r>
            <a:br>
              <a:rPr lang="th-TH" dirty="0"/>
            </a:br>
            <a:r>
              <a:rPr lang="th-TH" dirty="0"/>
              <a:t>การนำส่งภาษีหัก ณ ที่จ่ายแทน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5105400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sz="2300" b="0" dirty="0"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sz="2300" b="0" dirty="0">
                <a:latin typeface="Angsana New" pitchFamily="18" charset="-34"/>
                <a:cs typeface="Angsana New" pitchFamily="18" charset="-34"/>
              </a:rPr>
              <a:t>     ในใบเสร็จรับเงินหรือใบกำกับภาษีของเงินค่าเช่าแบบลี</a:t>
            </a:r>
            <a:r>
              <a:rPr lang="th-TH" sz="2300" b="0" dirty="0" err="1">
                <a:latin typeface="Angsana New" pitchFamily="18" charset="-34"/>
                <a:cs typeface="Angsana New" pitchFamily="18" charset="-34"/>
              </a:rPr>
              <a:t>สซิ่ง</a:t>
            </a:r>
            <a:r>
              <a:rPr lang="th-TH" sz="2300" b="0" dirty="0">
                <a:latin typeface="Angsana New" pitchFamily="18" charset="-34"/>
                <a:cs typeface="Angsana New" pitchFamily="18" charset="-34"/>
              </a:rPr>
              <a:t> ระบุว่า                                            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h-TH" sz="2300" b="0" dirty="0">
                <a:latin typeface="Angsana New" pitchFamily="18" charset="-34"/>
                <a:cs typeface="Angsana New" pitchFamily="18" charset="-34"/>
              </a:rPr>
              <a:t>                                         </a:t>
            </a:r>
            <a:r>
              <a:rPr lang="th-TH" sz="2300" b="0" i="1" dirty="0">
                <a:latin typeface="Angsana New" pitchFamily="18" charset="-34"/>
                <a:cs typeface="Angsana New" pitchFamily="18" charset="-34"/>
              </a:rPr>
              <a:t>ผู้ผลิตได้หักภาษีเงินได้ ณ ที่จ่าย ในอัตราร้อยละ </a:t>
            </a:r>
            <a:r>
              <a:rPr lang="en-US" sz="2300" b="0" i="1" dirty="0">
                <a:latin typeface="Angsana New" pitchFamily="18" charset="-34"/>
                <a:cs typeface="Angsana New" pitchFamily="18" charset="-34"/>
              </a:rPr>
              <a:t>5.0</a:t>
            </a:r>
            <a:r>
              <a:rPr lang="th-TH" sz="2300" b="0" i="1" dirty="0">
                <a:latin typeface="Angsana New" pitchFamily="18" charset="-34"/>
                <a:cs typeface="Angsana New" pitchFamily="18" charset="-34"/>
              </a:rPr>
              <a:t> เป็นจำนวนบาท  แทนผู้จ่ายเงินได้แล้ว                         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sz="2300" b="0" i="1" dirty="0">
                <a:latin typeface="Angsana New" pitchFamily="18" charset="-34"/>
                <a:cs typeface="Angsana New" pitchFamily="18" charset="-34"/>
              </a:rPr>
              <a:t>         และจะดำเนินการนำส่งภาษีดังกล่าวต่อกรมสรรพากรภายในวันที่ </a:t>
            </a:r>
            <a:r>
              <a:rPr lang="en-US" sz="2300" b="0" i="1" dirty="0"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sz="2300" b="0" i="1" dirty="0">
                <a:latin typeface="Angsana New" pitchFamily="18" charset="-34"/>
                <a:cs typeface="Angsana New" pitchFamily="18" charset="-34"/>
              </a:rPr>
              <a:t> ของเดือนถัดไป</a:t>
            </a:r>
            <a:r>
              <a:rPr lang="en-US" sz="2300" b="0" i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300" b="0" i="1" dirty="0">
                <a:latin typeface="Angsana New" pitchFamily="18" charset="-34"/>
                <a:cs typeface="Angsana New" pitchFamily="18" charset="-34"/>
              </a:rPr>
              <a:t>      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sz="2300" b="0" dirty="0">
                <a:latin typeface="Angsana New" pitchFamily="18" charset="-34"/>
                <a:cs typeface="Angsana New" pitchFamily="18" charset="-34"/>
              </a:rPr>
              <a:t>    และต้องจัดให้มีการ </a:t>
            </a:r>
            <a:r>
              <a:rPr lang="en-US" sz="2300" b="0" dirty="0">
                <a:latin typeface="Angsana New" pitchFamily="18" charset="-34"/>
                <a:cs typeface="Angsana New" pitchFamily="18" charset="-34"/>
              </a:rPr>
              <a:t>scan </a:t>
            </a:r>
            <a:r>
              <a:rPr lang="th-TH" sz="2300" b="0" dirty="0">
                <a:latin typeface="Angsana New" pitchFamily="18" charset="-34"/>
                <a:cs typeface="Angsana New" pitchFamily="18" charset="-34"/>
              </a:rPr>
              <a:t>หรือพิมพ์ลายมือชื่อผู้รับมอบอำนาจในใบเสร็จรับเงินหรือใบกำกับภาษี</a:t>
            </a:r>
          </a:p>
          <a:p>
            <a:pPr algn="ctr"/>
            <a:endParaRPr lang="th-TH" b="0" dirty="0"/>
          </a:p>
          <a:p>
            <a:pPr algn="ctr"/>
            <a:endParaRPr lang="th-TH" b="0" dirty="0"/>
          </a:p>
          <a:p>
            <a:pPr algn="ctr"/>
            <a:endParaRPr lang="th-TH" b="0" dirty="0"/>
          </a:p>
          <a:p>
            <a:pPr algn="ctr"/>
            <a:r>
              <a:rPr lang="th-TH" b="0" u="sng" dirty="0"/>
              <a:t>ตามแบบ </a:t>
            </a:r>
            <a:r>
              <a:rPr lang="th-TH" b="0" u="sng" dirty="0" err="1"/>
              <a:t>ภ.ง.ด</a:t>
            </a:r>
            <a:r>
              <a:rPr lang="th-TH" b="0" u="sng" dirty="0"/>
              <a:t>.53 </a:t>
            </a:r>
          </a:p>
          <a:p>
            <a:pPr algn="ctr"/>
            <a:r>
              <a:rPr lang="th-TH" b="0" i="1" dirty="0"/>
              <a:t>ระบุในช่องผู้มีหน้าที่หักภาษีเงินได้ ณ ที่จ่าย ว่า </a:t>
            </a:r>
            <a:r>
              <a:rPr lang="th-TH" b="0" i="1" spc="-50" dirty="0"/>
              <a:t>“ตัวแทนในฐานะผู้กระทำการแทนผู้จ่ายเงินได้ในใบแนบ </a:t>
            </a:r>
            <a:r>
              <a:rPr lang="th-TH" b="0" i="1" spc="-50" dirty="0" err="1"/>
              <a:t>ภ.ง.ด</a:t>
            </a:r>
            <a:r>
              <a:rPr lang="th-TH" b="0" i="1" spc="-50" dirty="0"/>
              <a:t>.53”</a:t>
            </a:r>
          </a:p>
          <a:p>
            <a:pPr algn="ctr"/>
            <a:r>
              <a:rPr lang="th-TH" b="0" u="sng" dirty="0"/>
              <a:t>สำหรับใบแนบ </a:t>
            </a:r>
            <a:r>
              <a:rPr lang="th-TH" b="0" u="sng" dirty="0" err="1"/>
              <a:t>ภ.ง.ด</a:t>
            </a:r>
            <a:r>
              <a:rPr lang="th-TH" b="0" u="sng" dirty="0"/>
              <a:t>.53  </a:t>
            </a:r>
          </a:p>
          <a:p>
            <a:pPr algn="ctr"/>
            <a:r>
              <a:rPr lang="th-TH" b="0" i="1" spc="-50" dirty="0"/>
              <a:t>แนบรายละเอียดรายการภาษีเงินได้หัก ณ ที่จ่าย </a:t>
            </a:r>
            <a:r>
              <a:rPr lang="th-TH" b="0" i="1" dirty="0"/>
              <a:t>ระบุชื่อผู้จ่ายเงินได้ เลขประจำตัวผู้เสียภาษีอากรของผู้จ่ายเงินได้ </a:t>
            </a:r>
          </a:p>
          <a:p>
            <a:pPr algn="ctr"/>
            <a:r>
              <a:rPr lang="th-TH" b="0" i="1" dirty="0"/>
              <a:t>จำนวนเงินที่จ่าย และจำนวนภาษีเงินได้ที่หัก  และให้ถือว่าเอกสารรายละเอียดดังกล่าว เป็นใบต่อแบบ </a:t>
            </a:r>
            <a:r>
              <a:rPr lang="th-TH" b="0" i="1" dirty="0" err="1"/>
              <a:t>ภ.ง.ด</a:t>
            </a:r>
            <a:r>
              <a:rPr lang="th-TH" b="0" i="1" dirty="0"/>
              <a:t>.53 ด้วย</a:t>
            </a:r>
          </a:p>
          <a:p>
            <a:pPr algn="ctr"/>
            <a:r>
              <a:rPr lang="th-TH" b="0" i="1" dirty="0"/>
              <a:t> ซึ่งจะจัดทำเป็นภาษาไทยหรือภาษาอังกฤษก็ได้</a:t>
            </a:r>
          </a:p>
          <a:p>
            <a:pPr algn="ctr"/>
            <a:endParaRPr lang="th-TH" sz="1500" b="0" dirty="0"/>
          </a:p>
          <a:p>
            <a:pPr algn="ctr"/>
            <a:endParaRPr lang="th-TH" sz="1500" dirty="0"/>
          </a:p>
          <a:p>
            <a:pPr algn="ctr"/>
            <a:r>
              <a:rPr lang="th-TH" sz="1500" dirty="0"/>
              <a:t> </a:t>
            </a:r>
            <a:r>
              <a:rPr lang="en-US" sz="1500" dirty="0"/>
              <a:t>*** </a:t>
            </a:r>
            <a:r>
              <a:rPr lang="th-TH" sz="1500" dirty="0"/>
              <a:t>ให้บริษัทฯ ใช้สำเนาแบบ </a:t>
            </a:r>
            <a:r>
              <a:rPr lang="th-TH" sz="1500" dirty="0" err="1"/>
              <a:t>ภ.ง.ด</a:t>
            </a:r>
            <a:r>
              <a:rPr lang="th-TH" sz="1500" dirty="0"/>
              <a:t>.53 และหลักฐานใบเสร็จรับเงินของกรมสรรพากรที่รับชำระภาษีเงินได้หัก ณ ที่จ่าย เป็นหลักฐานในการเครดิตภาษี ตามมาตรา 60 แห่งประมวลรัษฎากร</a:t>
            </a:r>
            <a:endParaRPr lang="en-US" sz="1500" dirty="0"/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792088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467544" y="3501008"/>
            <a:ext cx="7920880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1640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r>
              <a:rPr lang="th-TH" dirty="0"/>
              <a:t>การขายทรัพย์สินเมื่อสิ้นสุดสัญญาลิสซิ่ง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th-TH" dirty="0"/>
          </a:p>
          <a:p>
            <a:pPr algn="ctr"/>
            <a:r>
              <a:rPr lang="th-TH" b="0" spc="-30" dirty="0"/>
              <a:t>กรณีบริษัทฯ ใช้สิทธิซื้อเครื่องจักรเมื่อสัญญาสิ้นสุดลง ถือว่าเครื่องจักรดังกล่าว เป็น ทรัพย์สินของบริษัทฯ </a:t>
            </a:r>
            <a:r>
              <a:rPr lang="th-TH" b="0" dirty="0"/>
              <a:t>ซึ่งบริษัทฯ มีสิทธินำค่าซื้อเครื่องจักร โดยไม่รวมภาษีซื้อมาเป็นต้นทุนของ ทรัพย์สินเพื่อนำมาหักค่าสึกหรอและค่าเสื่อมราคาทรัพย์สินได้</a:t>
            </a:r>
          </a:p>
          <a:p>
            <a:pPr algn="ctr"/>
            <a:endParaRPr lang="th-TH" dirty="0"/>
          </a:p>
          <a:p>
            <a:pPr algn="ctr"/>
            <a:endParaRPr lang="th-TH" dirty="0"/>
          </a:p>
          <a:p>
            <a:pPr algn="ctr"/>
            <a:endParaRPr lang="th-TH" dirty="0"/>
          </a:p>
          <a:p>
            <a:pPr algn="ctr"/>
            <a:r>
              <a:rPr lang="th-TH" b="0" dirty="0"/>
              <a:t>กรณีบริษัทฯ ใช้สิทธิซื้อรถยนต์เมื่อครบกำหนดเวลาเช่าตามสัญญาเช่ารถยนต์แบบลิสซิ่ง ถือว่ารถยนต์ดังกล่าวเป็นทรัพย์สินของบริษัทฯ บริษัทฯ มีสิทธิหักค่าเสื่อมราคาจากมูลค่าต้นทุนเฉพาะส่วนที่ไม่เกินหนึ่งล้านบาทได้ ตามมาตรา 5 แห่งพระราชกฤษฎีกาออกตามความในประมวลรัษฎากรว่าด้วยการหักค่าสึกหรอและค่าเสื่อมราคาของทรัพย์สิน (ฉบับที่ 145) พ.ศ.2527</a:t>
            </a:r>
          </a:p>
          <a:p>
            <a:endParaRPr lang="th-TH" dirty="0"/>
          </a:p>
          <a:p>
            <a:r>
              <a:rPr lang="th-TH" dirty="0"/>
              <a:t> 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539552" y="1772816"/>
            <a:ext cx="7488832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539552" y="3645024"/>
            <a:ext cx="748883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1322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การบริจาคทรัพย์สินที่ได้รับคืน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539552" y="1844824"/>
            <a:ext cx="3528392" cy="41044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>
                <a:solidFill>
                  <a:schemeClr val="tx1"/>
                </a:solidFill>
              </a:rPr>
              <a:t>ขาย</a:t>
            </a:r>
          </a:p>
          <a:p>
            <a:pPr algn="ctr"/>
            <a:r>
              <a:rPr lang="th-TH" sz="1800" dirty="0">
                <a:solidFill>
                  <a:schemeClr val="tx1"/>
                </a:solidFill>
              </a:rPr>
              <a:t>(มิใช่องค์การสถานสาธารณะกุศล)</a:t>
            </a:r>
          </a:p>
          <a:p>
            <a:pPr algn="ctr"/>
            <a:endParaRPr lang="th-TH" sz="1800" dirty="0">
              <a:solidFill>
                <a:schemeClr val="tx1"/>
              </a:solidFill>
            </a:endParaRPr>
          </a:p>
          <a:p>
            <a:pPr algn="ctr"/>
            <a:r>
              <a:rPr lang="th-TH" sz="1800" dirty="0">
                <a:solidFill>
                  <a:schemeClr val="tx1"/>
                </a:solidFill>
              </a:rPr>
              <a:t>มูลค่าทรัพย์สินตามราคาตลาด</a:t>
            </a:r>
            <a:r>
              <a:rPr lang="en-US" sz="1800" dirty="0">
                <a:solidFill>
                  <a:schemeClr val="tx1"/>
                </a:solidFill>
              </a:rPr>
              <a:t>-</a:t>
            </a:r>
            <a:r>
              <a:rPr lang="th-TH" sz="1800" dirty="0">
                <a:solidFill>
                  <a:schemeClr val="tx1"/>
                </a:solidFill>
              </a:rPr>
              <a:t>มูลค่าต้นทุนที่เหลืออยู่</a:t>
            </a:r>
          </a:p>
          <a:p>
            <a:pPr algn="ctr"/>
            <a:r>
              <a:rPr lang="th-TH" sz="1800" dirty="0">
                <a:solidFill>
                  <a:schemeClr val="tx1"/>
                </a:solidFill>
              </a:rPr>
              <a:t>(กำไรสุทธิ หรือ ขาดทุนสุทธิ)</a:t>
            </a:r>
          </a:p>
          <a:p>
            <a:pPr algn="ctr"/>
            <a:endParaRPr lang="th-TH" sz="1800" dirty="0">
              <a:solidFill>
                <a:schemeClr val="tx1"/>
              </a:solidFill>
            </a:endParaRPr>
          </a:p>
          <a:p>
            <a:pPr algn="ctr"/>
            <a:r>
              <a:rPr lang="th-TH" sz="1800" dirty="0">
                <a:solidFill>
                  <a:schemeClr val="tx1"/>
                </a:solidFill>
              </a:rPr>
              <a:t>ภาษีมูลค่าเพิ่ม</a:t>
            </a:r>
          </a:p>
          <a:p>
            <a:pPr algn="ctr"/>
            <a:endParaRPr lang="th-TH" sz="1800" dirty="0">
              <a:solidFill>
                <a:schemeClr val="tx1"/>
              </a:solidFill>
            </a:endParaRPr>
          </a:p>
          <a:p>
            <a:pPr algn="ctr"/>
            <a:endParaRPr lang="th-TH" sz="1800" dirty="0">
              <a:solidFill>
                <a:schemeClr val="tx1"/>
              </a:solidFill>
            </a:endParaRPr>
          </a:p>
          <a:p>
            <a:pPr algn="ctr"/>
            <a:endParaRPr lang="th-TH" sz="1800" dirty="0">
              <a:solidFill>
                <a:schemeClr val="tx1"/>
              </a:solidFill>
            </a:endParaRPr>
          </a:p>
          <a:p>
            <a:pPr algn="ctr"/>
            <a:endParaRPr lang="th-TH" sz="1800" dirty="0">
              <a:solidFill>
                <a:schemeClr val="tx1"/>
              </a:solidFill>
            </a:endParaRPr>
          </a:p>
          <a:p>
            <a:pPr algn="ctr"/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7984" y="1844824"/>
            <a:ext cx="3528392" cy="41044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rgbClr val="FFFF00"/>
                </a:solidFill>
              </a:rPr>
              <a:t>บริจาค</a:t>
            </a:r>
          </a:p>
          <a:p>
            <a:pPr algn="ctr"/>
            <a:r>
              <a:rPr lang="th-TH" sz="1800" dirty="0">
                <a:solidFill>
                  <a:srgbClr val="FFFF00"/>
                </a:solidFill>
              </a:rPr>
              <a:t>(เป็นองค์การสถานสาธารณะกุศล</a:t>
            </a:r>
            <a:r>
              <a:rPr lang="en-US" sz="1800" dirty="0">
                <a:solidFill>
                  <a:srgbClr val="FFFF00"/>
                </a:solidFill>
              </a:rPr>
              <a:t>/</a:t>
            </a:r>
            <a:r>
              <a:rPr lang="th-TH" sz="1800" dirty="0">
                <a:solidFill>
                  <a:srgbClr val="FFFF00"/>
                </a:solidFill>
              </a:rPr>
              <a:t>รัฐบาล)</a:t>
            </a:r>
          </a:p>
          <a:p>
            <a:pPr algn="ctr"/>
            <a:endParaRPr lang="th-TH" sz="1800" dirty="0">
              <a:solidFill>
                <a:srgbClr val="FFFF00"/>
              </a:solidFill>
            </a:endParaRPr>
          </a:p>
          <a:p>
            <a:pPr algn="ctr"/>
            <a:r>
              <a:rPr lang="th-TH" sz="1800" dirty="0">
                <a:solidFill>
                  <a:srgbClr val="FFFF00"/>
                </a:solidFill>
              </a:rPr>
              <a:t>มูลค่าต้นทุนที่เหลืออยู่เป็นมูลค่าเงินบริจาค</a:t>
            </a:r>
          </a:p>
          <a:p>
            <a:pPr algn="ctr"/>
            <a:r>
              <a:rPr lang="th-TH" sz="1800" dirty="0">
                <a:solidFill>
                  <a:srgbClr val="FFFF00"/>
                </a:solidFill>
              </a:rPr>
              <a:t>(ร้อยละ 2 หรือ ร้อยละ 10)</a:t>
            </a:r>
          </a:p>
          <a:p>
            <a:pPr algn="ctr"/>
            <a:endParaRPr lang="th-TH" sz="1800" dirty="0">
              <a:solidFill>
                <a:srgbClr val="FFFF00"/>
              </a:solidFill>
            </a:endParaRPr>
          </a:p>
          <a:p>
            <a:pPr algn="ctr"/>
            <a:r>
              <a:rPr lang="th-TH" sz="1800" dirty="0">
                <a:solidFill>
                  <a:srgbClr val="FFFF00"/>
                </a:solidFill>
              </a:rPr>
              <a:t>ได้รับสิทธิยกเว้นภาษีมูลค่าเพิ่ม</a:t>
            </a:r>
          </a:p>
          <a:p>
            <a:pPr algn="ctr"/>
            <a:endParaRPr lang="th-TH" sz="1800" dirty="0">
              <a:solidFill>
                <a:srgbClr val="FFFF00"/>
              </a:solidFill>
            </a:endParaRPr>
          </a:p>
          <a:p>
            <a:pPr algn="ctr"/>
            <a:endParaRPr lang="th-TH" sz="1800" dirty="0">
              <a:solidFill>
                <a:srgbClr val="FFFF00"/>
              </a:solidFill>
            </a:endParaRPr>
          </a:p>
          <a:p>
            <a:pPr algn="ctr"/>
            <a:endParaRPr lang="th-TH" sz="1800" dirty="0">
              <a:solidFill>
                <a:srgbClr val="FFFF00"/>
              </a:solidFill>
            </a:endParaRPr>
          </a:p>
          <a:p>
            <a:pPr algn="ctr"/>
            <a:endParaRPr lang="th-TH" sz="1800" dirty="0">
              <a:solidFill>
                <a:srgbClr val="FFFF00"/>
              </a:solidFill>
            </a:endParaRPr>
          </a:p>
          <a:p>
            <a:pPr algn="ctr"/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949277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กรณีบริษัทผู้แทนฯ จ่ายเงินสนับสนุนเพื่อชดเชยค่าอัตราดอกเบี้ยหรือค่าเบี้ยประกันภัย</a:t>
            </a:r>
            <a:br>
              <a:rPr lang="th-TH" dirty="0"/>
            </a:br>
            <a:r>
              <a:rPr lang="th-TH" dirty="0"/>
              <a:t>รถยนต์ซึ่งบริษัทผู้แทนฯ รับภาระแทนลูกค้าให้แก่บริษัทฯ เพื่อสนับสนุนการขายนั้น เงินที่บริษัทฯ ได้รับ เข้าลักษณะเป็นรางวัล ส่วนลดหรือประโยชน์ใดๆ ที่ได้รับจากการส่งเสริมการขาย บริษัทฯ ต้องนำเงินสนับสนุนดังกล่าวไปรวมเป็นรายได้เพื่อเสียภาษีเงินได้นิติบุคคล ตามมาตรา ๖๕ แห่งประมวลรัษฎากร โดยบริษัทผู้แทนฯ ที่เป็นบริษัทหรือห้างหุ้นส่วนนิติบุคคลซึ่งเป็นผู้จ่ายเงินได้มีหน้าที่ต้องหักภาษี ณ ที่จ่าย ในอัตราร้อยละ ๓.๐ ตามข้อ ๑๒/๒ ของคำสั่งกรมสรรพากรที่ </a:t>
            </a:r>
            <a:r>
              <a:rPr lang="th-TH" dirty="0" err="1"/>
              <a:t>ท.ป</a:t>
            </a:r>
            <a:r>
              <a:rPr lang="th-TH" dirty="0"/>
              <a:t>.๔/๒๕๒๘ เรื่อง สั่งให้ผู้จ่ายเงินได้พึงประเมินตามมาตรา ๔๐ แห่งประมวลรัษฎากร มีหน้าที่หักภาษีเงินได้ ณ ที่จ่าย ลงวันที่ ๒๖ กันยายน พ.ศ. ๒๕๒๘ และเงินสนับสนุนที่บริษัทฯ ได้รับ ไม่ถือเป็นมูลค่าของฐานภาษีสำหรับการขายสินค้าหรือให้บริการ ตามมาตรา ๗๙ แห่งประมวลรัษฎากร บริษัทฯ ไม่ต้องนำมาคำนวณเพื่อเสียภาษีมูลค่าเพิ่ม</a:t>
            </a:r>
          </a:p>
        </p:txBody>
      </p:sp>
    </p:spTree>
    <p:extLst>
      <p:ext uri="{BB962C8B-B14F-4D97-AF65-F5344CB8AC3E}">
        <p14:creationId xmlns:p14="http://schemas.microsoft.com/office/powerpoint/2010/main" val="2529405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algn="thaiDist"/>
            <a:r>
              <a:rPr lang="th-TH" b="0" dirty="0"/>
              <a:t>กรณีค่าเบี้ยประกันภัยรถยนต์ที่บริษัทฯ ได้จ่ายไปจริงเพื่อส่งเสริมการขายตามข้อตกลงกับลูกค้าโดยทั่วไป หากบริษัทฯ มีหลักฐานแสดงว่า บริษัทฯ เป็นผู้จ่ายเบี้ยประกันภัยเพื่อส่งเสริมการขายให้แก่ลูกค้า เข้าลักษณะเป็นรายจ่ายเพื่อกิจการของบริษัทฯ จึงนำค่าเบี้ยประกันภัยดังกล่าวไปหักเป็นรายจ่ายในการคำนวณกำไรสุทธิได้ ไม่ต้องห้าม ตามมาตรา ๖๕ ตรี (๓) และ (๑๓) แห่งประมวลรัษฎากร </a:t>
            </a:r>
          </a:p>
          <a:p>
            <a:pPr algn="thaiDist"/>
            <a:r>
              <a:rPr lang="th-TH" b="0" dirty="0"/>
              <a:t>ภาษีซื้ออันเกิดจากการทำประกันภัยรถยนต์ดังกล่าว บริษัทฯ มีสิทธินำมาหักในการคำนวณภาษีมูลค่าเพิ่ม ตามมาตรา ๘๒/๓ แห่งประมวลรัษฎากรได้ ถ้าไม่เข้าลักษณะเป็นภาษีซื้อต้องห้าม ตามมาตรา ๘๒/๕ แห่งประมวลรัษฎากร   </a:t>
            </a:r>
          </a:p>
          <a:p>
            <a:pPr algn="thaiDist"/>
            <a:r>
              <a:rPr lang="th-TH" b="0" dirty="0"/>
              <a:t>กรณีบริษัทฯ ส่งเสริมการขายโดยแถมประกันภัยรถยนต์ให้ลูกค้า หากเป็นการแถมตามนโยบายส่งเสริมการขายที่ให้แก่ลูกค้าเป็นการทั่วไปและมีมูลค่าไม่เกินค่าซื้อประกันที่พึงทำประกันภัยรถยนต์ตามปกติ   เข้าลักษณะเป็นการให้บริการโดยไม่มีค่าตอบแทนโดยมีเหตุอันสมควร บริษัทฯ จึงไม่ต้องนำมูลค่าของค่าเบี้ยประกันภัยรถยนต์ซึ่งเป็นของแถมมารวมคำนวณเป็นมูลค่าของฐานภาษีสำหรับการให้บริการ ตามมาตรา ๗๙/๓ (๑) แห่งประมวลรัษฎากร และบริษัทฯ ต้องจัดทำใบกำกับภาษีโดยระบุชนิด ประเภท เลขที่กรมธรรม์ที่แถมไว้ในใบกำกับภาษีฉบับเดียวกันกับที่ออกให้แก่ลูกค้าด้วย แต่ไม่ต้องนำมูลค่าของบริการที่แถมมารวมคำนวณเป็นมูลค่าของฐานภาษี </a:t>
            </a:r>
          </a:p>
        </p:txBody>
      </p:sp>
    </p:spTree>
    <p:extLst>
      <p:ext uri="{BB962C8B-B14F-4D97-AF65-F5344CB8AC3E}">
        <p14:creationId xmlns:p14="http://schemas.microsoft.com/office/powerpoint/2010/main" val="39826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2806" y="-102840"/>
            <a:ext cx="6707088" cy="1371600"/>
          </a:xfrm>
        </p:spPr>
        <p:txBody>
          <a:bodyPr/>
          <a:lstStyle/>
          <a:p>
            <a:pPr algn="ctr"/>
            <a:r>
              <a:rPr lang="th-TH" dirty="0"/>
              <a:t>กฎหมายแพ่ง (ไทย)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08" y="1556792"/>
            <a:ext cx="7620000" cy="5093643"/>
          </a:xfrm>
        </p:spPr>
        <p:txBody>
          <a:bodyPr>
            <a:normAutofit fontScale="77500" lnSpcReduction="20000"/>
          </a:bodyPr>
          <a:lstStyle/>
          <a:p>
            <a:pPr algn="ctr"/>
            <a:endParaRPr lang="th-TH" sz="1900" dirty="0"/>
          </a:p>
          <a:p>
            <a:pPr algn="ctr"/>
            <a:r>
              <a:rPr lang="th-TH" sz="2600" dirty="0"/>
              <a:t>มาตรา ๕๗๒ </a:t>
            </a:r>
            <a:r>
              <a:rPr lang="th-TH" sz="2100" dirty="0"/>
              <a:t>อันว่าเช่าซื้อนั้น คือสัญญาซึ่งเจ้าของเอาทรัพย์สินออกให้เช่า และให้คำมั่นว่าจะขายทรัพย์สินนั้นหรือว่าจะให้ทรัพย์สินนั้นตกเป็นสิทธิแก่ผู้เช่า โดยเงื่อนไขที่ผู้เช่าได้ใช้เงินเป็นจำนวนเท่านั้นเท่านี้คราว</a:t>
            </a:r>
          </a:p>
          <a:p>
            <a:pPr algn="ctr"/>
            <a:endParaRPr lang="th-TH" sz="3200" dirty="0"/>
          </a:p>
          <a:p>
            <a:pPr algn="ctr"/>
            <a:endParaRPr lang="th-TH" sz="1900" dirty="0"/>
          </a:p>
          <a:p>
            <a:pPr algn="ctr"/>
            <a:endParaRPr lang="th-TH" sz="2100" dirty="0"/>
          </a:p>
          <a:p>
            <a:pPr algn="ctr"/>
            <a:r>
              <a:rPr lang="th-TH" sz="2600" dirty="0"/>
              <a:t>มาตรา ๕๓๗ </a:t>
            </a:r>
            <a:r>
              <a:rPr lang="th-TH" sz="2100" dirty="0"/>
              <a:t>อันว่าเช่าทรัพย์สินนั้น คือสัญญาซึ่งบุคคลคนหนึ่งเรียกว่าผู้ให้เช่า ตกลงให้บุคคลอีกคนหนึ่งเรียกว่าผู้เช่าได้ใช้หรือได้รับประโยชน์ในทรัพย์สินอย่างใดอย่างหนึ่ง ชั่วระยะเวลาอันมีจำกัด</a:t>
            </a:r>
          </a:p>
          <a:p>
            <a:pPr algn="ctr"/>
            <a:endParaRPr lang="th-TH" sz="2100" dirty="0"/>
          </a:p>
          <a:p>
            <a:pPr algn="ctr"/>
            <a:r>
              <a:rPr lang="th-TH" sz="1900" dirty="0"/>
              <a:t> </a:t>
            </a:r>
          </a:p>
          <a:p>
            <a:pPr algn="ctr"/>
            <a:endParaRPr lang="th-TH" sz="3200" dirty="0"/>
          </a:p>
          <a:p>
            <a:pPr algn="ctr"/>
            <a:r>
              <a:rPr lang="th-TH" sz="2100" dirty="0"/>
              <a:t> </a:t>
            </a:r>
          </a:p>
          <a:p>
            <a:pPr algn="ctr"/>
            <a:r>
              <a:rPr lang="th-TH" sz="2600" dirty="0"/>
              <a:t>มาตรา ๕๗๔/๑  </a:t>
            </a:r>
            <a:r>
              <a:rPr lang="th-TH" sz="2100" dirty="0"/>
              <a:t>อันว่าลิสซิ่งนั้น คือสัญญาซึ่งบุคคลผู้เป็นเจ้าของทรัพย์สิน หรือเป็นผู้จัดหาทรัพย์สิน เรียกว่าผู้ให้เช่าลิสซิ่ง นำทรัพย์สินออกให้บุคคลอีกคนหนึ่ง เรียกว่าผู้เช่าลิสซิ่ง ได้ใช้หรือได้รับประโยชน์ในทรัพย์สินนั้น ด้วยการชำระค่าเช่า ในการใช้หรือการได้ใช้ประโยชน์ในทรัพย์สินตามเวลาที่ระยะเวลาที่ตกลงกัน โดยเมื่อสิ้นสุดสัญญาแล้ว ผู้เช่าลิสซิ่งมีสิทธิ    ในการเลือกซื้อทรัพย์สิน ทำสัญญาลิสซิ่งต่อ ส่งมอบทรัพย์สินนั้นคืน หรือคู่สัญญาอาจตกลงแตกต่างไปจากนี้ </a:t>
            </a:r>
          </a:p>
          <a:p>
            <a:pPr algn="ctr"/>
            <a:endParaRPr lang="th-TH" sz="3200" dirty="0"/>
          </a:p>
          <a:p>
            <a:pPr algn="ctr"/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3203848" y="980728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สัญญาเช่าซื้อ </a:t>
            </a:r>
          </a:p>
        </p:txBody>
      </p:sp>
      <p:sp>
        <p:nvSpPr>
          <p:cNvPr id="5" name="Rectangle 4"/>
          <p:cNvSpPr/>
          <p:nvPr/>
        </p:nvSpPr>
        <p:spPr>
          <a:xfrm>
            <a:off x="3188770" y="2636912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สัญญาเช่า</a:t>
            </a:r>
          </a:p>
        </p:txBody>
      </p:sp>
      <p:sp>
        <p:nvSpPr>
          <p:cNvPr id="6" name="Rectangle 5"/>
          <p:cNvSpPr/>
          <p:nvPr/>
        </p:nvSpPr>
        <p:spPr>
          <a:xfrm>
            <a:off x="3001211" y="4437112"/>
            <a:ext cx="267937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สัญญาเช่าแบบลิสซิ่ง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59832" y="980728"/>
            <a:ext cx="2592288" cy="7920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9050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20574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157" y="2606675"/>
            <a:ext cx="2620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64" y="4437112"/>
            <a:ext cx="303788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09600" y="1769368"/>
            <a:ext cx="7562800" cy="651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/>
          </a:p>
        </p:txBody>
      </p:sp>
      <p:sp>
        <p:nvSpPr>
          <p:cNvPr id="11" name="Rectangle 10"/>
          <p:cNvSpPr/>
          <p:nvPr/>
        </p:nvSpPr>
        <p:spPr>
          <a:xfrm>
            <a:off x="609600" y="3405907"/>
            <a:ext cx="7562800" cy="6711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609600" y="5229200"/>
            <a:ext cx="762000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5007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5112568"/>
          </a:xfrm>
        </p:spPr>
        <p:txBody>
          <a:bodyPr>
            <a:normAutofit/>
          </a:bodyPr>
          <a:lstStyle/>
          <a:p>
            <a:endParaRPr lang="th-TH" b="0" dirty="0"/>
          </a:p>
          <a:p>
            <a:pPr algn="thaiDist"/>
            <a:r>
              <a:rPr lang="th-TH" b="0" dirty="0"/>
              <a:t>กรณีผู้ซื้อรถยนต์ต้องการซื้อรถยนต์คันหนึ่ง ราคารวมภาษีมูลค่าเพิ่ม จำนวน 1,070,000.00 บาท และตัวแทนจำหน่ายรถยนต์ได้ให้ส่วนลดในการซื้อรถยนต์คันดังกล่าว จำนวน 53,500.00 บาท และผู้ซื้อรถยนต์พอใจในส่วนลดและได้ชำระเงินจอง จำนวน 5,350.00 บาท ต่อมาในวันที่ส่งมอบรถยนต์ผู้ซื้อรถยนต์มีเงินสดเพียงพอที่ชำระราคารถยนต์ที่เหลือหลังจากหักส่วนลดและเงินจอง ตัวแทนจำหน่ายรถยนต์จึงจัดทำเอกสารว่า ผู้ซื้อรถยนต์ตกลงเป็นผู้ซื้อรถยนต์คันดังกล่าว ดังนั้น การให้ส่วนลดดังกล่าว เข้าลักษณะเป็นรางวัล ส่วนลด หรือประโยชน์ใด ๆ เนื่องจากการส่งเสริมการขาย หากได้จ่ายส่วนลดให้แก่ผู้ซื้อรถยนต์ซึ่งเป็นผู้บริโภคหรือเป็นผู้ประกอบการที่นำสินค้าไปใช้ในการประกอบกิจการของตนเองโดยตรง โดยมิได้มีวัตถุประสงค์ที่จะนำไปขายต่อ ตัวแทนจำหน่ายรถยนต์จึงไม่มีหน้าที่ต้องหักภาษีเงินได้ ณ ที่จ่าย ตามข้อ 12/2 ของคำสั่งกรมสรรพากรที่ </a:t>
            </a:r>
            <a:r>
              <a:rPr lang="th-TH" b="0" dirty="0" err="1"/>
              <a:t>ท.ป</a:t>
            </a:r>
            <a:r>
              <a:rPr lang="th-TH" b="0" dirty="0"/>
              <a:t>.4/2528 เรื่อง สั่งให้ผู้จ่ายเงินได้พึงประเมินตามมาตรา 40 แห่งประมวลรัษฎากร มีหน้าที่หักภาษีเงินได้ ณ ที่จ่าย ลงวันที่ 26 กันยายน พ.ศ. 2528  </a:t>
            </a:r>
          </a:p>
        </p:txBody>
      </p:sp>
    </p:spTree>
    <p:extLst>
      <p:ext uri="{BB962C8B-B14F-4D97-AF65-F5344CB8AC3E}">
        <p14:creationId xmlns:p14="http://schemas.microsoft.com/office/powerpoint/2010/main" val="3870320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0" dirty="0"/>
              <a:t>กรณีผู้ซื้อรถยนต์ต้องการซื้อรถยนต์คันดังกล่าว แต่มีเงินสดไม่เพียงพอชำระราคารถยนต์ทั้งหมดในวันที่มีการตกลงซื้อรถยนต์ โดยตัวแทนจำหน่ายรถยนต์ได้ให้ส่วนลดในการซื้อรถยนต์คันดังกล่าวจำนวน 53,500.00 บาท ซึ่งผู้ซื้อรถยนต์พอใจในส่วนลดและชำระเงินจอง ต่อมาในวันที่ส่งมอบรถยนต์ผู้ซื้อรถยนต์จะชำระราคารถยนต์บางส่วนที่มีการหักเงินจองและส่วนลด และสถาบันการเงินที่ให้ผู้ซื้อรถยนต์กู้ยืมเงินจะเป็นผู้ชำระราคารถยนต์ส่วนที่เหลือทั้งหมด และรับโอนกรรมสิทธิ์แล้วนำรถยนต์มาขายต่อให้แก่ผู้ซื้อรถยนต์ โดยมีการทำสัญญาเช่าซื้อ ดังนั้น การให้ส่วนลดดังกล่าวจึงเป็นการให้ส่วนลดเนื่องจากการส่งเสริมการขายของผู้แทนจำหน่ายรถยนต์ที่ให้แก่สถาบันการเงิน เนื่องจากในขณะที่มีการตกลงขายรถยนต์ให้แก่ผู้ซื้อรถยนต์ ผู้ซื้อรถยนต์ยังไม่มีเงินสดเพียงพอชำระราคารถยนต์ทั้งหมด ผู้แทนจำหน่ายรถยนต์จึงต้องออกใบกำกับภาษีโดยคำนวณภาษีมูลค่าเพิ่มจากมูลค่าสินค้าทั้งหมดโดยไม่หักส่วนลด และโอนกรรมสิทธิ์ในรถยนต์ให้แก่สถาบันการเงินผู้ซื้อ ตามมาตรา 86/4 แห่งประมวลรัษฎากร เพื่อนำรถยนต์ไปขายต่อให้แก่ผู้ซื้อรถยนต์ โดยทำสัญญาเช่าซื้อ ถือได้ว่า ผู้แทนจำหน่ายรถยนต์ได้ให้ส่วนลดแก่สถาบันการเงินผู้ซื้อสินค้าซึ่งมีวัตถุประสงค์ที่จะนำรถยนต์ไปขายต่อ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16944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r>
              <a:rPr lang="th-TH" dirty="0"/>
              <a:t>กิจการลิสซิ่ง กับ ภาษีมูลค่าเพิ่ม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9773"/>
            <a:ext cx="7620000" cy="4373563"/>
          </a:xfrm>
        </p:spPr>
        <p:txBody>
          <a:bodyPr>
            <a:normAutofit/>
          </a:bodyPr>
          <a:lstStyle/>
          <a:p>
            <a:r>
              <a:rPr lang="th-TH" dirty="0"/>
              <a:t>	</a:t>
            </a:r>
          </a:p>
          <a:p>
            <a:r>
              <a:rPr lang="th-TH" dirty="0"/>
              <a:t>	</a:t>
            </a:r>
            <a:r>
              <a:rPr lang="th-TH" b="0" dirty="0"/>
              <a:t>ภาษีซื้อ รถเก๋ง ไม่ต้องห้าม หากเป็นผู้ประกอบการรถเช่า ฯลฯ ใช้ได้ทั้งจำนวน</a:t>
            </a:r>
          </a:p>
          <a:p>
            <a:endParaRPr lang="th-TH" dirty="0"/>
          </a:p>
          <a:p>
            <a:pPr algn="ctr"/>
            <a:endParaRPr lang="th-TH" b="0" dirty="0"/>
          </a:p>
          <a:p>
            <a:pPr algn="ctr"/>
            <a:r>
              <a:rPr lang="th-TH" b="0" dirty="0"/>
              <a:t>เงินสนับสนุนที่บริษัทฯ ได้รับ ไม่ถือเป็นมูลค่าของฐานภาษีสำหรับการขายสินค้าหรือให้บริการ                    ตามมาตรา ๗๙ แห่งประมวลรัษฎากร บริษัทฯ ไม่ต้องนำมาคำนวณเพื่อเสียภาษีมูลค่าเพิ่ม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770485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467544" y="3717032"/>
            <a:ext cx="770485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467544" y="5446965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dirty="0"/>
              <a:t>ภาษีซื้ออันเกิดจากการทำประกันภัยรถยนต์ดังกล่าว </a:t>
            </a:r>
          </a:p>
          <a:p>
            <a:pPr algn="ctr"/>
            <a:r>
              <a:rPr lang="th-TH" sz="2000" dirty="0"/>
              <a:t>บริษัทฯ มีสิทธินำมาหักในการคำนวณภาษีมูลค่าเพิ่ม ถ้าไม่เข้าลักษณะเป็นภาษีซื้อต้องห้าม  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5301208"/>
            <a:ext cx="770485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6415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กิจการลี</a:t>
            </a:r>
            <a:r>
              <a:rPr lang="th-TH" dirty="0" err="1"/>
              <a:t>สซิ่ง</a:t>
            </a:r>
            <a:r>
              <a:rPr lang="th-TH" dirty="0"/>
              <a:t> กับภาษีมูลค่าเพิ่ม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endParaRPr lang="th-TH" b="0" dirty="0"/>
          </a:p>
          <a:p>
            <a:pPr algn="thaiDist"/>
            <a:r>
              <a:rPr lang="th-TH" b="0" dirty="0"/>
              <a:t>การส่งเสริมการขายโดยแถมประกันภัยรถยนต์ให้ลูกค้า หากเป็นการแถมตามนโยบายส่งเสริมการขายที่ให้แก่ลูกค้าเป็นการทั่วไปและมีมูลค่าไม่เกินค่าซื้อประกันที่พึงทำประกันภัยรถยนต์ตามปกติเข้าลักษณะเป็นการให้บริการโดยไม่มีค่าตอบแทน</a:t>
            </a:r>
            <a:r>
              <a:rPr lang="th-TH" b="0" u="sng" dirty="0"/>
              <a:t>โดยมีเหตุอันสมควร</a:t>
            </a:r>
          </a:p>
          <a:p>
            <a:pPr algn="thaiDist"/>
            <a:endParaRPr lang="th-TH" b="0" u="sng" dirty="0"/>
          </a:p>
          <a:p>
            <a:pPr algn="thaiDist"/>
            <a:r>
              <a:rPr lang="th-TH" b="0" dirty="0"/>
              <a:t>บริษัทฯ จึงไม่ต้องนำมูลค่าของค่าเบี้ยประกันภัยรถยนต์ซึ่งเป็นของแถมมารวมคำนวณเป็นมูลค่าของฐานภาษีสำหรับการให้บริการ ตามมาตรา ๗๙/๓ (๑) แห่งประมวลรัษฎากร และบริษัทฯ ต้องจัดทำใบกำกับภาษีโดยระบุชนิด ประเภท เลขที่กรมธรรม์ที่แถมไว้ในใบกำกับภาษีฉบับเดียวกันกับที่ออกให้แก่ลูกค้าด้วย แต่ไม่ต้องนำมูลค่าของบริการที่แถมมารวมคำนวณเป็นมูลค่าของฐานภาษี 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67544" y="1772816"/>
            <a:ext cx="7560840" cy="3384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2501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99176" cy="1371600"/>
          </a:xfrm>
        </p:spPr>
        <p:txBody>
          <a:bodyPr/>
          <a:lstStyle/>
          <a:p>
            <a:r>
              <a:rPr lang="th-TH" dirty="0"/>
              <a:t>กิจการ</a:t>
            </a:r>
            <a:r>
              <a:rPr lang="th-TH" dirty="0" err="1"/>
              <a:t>ลิสซิ่ง</a:t>
            </a:r>
            <a:r>
              <a:rPr lang="th-TH" dirty="0"/>
              <a:t> กับ ภาษีมูลค่าเพิ่ม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3869"/>
            <a:ext cx="7620000" cy="4373563"/>
          </a:xfrm>
        </p:spPr>
        <p:txBody>
          <a:bodyPr>
            <a:normAutofit/>
          </a:bodyPr>
          <a:lstStyle/>
          <a:p>
            <a:pPr algn="thaiDist"/>
            <a:r>
              <a:rPr lang="th-TH" b="0" dirty="0"/>
              <a:t>กรณีเงินสนับสนุนหรือเงินช่วยเหลือที่บริษัทฯ ได้รับดังกล่าว บริษัทฯ ต้องนำไปรวมเป็นรายได้เพื่อเสียภาษีเงินได้นิติบุคคล ตามมาตรา 65 แห่งประมวลรัษฎากร และไม่ถือเป็นมูลค่าของฐานภาษีสำหรับการขายสินค้าหรือให้บริการตามมาตรา 79 แห่งประมวลรัษฎากร บริษัทฯ ไม่ต้องนำไปรวมคำนวณเพื่อเสียภาษีมูลค่าเพิ่ม ส่วนภาษีซื้อที่เกิดจากค่าใช้จ่ายด้านการตลาดและค่าโฆษณาที่บริษัทฯ ได้จ่ายไปถือเป็นภาษีซื้อที่เกี่ยวข้องโดยตรงกับการประกอบกิจการไม่ต้องห้ามตามมาตรา 82/5 (3) แห่งประมวลรัษฎากร บริษัทฯ มีสิทธินำภาษีซื้อดังกล่าวมาหักออกจากภาษีขายในการคำนวณภาษีมูลค่าเพิ่มได้ตามมาตรา 82/3 แห่งประมวลรัษฎากร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2636912"/>
            <a:ext cx="7704856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3970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95120" cy="1371600"/>
          </a:xfrm>
        </p:spPr>
        <p:txBody>
          <a:bodyPr/>
          <a:lstStyle/>
          <a:p>
            <a:r>
              <a:rPr lang="th-TH" dirty="0"/>
              <a:t>กิจการลี</a:t>
            </a:r>
            <a:r>
              <a:rPr lang="th-TH" dirty="0" err="1"/>
              <a:t>สซิ่ง</a:t>
            </a:r>
            <a:r>
              <a:rPr lang="th-TH" dirty="0"/>
              <a:t> กับ ภาษีมูลค่าเพิ่ม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59216" cy="4373563"/>
          </a:xfrm>
        </p:spPr>
        <p:txBody>
          <a:bodyPr>
            <a:normAutofit fontScale="85000" lnSpcReduction="10000"/>
          </a:bodyPr>
          <a:lstStyle/>
          <a:p>
            <a:pPr algn="thaiDist"/>
            <a:r>
              <a:rPr lang="th-TH" b="0" dirty="0"/>
              <a:t>บริษัทฯ จดทะเบียนภาษีมูลค่าเพิ่ม ประกอบกิจการส่งออกนอกราชอาณาจักรและขายปลีกสินค้าบริโภคซึ่งต้องเสียภาษีมูลค่าเพิ่ม และประกอบกิจการขนส่งทางน้ำภายในราชอาณาจักร ซึ่งไม่ต้องเสียภาษีมูลค่าเพิ่ม บริษัทฯ ได้ขออนุมัติสินเชื่อประเภท </a:t>
            </a:r>
            <a:r>
              <a:rPr lang="en-US" b="0" dirty="0"/>
              <a:t>Sale and lease back </a:t>
            </a:r>
            <a:r>
              <a:rPr lang="th-TH" b="0" dirty="0"/>
              <a:t>หรือสัญญาขายเพื่อเช่ากลับคืนกับบริษัท กรุงไทยธุรกิจ</a:t>
            </a:r>
            <a:r>
              <a:rPr lang="th-TH" b="0" dirty="0" err="1"/>
              <a:t>ลิสซิ่ง</a:t>
            </a:r>
            <a:r>
              <a:rPr lang="th-TH" b="0" dirty="0"/>
              <a:t> จำกัด และบริษัท </a:t>
            </a:r>
            <a:r>
              <a:rPr lang="th-TH" b="0" dirty="0" err="1"/>
              <a:t>ลิสซิ่ง</a:t>
            </a:r>
            <a:r>
              <a:rPr lang="th-TH" b="0" dirty="0"/>
              <a:t>กสิกรไทย จำกัด (บริษัท</a:t>
            </a:r>
            <a:r>
              <a:rPr lang="th-TH" b="0" dirty="0" err="1"/>
              <a:t>ลิสซิ่ง</a:t>
            </a:r>
            <a:r>
              <a:rPr lang="th-TH" b="0" dirty="0"/>
              <a:t>ฯ) โดยมีเงื่อนไขว่า บริษัทฯ จะต้องขายเรือที่ใช้สำหรับขนส่งทางน้ำภายในราชอาณาจักร และจดทะเบียนโอนกรรมสิทธิ์เรือให้แก่บริษัท</a:t>
            </a:r>
            <a:r>
              <a:rPr lang="th-TH" b="0" dirty="0" err="1"/>
              <a:t>ลิสซิ่ง</a:t>
            </a:r>
            <a:r>
              <a:rPr lang="th-TH" b="0" dirty="0"/>
              <a:t>ฯ แต่บริษัทฯ ยังครอบครองและนำเรือไปใช้ประโยชน์ได้ตามปกติ</a:t>
            </a:r>
          </a:p>
          <a:p>
            <a:pPr algn="thaiDist"/>
            <a:r>
              <a:rPr lang="th-TH" b="0" dirty="0"/>
              <a:t> </a:t>
            </a:r>
            <a:br>
              <a:rPr lang="th-TH" b="0" dirty="0"/>
            </a:br>
            <a:r>
              <a:rPr lang="th-TH" dirty="0"/>
              <a:t>ประเด็นปัญหา </a:t>
            </a:r>
          </a:p>
          <a:p>
            <a:pPr algn="thaiDist"/>
            <a:r>
              <a:rPr lang="th-TH" b="0" dirty="0"/>
              <a:t>กรณีที่บริษัทฯ ขายเรือซึ่งเป็นทรัพย์สินที่ใช้ใน</a:t>
            </a:r>
            <a:r>
              <a:rPr lang="th-TH" b="0" dirty="0" err="1"/>
              <a:t>การป</a:t>
            </a:r>
            <a:r>
              <a:rPr lang="th-TH" b="0" dirty="0"/>
              <a:t> ระกอบกิจการที่ไม่ต้องเสียภาษีมูลค่าเพิ่มให้บริษัท</a:t>
            </a:r>
            <a:r>
              <a:rPr lang="th-TH" b="0" dirty="0" err="1"/>
              <a:t>ลิสซิ่ง</a:t>
            </a:r>
            <a:r>
              <a:rPr lang="th-TH" b="0" dirty="0"/>
              <a:t>ฯ จะต้องเรียกเก็บภาษีมูลค่าเพิ่มและออกใบกำกับภาษี หรือไม่</a:t>
            </a:r>
          </a:p>
          <a:p>
            <a:pPr algn="thaiDist"/>
            <a:r>
              <a:rPr lang="th-TH" b="0" dirty="0"/>
              <a:t> </a:t>
            </a:r>
            <a:br>
              <a:rPr lang="th-TH" b="0" dirty="0"/>
            </a:br>
            <a:r>
              <a:rPr lang="th-TH" dirty="0"/>
              <a:t>ข้อพิจารณา </a:t>
            </a:r>
          </a:p>
          <a:p>
            <a:pPr algn="thaiDist"/>
            <a:r>
              <a:rPr lang="th-TH" b="0" dirty="0"/>
              <a:t>กรณีที่บริษัทฯ ได้ขายเรือที่ใช้ในการประกอบกิจการขนส่งทางน้ำภายในราชอาณาจักร ซึ่งได้รับยกเว้นภาษีมูลค่าเพิ่ม ตามมาตรา ๘๑(๑)(ณ) แห่งประมวลรัษฎากร ให้แก่บริษัท</a:t>
            </a:r>
            <a:r>
              <a:rPr lang="th-TH" b="0" dirty="0" err="1"/>
              <a:t>ลิสซิ่ง</a:t>
            </a:r>
            <a:r>
              <a:rPr lang="th-TH" b="0" dirty="0"/>
              <a:t>ฯ หากเรือที่บริษัทฯ ขายนั้น บริษัทฯ ไม่ได้นำไปใช้ในกิจการอื่นใด นอกจากประกอบกิจการขนส่งทางน้ำภายในราชอาณาจักร บริษัทฯ ไม่ต้องเรียกเก็บภาษีมูลค่าเพิ่มจากผู้ซื้อ และไม่มีสิทธิออก ใบกำกับภาษีขายแต่อย่างใด</a:t>
            </a:r>
          </a:p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67544" y="1700808"/>
            <a:ext cx="7848872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7332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ใบลดหนี้ </a:t>
            </a:r>
            <a:r>
              <a:rPr lang="en-US" dirty="0"/>
              <a:t>(CN)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556720"/>
          </a:xfrm>
        </p:spPr>
        <p:txBody>
          <a:bodyPr>
            <a:normAutofit/>
          </a:bodyPr>
          <a:lstStyle/>
          <a:p>
            <a:pPr algn="thaiDist"/>
            <a:endParaRPr lang="th-TH" b="0" dirty="0"/>
          </a:p>
          <a:p>
            <a:pPr algn="thaiDist"/>
            <a:r>
              <a:rPr lang="th-TH" b="0" dirty="0"/>
              <a:t>ผู้เช่าได้ชำระเงินล่วงหน้า (หรือเงินดาวน์ตามหลักฐานใบรับเงินชั่วคราว) จำนวนร้อยละ 10 ของราคาขาย รวมจำนวนทั้งสิ้น 3,600,000 บาท ให้กับผู้ขาย และในวันเดียวกันนั้น ผู้เช่าได้ทำสัญญาเช่าแบบลี</a:t>
            </a:r>
            <a:r>
              <a:rPr lang="th-TH" b="0" dirty="0" err="1"/>
              <a:t>สซิ่ง</a:t>
            </a:r>
            <a:r>
              <a:rPr lang="th-TH" b="0" dirty="0"/>
              <a:t> (สัญญาเช่า) กับผู้ให้เช่า จำนวน 12 ฉบับ โดยสัญญาเช่าดังกล่าวกำหนดให้ผู้เช่าชำระเงินประกันจำนวนร้อยละ 2. 	  </a:t>
            </a:r>
          </a:p>
          <a:p>
            <a:r>
              <a:rPr lang="th-TH" b="0" dirty="0"/>
              <a:t>เมื่อวันที่ 11 กันยายน 2557 ผู้เช่าได้ชำระเงินล่วงหน้า (หรือเงินดาวน์ตามหลักฐานใบรับเงินชั่วคราว) จำนวนร้อยละ 10 ของราคาขาย รวมจำนวนทั้งสิ้น 3,600,000 บาท ให้กับผู้ขาย และในวันเดียวกันนั้น ผู้เช่าได้ทำสัญญาเช่าแบบลี</a:t>
            </a:r>
            <a:r>
              <a:rPr lang="th-TH" b="0" dirty="0" err="1"/>
              <a:t>สซิ่ง</a:t>
            </a:r>
            <a:r>
              <a:rPr lang="th-TH" b="0" dirty="0"/>
              <a:t> (สัญญาเช่า) กับผู้ให้เช่า จำนวน 12 ฉบับ โดยสัญญาเช่าดังกล่าวกำหนดให้ผู้เช่าชำระเงินประกันจำนวนร้อยละ 10 ของราคาขาย ซึ่งผู้เช่าตกลงให้ผู้ขายโอนเงินล่วงหน้า (หรือเงินดาวน์) ที่ผู้เช่าได้ชำระไว้แล้วนั้นมาให้แก่ผู้ให้เช่าโดยตรงเพื่อเป็นเงินประกันตามสัญญาเช่าดังกล่าว </a:t>
            </a:r>
          </a:p>
          <a:p>
            <a:r>
              <a:rPr lang="th-TH" b="0" dirty="0"/>
              <a:t>ต่อมา ผู้ขายและผู้เช่าไม่สามารถตกลงกันเรื่องการให้บริการหลังการขายได้ ผู้เช่าจึงยกเลิกสัญญาเช่ากับผู้ให้เช่า และผู้ขายได้ออกใบลดหนี้สำหรับค่ารถหัวลากให้กับผู้ให้เช่า จำนวน 12 ฉบับ ฉบับละ 300,000 บาท โดยให้เหตุผลว่า ผู้ขายมิได้รับชำระเงินประกันจำนวนดังกล่าวจากผู้เช่าจริง ผู้ขายจึงออกใบลดหนี้ค่ารถหัวลากดังกล่าวให้กับผู้ให้เช่า และระบุเหตุผลในการออกใบลดหนี้ว่า ลดหนี้เนื่องจากออกราคาขายผิด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772816"/>
            <a:ext cx="8136904" cy="4608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162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ใบลดหนี้ (</a:t>
            </a:r>
            <a:r>
              <a:rPr lang="en-US" dirty="0"/>
              <a:t>CN</a:t>
            </a:r>
            <a:r>
              <a:rPr lang="th-TH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003232" cy="4340696"/>
          </a:xfrm>
        </p:spPr>
        <p:txBody>
          <a:bodyPr>
            <a:normAutofit/>
          </a:bodyPr>
          <a:lstStyle/>
          <a:p>
            <a:pPr algn="thaiDist"/>
            <a:endParaRPr lang="th-TH" b="0" dirty="0"/>
          </a:p>
          <a:p>
            <a:pPr algn="thaiDist"/>
            <a:r>
              <a:rPr lang="th-TH" b="0" dirty="0"/>
              <a:t>กรณีข้างต้น มิใช่การลดราคาสินค้าที่ขายเนื่องจากสินค้าผิดข้อกำหนดที่ตกลงกัน สินค้าชำรุดเสียหาย ขาดจำนวน หรือคำนวณราคาสินค้าผิดพลาดสูงกว่าที่เป็นจริง และไม่เข้าลักษณะเหตุการณ์อย่างหนึ่งอย่างใดตามมาตรา 82/10 แห่งประมวลรัษฎากร ประกอบกับประกาศอธิบดีกรมสรรพากร เกี่ยวกับภาษีมูลค่าเพิ่ม (ฉบับที่ ที่ตกลงกัน สินค้าชำรุดเสียหาย ขาดจำนวน หรือคำนวณราคาสินค้าผิดพลาดสูงกว่าที่เป็นจริง และไม่เข้าลักษณะเหตุการณ์อย่างหนึ่งอย่างใดตามมาตรา 82/10 แห่งประมวลรัษฎากร ประกอบกับประกาศอธิบดีกรมสรรพากร เกี่ยวกับภาษีมูลค่าเพิ่ม (ฉบับที่ 82) เรื่อง กำหนดเหตุอื่นตามมาตรา 82/10 (1) (2) (3) และ(4) แห่งประมวลรัษฎากร ลงวันที่ 21 มกราคม พ.ศ. 2542 ผู้ขายจึงไม่มีสิทธิออกใบลดหนี้ตามมาตรา 86/10 แห่งประมวลรัษฎากร และบริษัทฯ ซึ่งเป็นผู้ให้เช่าไม่มีสิทธินำภาษีมูลค่าเพิ่มตามใบลดหนี้ดังกล่าวไปหักออกจากภาษีซื้อในการคำนวณภาษีมูลค่าเพิ่มได้ </a:t>
            </a:r>
          </a:p>
          <a:p>
            <a:endParaRPr lang="th-TH" b="0" dirty="0"/>
          </a:p>
        </p:txBody>
      </p:sp>
      <p:sp>
        <p:nvSpPr>
          <p:cNvPr id="4" name="Rectangle 3"/>
          <p:cNvSpPr/>
          <p:nvPr/>
        </p:nvSpPr>
        <p:spPr>
          <a:xfrm>
            <a:off x="323528" y="1700808"/>
            <a:ext cx="8352928" cy="4392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4441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อากรแสตมป์</a:t>
            </a:r>
            <a:br>
              <a:rPr lang="th-TH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0592"/>
            <a:ext cx="7620000" cy="4988768"/>
          </a:xfrm>
        </p:spPr>
        <p:txBody>
          <a:bodyPr>
            <a:normAutofit fontScale="85000" lnSpcReduction="20000"/>
          </a:bodyPr>
          <a:lstStyle/>
          <a:p>
            <a:pPr algn="ctr"/>
            <a:endParaRPr lang="th-TH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ลักษณะตราสารที่ 3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/>
              <a:t>ตราสารเกี่ยวกับการเช่าซื้อทรัพย์สิน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/>
              <a:t>1000/1 ผู้ให้เช่ามีหน้าที่ต้องเสีย และขีดฆ่าโดยผู้เช่า</a:t>
            </a:r>
          </a:p>
          <a:p>
            <a:pPr algn="ctr"/>
            <a:endParaRPr lang="th-TH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ลักษณะตราสารที่ 5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/>
              <a:t>ตราสารเกี่ยวกับการกู้ยืมเงิน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/>
              <a:t>2000/1 สูงสุด 10</a:t>
            </a:r>
            <a:r>
              <a:rPr lang="en-US" b="0" dirty="0"/>
              <a:t>,</a:t>
            </a:r>
            <a:r>
              <a:rPr lang="th-TH" b="0" dirty="0"/>
              <a:t>000 บาท ผู้ให้กู้มีหน้าที่ต้องเสีย และขีดฆ่าโดยผู้กู้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ลักษณะตราสารที่ 7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/>
              <a:t>ตราสารเกี่ยวกับใบมอบอำนาจ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/>
              <a:t>10-30 บาท ผู้มอบอำนาจมีหน้าที่เสีย และขีดฆ่าโดยผู้รับมอบอำนาจ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/>
              <a:t>ลักษณะตราสารที่ 12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/>
              <a:t>ตราสารเกี่ยวกับเช็ค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dirty="0"/>
              <a:t>ผู้สั่งจ่ายเช็คมีหน้าที่ต้องเสียค่าอากรแสตมป์ ฉบับละ 3 บาท และขีดฆ่าโดยผู้สั่งจ่าย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i="1" dirty="0"/>
              <a:t>ประกาศอธิบดีกรมสรรพากร เกี่ยวกับอากรแสตมป์ (ฉบับที่ 37)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0" i="1" dirty="0"/>
              <a:t>เรื่อง  กำหนดวิธีการชำระอากรเป็นตัวเงินแทนการปิดแสตมป์อากร สำหรับตราสารบางลักษณะ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b="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99041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CD47-DAE8-455F-A455-2FEA495A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879FB-17C5-4F1E-92C8-6D6AD3D00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Bundit.uj@rd.go.th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2208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2806" y="-102840"/>
            <a:ext cx="6707088" cy="1371600"/>
          </a:xfrm>
        </p:spPr>
        <p:txBody>
          <a:bodyPr/>
          <a:lstStyle/>
          <a:p>
            <a:pPr algn="ctr"/>
            <a:r>
              <a:rPr lang="th-TH" dirty="0"/>
              <a:t>กฎหมายภาษี (ไทย)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08" y="764704"/>
            <a:ext cx="7620000" cy="5616624"/>
          </a:xfrm>
        </p:spPr>
        <p:txBody>
          <a:bodyPr>
            <a:normAutofit fontScale="85000" lnSpcReduction="20000"/>
          </a:bodyPr>
          <a:lstStyle/>
          <a:p>
            <a:pPr algn="ctr"/>
            <a:endParaRPr lang="th-TH" sz="19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sz="26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sz="26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sz="26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sz="2600" dirty="0"/>
              <a:t>ขายสินค้า</a:t>
            </a:r>
            <a:r>
              <a:rPr lang="th-TH" sz="2100" dirty="0"/>
              <a:t>...แบบผ่อนชำระ เข้าลักษณะมีรายได้ 40(8) จาก “ค่าเช่าซื้อ”  “ดอกเบี้ย”  “ค่าปรับต่างๆ”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sz="2600" dirty="0"/>
              <a:t>ซื้อสินค้า</a:t>
            </a:r>
            <a:r>
              <a:rPr lang="th-TH" sz="2100" dirty="0"/>
              <a:t>...แบบผ่อนชำระ เข้าลักษณะมีรายจ่ายจากข้างต้น </a:t>
            </a:r>
          </a:p>
          <a:p>
            <a:pPr algn="ctr"/>
            <a:endParaRPr lang="th-TH" sz="3200" dirty="0"/>
          </a:p>
          <a:p>
            <a:pPr algn="ctr"/>
            <a:endParaRPr lang="th-TH" sz="1900" dirty="0"/>
          </a:p>
          <a:p>
            <a:pPr algn="ctr"/>
            <a:endParaRPr lang="th-TH" sz="2100" dirty="0"/>
          </a:p>
          <a:p>
            <a:pPr algn="ctr"/>
            <a:r>
              <a:rPr lang="th-TH" sz="2600" dirty="0"/>
              <a:t>เช่าทรัพย์สิน</a:t>
            </a:r>
            <a:r>
              <a:rPr lang="th-TH" sz="2300" dirty="0"/>
              <a:t>... </a:t>
            </a:r>
            <a:r>
              <a:rPr lang="th-TH" sz="2100" dirty="0"/>
              <a:t>เข้าลักษณะมีรายได้ (40(5) จาก “เงินล่วงหน้า” “ค่าเช่า” “ดอกเบี้ย”  “ค่าปรับต่างๆ”</a:t>
            </a:r>
          </a:p>
          <a:p>
            <a:pPr algn="ctr"/>
            <a:endParaRPr lang="th-TH" sz="2100" dirty="0"/>
          </a:p>
          <a:p>
            <a:pPr algn="ctr"/>
            <a:endParaRPr lang="th-TH" sz="2100" dirty="0"/>
          </a:p>
          <a:p>
            <a:pPr algn="ctr"/>
            <a:endParaRPr lang="th-TH" sz="2100" dirty="0"/>
          </a:p>
          <a:p>
            <a:pPr algn="ctr"/>
            <a:r>
              <a:rPr lang="th-TH" sz="1900" dirty="0"/>
              <a:t> </a:t>
            </a:r>
            <a:endParaRPr lang="th-TH" sz="3200" dirty="0"/>
          </a:p>
          <a:p>
            <a:pPr algn="ctr"/>
            <a:r>
              <a:rPr lang="th-TH" sz="2600" dirty="0"/>
              <a:t>เช่าทรัพย์สิน</a:t>
            </a:r>
            <a:r>
              <a:rPr lang="th-TH" sz="2100" dirty="0"/>
              <a:t>... เข้าลักษณะมีรายได้ 40(5)(ก) ลักษณะเดียวกับสัญญาเช่า</a:t>
            </a:r>
          </a:p>
          <a:p>
            <a:pPr algn="ctr"/>
            <a:r>
              <a:rPr lang="th-TH" sz="2600" dirty="0"/>
              <a:t>ซื้อขายสินค้า</a:t>
            </a:r>
            <a:r>
              <a:rPr lang="th-TH" sz="2100" dirty="0"/>
              <a:t>...เข้าลักษณะมีรายได้ 40(8) ลักษณะเดียวกับสัญญาเช่าซื้อ</a:t>
            </a:r>
          </a:p>
          <a:p>
            <a:pPr algn="ctr"/>
            <a:endParaRPr lang="th-TH" sz="2100" dirty="0"/>
          </a:p>
          <a:p>
            <a:pPr algn="ctr"/>
            <a:endParaRPr lang="th-TH" sz="2100" dirty="0"/>
          </a:p>
          <a:p>
            <a:pPr algn="ctr"/>
            <a:endParaRPr lang="th-TH" sz="2100" dirty="0"/>
          </a:p>
          <a:p>
            <a:pPr algn="ctr"/>
            <a:endParaRPr lang="th-TH" sz="2100" dirty="0"/>
          </a:p>
          <a:p>
            <a:pPr algn="ctr"/>
            <a:endParaRPr lang="th-TH" sz="2100" dirty="0"/>
          </a:p>
          <a:p>
            <a:pPr algn="ctr"/>
            <a:endParaRPr lang="th-TH" sz="2100" dirty="0"/>
          </a:p>
          <a:p>
            <a:pPr algn="ctr"/>
            <a:endParaRPr lang="th-TH" sz="2100" dirty="0"/>
          </a:p>
          <a:p>
            <a:pPr algn="ctr"/>
            <a:endParaRPr lang="th-TH" sz="3200" dirty="0"/>
          </a:p>
          <a:p>
            <a:pPr algn="ctr"/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3203848" y="980728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สัญญาเช่าซื้อ </a:t>
            </a:r>
          </a:p>
        </p:txBody>
      </p:sp>
      <p:sp>
        <p:nvSpPr>
          <p:cNvPr id="5" name="Rectangle 4"/>
          <p:cNvSpPr/>
          <p:nvPr/>
        </p:nvSpPr>
        <p:spPr>
          <a:xfrm>
            <a:off x="3188770" y="2780928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สัญญาเช่า</a:t>
            </a:r>
          </a:p>
        </p:txBody>
      </p:sp>
      <p:sp>
        <p:nvSpPr>
          <p:cNvPr id="6" name="Rectangle 5"/>
          <p:cNvSpPr/>
          <p:nvPr/>
        </p:nvSpPr>
        <p:spPr>
          <a:xfrm>
            <a:off x="3001211" y="4437112"/>
            <a:ext cx="267937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สัญญาเช่าแบบลิสซิ่ง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59832" y="980728"/>
            <a:ext cx="2592288" cy="7920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9050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20574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/>
          </a:p>
          <a:p>
            <a:pPr algn="ctr"/>
            <a:endParaRPr lang="th-TH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157" y="2750691"/>
            <a:ext cx="2620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64" y="4437112"/>
            <a:ext cx="303788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09600" y="1769368"/>
            <a:ext cx="7562800" cy="795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/>
          </a:p>
        </p:txBody>
      </p:sp>
      <p:sp>
        <p:nvSpPr>
          <p:cNvPr id="11" name="Rectangle 10"/>
          <p:cNvSpPr/>
          <p:nvPr/>
        </p:nvSpPr>
        <p:spPr>
          <a:xfrm>
            <a:off x="638200" y="3549923"/>
            <a:ext cx="7562800" cy="6711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609600" y="5229200"/>
            <a:ext cx="762000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138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การบัญชี และธุรกิจ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ความเสี่ยงทั้งหมดหรือเกือบทั้งหมดยังตกอยู่กับผู้เป็นเจ้าของทรัพย์สิน สัญญาดังกล่าวย่อมมีลักษณะเป็นสัญญาเช่าทรัพย์สินแบบเช่าดำเนินงาน (</a:t>
            </a:r>
            <a:r>
              <a:rPr lang="en-US" sz="1400" dirty="0"/>
              <a:t>OPERATING LEASE</a:t>
            </a:r>
            <a:r>
              <a:rPr lang="en-US" dirty="0"/>
              <a:t>) </a:t>
            </a:r>
            <a:r>
              <a:rPr lang="th-TH" dirty="0"/>
              <a:t>มิใช่สัญญาเช่า</a:t>
            </a:r>
            <a:r>
              <a:rPr lang="th-TH" spc="-60" dirty="0"/>
              <a:t>ทรัพย์สินแบบลี</a:t>
            </a:r>
            <a:r>
              <a:rPr lang="th-TH" spc="-60" dirty="0" err="1"/>
              <a:t>สซิ่ง</a:t>
            </a:r>
            <a:r>
              <a:rPr lang="th-TH" spc="-60" dirty="0"/>
              <a:t>อันมีลักษณะเป็นการให้เช่าทรัพย์สินแบบเช่าทางการเงิน (</a:t>
            </a:r>
            <a:r>
              <a:rPr lang="en-US" sz="1400" spc="-60" dirty="0"/>
              <a:t>FINANCIAL LEASE)</a:t>
            </a:r>
          </a:p>
          <a:p>
            <a:endParaRPr lang="en-US" dirty="0"/>
          </a:p>
          <a:p>
            <a:endParaRPr lang="th-TH" dirty="0"/>
          </a:p>
          <a:p>
            <a:r>
              <a:rPr lang="th-TH" dirty="0"/>
              <a:t>ผลกระทบด้านการประกอบการ ได้แก่ อัตราภาษีเงินได้หัก ณ ที่จ่ายร้อยละ 5 ซึ่งไม่เท่าเทียมกับกิจการธนาคารที่หักภาษีเงินได้ ณ ที่จ่ายสำหรับรายได้ดอกเบี้ยในอัตราเพียงร้อยละ 1 ทั้งนี้ การทำธุรกิจการให้เช่าทรัพย์สินแบบลี</a:t>
            </a:r>
            <a:r>
              <a:rPr lang="th-TH" dirty="0" err="1"/>
              <a:t>สซิ่ง</a:t>
            </a:r>
            <a:r>
              <a:rPr lang="th-TH" dirty="0"/>
              <a:t>เป็นการให้เช่าทางการเงิน เนื้อหาของสัญญานั้นถือว่าเป็นการให้กู้เงินอย่างหนึ่งตามมาตรฐานการรายงานทางการเงินระหว่างประเทศ (</a:t>
            </a:r>
            <a:r>
              <a:rPr lang="en-US" dirty="0"/>
              <a:t>IFRS) </a:t>
            </a:r>
            <a:r>
              <a:rPr lang="th-TH" dirty="0"/>
              <a:t>ผลตอบแทนของผู้ประกอบการ คือ ส่วนต่างของอัตราดอกเบี้ยรับและอัตราดอกเบี้ยจ่าย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772816"/>
            <a:ext cx="756084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467544" y="3573016"/>
            <a:ext cx="756084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392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976" y="152718"/>
            <a:ext cx="5791200" cy="1371600"/>
          </a:xfrm>
        </p:spPr>
        <p:txBody>
          <a:bodyPr/>
          <a:lstStyle/>
          <a:p>
            <a:r>
              <a:rPr lang="th-TH" dirty="0"/>
              <a:t>เกณฑ์สิทธิ....</a:t>
            </a:r>
            <a:r>
              <a:rPr lang="en-US" dirty="0"/>
              <a:t> 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dirty="0">
              <a:cs typeface="+mj-cs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dirty="0">
                <a:cs typeface="+mj-cs"/>
              </a:rPr>
              <a:t>ผู้ประกอบธุรกิจเช่าซื้อ</a:t>
            </a:r>
            <a:r>
              <a:rPr lang="en-US" dirty="0">
                <a:cs typeface="+mj-cs"/>
              </a:rPr>
              <a:t>-</a:t>
            </a:r>
            <a:r>
              <a:rPr lang="th-TH" dirty="0">
                <a:cs typeface="+mj-cs"/>
              </a:rPr>
              <a:t>ขายแบบผ่อนชำระ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algn="thaiDist">
              <a:spcBef>
                <a:spcPts val="0"/>
              </a:spcBef>
              <a:spcAft>
                <a:spcPts val="0"/>
              </a:spcAft>
            </a:pPr>
            <a:r>
              <a:rPr lang="th-TH" spc="-60" dirty="0">
                <a:latin typeface="Angsana New" pitchFamily="18" charset="-34"/>
                <a:cs typeface="Angsana New" pitchFamily="18" charset="-34"/>
              </a:rPr>
              <a:t>การคำนวณรายได้/รายจ่ายของผู้</a:t>
            </a:r>
            <a:r>
              <a:rPr lang="th-TH" u="sng" spc="-60" dirty="0">
                <a:latin typeface="Angsana New" pitchFamily="18" charset="-34"/>
                <a:cs typeface="Angsana New" pitchFamily="18" charset="-34"/>
              </a:rPr>
              <a:t>ประกอบกิจการให้เช่าซื้อ หรือ ขายผ่อนชำระที่กรรมสิทธิ์ยังไม่ได้โอน</a:t>
            </a:r>
            <a:r>
              <a:rPr lang="th-TH" spc="-60" dirty="0">
                <a:latin typeface="Angsana New" pitchFamily="18" charset="-34"/>
                <a:cs typeface="Angsana New" pitchFamily="18" charset="-34"/>
              </a:rPr>
              <a:t>ไปยัง</a:t>
            </a:r>
            <a:r>
              <a:rPr lang="th-TH" u="sng" spc="-60" dirty="0">
                <a:latin typeface="Angsana New" pitchFamily="18" charset="-34"/>
                <a:cs typeface="Angsana New" pitchFamily="18" charset="-34"/>
              </a:rPr>
              <a:t>ผู้ซื้อ                     </a:t>
            </a:r>
            <a:r>
              <a:rPr lang="th-TH" spc="-90" dirty="0">
                <a:latin typeface="Angsana New" pitchFamily="18" charset="-34"/>
                <a:cs typeface="Angsana New" pitchFamily="18" charset="-34"/>
              </a:rPr>
              <a:t>และมีอายุสัญญาเกินหนึ่งรอบระยะเวลาบัญชี ให้ใช้เกณฑ์สิทธิ โดยผู้ประกอบการฯ ต้องนำ </a:t>
            </a:r>
            <a:r>
              <a:rPr lang="th-TH" sz="1980" spc="-90" dirty="0">
                <a:latin typeface="Angsana New" pitchFamily="18" charset="-34"/>
                <a:cs typeface="Angsana New" pitchFamily="18" charset="-34"/>
              </a:rPr>
              <a:t>“กำไรที่เกิดจาก</a:t>
            </a:r>
            <a:r>
              <a:rPr lang="th-TH" sz="1980" u="sng" spc="-90" dirty="0">
                <a:latin typeface="Angsana New" pitchFamily="18" charset="-34"/>
                <a:cs typeface="Angsana New" pitchFamily="18" charset="-34"/>
              </a:rPr>
              <a:t>การขาย</a:t>
            </a:r>
            <a:r>
              <a:rPr lang="th-TH" sz="1980" spc="-90" dirty="0">
                <a:latin typeface="Angsana New" pitchFamily="18" charset="-34"/>
                <a:cs typeface="Angsana New" pitchFamily="18" charset="-34"/>
              </a:rPr>
              <a:t>”                           </a:t>
            </a:r>
            <a:r>
              <a:rPr lang="th-TH" sz="1980" dirty="0">
                <a:latin typeface="Angsana New" pitchFamily="18" charset="-34"/>
                <a:cs typeface="Angsana New" pitchFamily="18" charset="-34"/>
              </a:rPr>
              <a:t>มารวมคำนวณเป็นรายได้ทั้งจำนวนในรอบระยะเวลาบัญชีที่มีการให้เช่าซื้อหรือขายผ่อนชำระ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h-TH" b="0" spc="-6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b="0" i="1" spc="-60" dirty="0">
                <a:latin typeface="Angsana New" pitchFamily="18" charset="-34"/>
                <a:cs typeface="Angsana New" pitchFamily="18" charset="-34"/>
              </a:rPr>
              <a:t>กำไรที่เกิดจากการขาย คือ ผลต่างระหว่างราคาขายเงินสดกับต้นทุนของทรัพย์สินที่ให้เช่าซื้อหรือขายผ่อนชำระ</a:t>
            </a:r>
            <a:r>
              <a:rPr lang="th-TH" b="0" spc="-60" dirty="0">
                <a:latin typeface="Angsana New" pitchFamily="18" charset="-34"/>
                <a:cs typeface="Angsana New" pitchFamily="18" charset="-34"/>
              </a:rPr>
              <a:t>) </a:t>
            </a:r>
          </a:p>
          <a:p>
            <a:endParaRPr lang="th-TH" spc="-50" dirty="0">
              <a:latin typeface="Angsana New" pitchFamily="18" charset="-34"/>
              <a:cs typeface="Angsana New" pitchFamily="18" charset="-34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h-TH" spc="-50" dirty="0">
                <a:latin typeface="Angsana New" pitchFamily="18" charset="-34"/>
                <a:cs typeface="Angsana New" pitchFamily="18" charset="-34"/>
              </a:rPr>
              <a:t>ดอกผลเช่าซื้อหรือขายผ่อนชำระให้นำมารวมคำนวณเป็นรายได้แต่ละงวดตามวิธีการทางบัญชีทั่วไป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h-TH" b="0" spc="-6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b="0" i="1" spc="-60" dirty="0">
                <a:latin typeface="Angsana New" pitchFamily="18" charset="-34"/>
                <a:cs typeface="Angsana New" pitchFamily="18" charset="-34"/>
              </a:rPr>
              <a:t>ดอกผลเช่าซื้อหรือขายผ่อนชำระ” คือ ผลต่างระหว่างจำนวนเงินทั้งสิ้นที่ต้องจ่ายตามสัญญากับราคาขายเงินสด)  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546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5791200" cy="1371600"/>
          </a:xfrm>
        </p:spPr>
        <p:txBody>
          <a:bodyPr/>
          <a:lstStyle/>
          <a:p>
            <a:r>
              <a:rPr lang="th-TH" dirty="0"/>
              <a:t>เกณฑ์สิทธิ....</a:t>
            </a:r>
            <a:r>
              <a:rPr lang="en-US" dirty="0"/>
              <a:t> 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2600"/>
            <a:ext cx="8280920" cy="4373563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endParaRPr lang="th-TH" dirty="0">
              <a:cs typeface="+mj-cs"/>
            </a:endParaRPr>
          </a:p>
          <a:p>
            <a:pPr algn="ctr"/>
            <a:r>
              <a:rPr lang="th-TH" dirty="0">
                <a:cs typeface="+mj-cs"/>
              </a:rPr>
              <a:t>ผู้เช่าซื้อ</a:t>
            </a:r>
          </a:p>
          <a:p>
            <a:pPr algn="ctr"/>
            <a:r>
              <a:rPr lang="th-TH" dirty="0">
                <a:cs typeface="+mj-cs"/>
              </a:rPr>
              <a:t>ผู้ซื้อจากการขายแบบผ่อนชำระ</a:t>
            </a:r>
            <a:endParaRPr lang="th-TH" sz="2200" spc="-20" dirty="0"/>
          </a:p>
          <a:p>
            <a:pPr algn="thaiDist"/>
            <a:r>
              <a:rPr lang="th-TH" spc="-20" dirty="0">
                <a:latin typeface="Angsana New" pitchFamily="18" charset="-34"/>
                <a:cs typeface="Angsana New" pitchFamily="18" charset="-34"/>
              </a:rPr>
              <a:t>การคำนวณรายได้และรายจ่ายของผู้เช่าซื้อหรือผู้ซื้อจาการขายผ่อนชำระให้ใช้เกณฑ์สิทธิ โดยผู้เช่าซื้อ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หรือผู้ซื้อจากการขายผ่อนชำระฯ ต้องนำทรัพย์สินที่ได้มาโดยการเช่าซื้อหรือการซื้อผ่อนชำระมาคำนวณหักค่าสึกหรอและ</a:t>
            </a:r>
            <a:r>
              <a:rPr lang="th-TH" spc="20" dirty="0">
                <a:latin typeface="Angsana New" pitchFamily="18" charset="-34"/>
                <a:cs typeface="Angsana New" pitchFamily="18" charset="-34"/>
              </a:rPr>
              <a:t>ค่าเสื่อมราคาจากมูลค่าต้นทุนของทรัพย์สิน มูลค่านี้ให้ถือตามราคาที่พึง</a:t>
            </a:r>
            <a:r>
              <a:rPr lang="th-TH" spc="-30" dirty="0">
                <a:latin typeface="Angsana New" pitchFamily="18" charset="-34"/>
                <a:cs typeface="Angsana New" pitchFamily="18" charset="-34"/>
              </a:rPr>
              <a:t>ต้องชำระทั้งหมด  แต่ค่าสึกหรอและค่าเสื่อมราคาที่จะนำมาหักในรอบระยะเวลาบัญชีจะต้องไม่เกิน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ค่าเช่าซื้อหรือราคาที่จะต้องผ่อนชำระในรอบระยะเวลาบัญชีนั้น </a:t>
            </a:r>
          </a:p>
          <a:p>
            <a:endParaRPr lang="th-TH" dirty="0"/>
          </a:p>
          <a:p>
            <a:r>
              <a:rPr lang="th-TH" dirty="0"/>
              <a:t> 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0104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5791200" cy="1371600"/>
          </a:xfrm>
        </p:spPr>
        <p:txBody>
          <a:bodyPr/>
          <a:lstStyle/>
          <a:p>
            <a:r>
              <a:rPr lang="th-TH" dirty="0"/>
              <a:t>เกณฑ์สิทธิ....</a:t>
            </a:r>
            <a:r>
              <a:rPr lang="en-US" dirty="0"/>
              <a:t> 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2600"/>
            <a:ext cx="8280920" cy="4373563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ctr"/>
            <a:endParaRPr lang="th-TH" dirty="0">
              <a:cs typeface="+mj-cs"/>
            </a:endParaRPr>
          </a:p>
          <a:p>
            <a:pPr algn="ctr"/>
            <a:r>
              <a:rPr lang="th-TH" dirty="0">
                <a:cs typeface="+mj-cs"/>
              </a:rPr>
              <a:t>ผู้ประกอบธุรกิจลิสซิ่ง</a:t>
            </a:r>
          </a:p>
          <a:p>
            <a:endParaRPr lang="th-TH" dirty="0"/>
          </a:p>
          <a:p>
            <a:r>
              <a:rPr lang="th-TH" dirty="0"/>
              <a:t>การ</a:t>
            </a:r>
            <a:r>
              <a:rPr lang="th-TH" dirty="0" err="1"/>
              <a:t>คำนวน</a:t>
            </a:r>
            <a:r>
              <a:rPr lang="th-TH" dirty="0"/>
              <a:t>รายได้และรายจ่ายของบริษัทหรือห้างหุ้นส่วนนิติบุคคลซึ่งประกอบกิจการให้เช่าทรัพย์สิน ให้ใช้เกณฑ์สิทธิ โดยต้องนำรายได้ค่าเช่าหรือค่างวดและรายจ่ายที่เกี่ยวข้องมารวมคำนวณเป็นรายได้และรายจ่ายในแต่ละรอบระยะเวลาบัญชีตามส่วนแห่งระยะเวลาการให้เช่าทรัพย์สิน หรือตามเกณฑ์อื่น ที่เหมาะสมตามวิธีการทางบัญชีที่รับรองทั่วไป </a:t>
            </a:r>
          </a:p>
          <a:p>
            <a:r>
              <a:rPr lang="th-TH" dirty="0"/>
              <a:t>กรณีบริษัทหรือห้างหุ้นส่วนนิติบุคคลได้เลือกใช้วิธีใดวิธีหนึ่งเพื่อคำนวณรายได้และรายจ่ายในการคำนวณกำไรสุทธิเพื่อเสียภาษีเงินได้แล้ว ให้ใช้วิธีนั้นตลอดไป เว้นแต่จะได้รับอนุมัติให้เปลี่ยนแปลงจากอธิบดีกรมสรรพากร” </a:t>
            </a:r>
          </a:p>
          <a:p>
            <a:r>
              <a:rPr lang="th-TH" dirty="0"/>
              <a:t>(แก้ไขเพิ่มเติมโดยคำสั่งกรมสรรพากร ที่ </a:t>
            </a:r>
            <a:r>
              <a:rPr lang="th-TH" dirty="0" err="1"/>
              <a:t>ท.ป</a:t>
            </a:r>
            <a:r>
              <a:rPr lang="th-TH" dirty="0"/>
              <a:t>.299/2561 ใช้บังคับในการคำนวณภาษีเงินได้ของบริษัทหรือห้างหุ้นส่วนนิติบุคคล ซึ่งมี รอบระยะเวลาบัญชีเริ่มในหรือหลังวันที่ 1 มกราคม พ.ศ. 2561 เป็นต้นไป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173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2718"/>
            <a:ext cx="5791200" cy="1371600"/>
          </a:xfrm>
        </p:spPr>
        <p:txBody>
          <a:bodyPr/>
          <a:lstStyle/>
          <a:p>
            <a:r>
              <a:rPr lang="th-TH" dirty="0"/>
              <a:t>เกณฑ์สิทธิ....</a:t>
            </a:r>
            <a:r>
              <a:rPr lang="en-US" dirty="0"/>
              <a:t> 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2600"/>
            <a:ext cx="8280920" cy="4373563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ctr"/>
            <a:endParaRPr lang="th-TH" dirty="0">
              <a:cs typeface="+mj-cs"/>
            </a:endParaRPr>
          </a:p>
          <a:p>
            <a:pPr algn="ctr"/>
            <a:r>
              <a:rPr lang="th-TH" dirty="0">
                <a:cs typeface="+mj-cs"/>
              </a:rPr>
              <a:t>ผู้เช่าแบบ</a:t>
            </a:r>
            <a:r>
              <a:rPr lang="th-TH" dirty="0" err="1">
                <a:cs typeface="+mj-cs"/>
              </a:rPr>
              <a:t>ลิสซิ่ง</a:t>
            </a:r>
            <a:endParaRPr lang="th-TH" dirty="0"/>
          </a:p>
          <a:p>
            <a:endParaRPr lang="th-TH" dirty="0"/>
          </a:p>
          <a:p>
            <a:r>
              <a:rPr lang="th-TH" dirty="0"/>
              <a:t>การ</a:t>
            </a:r>
            <a:r>
              <a:rPr lang="th-TH" dirty="0" err="1"/>
              <a:t>คำนวน</a:t>
            </a:r>
            <a:r>
              <a:rPr lang="th-TH" dirty="0"/>
              <a:t>รายได้และรายจ่ายของบริษัทหรือห้างหุ้นส่วนนิติบุคคล ซึ่งเป็นผู้เช่าทรัพย์สิน ให้ใช้เกณฑ์สิทธิ         โดยบริษัทหรือห้างหุ้นส่วนนิติบุคคลนั้นต้องนำรายจ่ายค่าเช่าหรือค่างวดและรายจ่ายที่เกี่ยวข้องมารวมคำนวณเป็นรายจ่ายในแต่ละรอบระยะเวลาบัญชีตามส่วน แห่งระยะเวลาการเช่าทรัพย์สิน หรือตามเกณฑ์อื่นที่เหมาะสมตามวิธีการทางบัญชีที่รับรองทั่วไป </a:t>
            </a:r>
          </a:p>
          <a:p>
            <a:r>
              <a:rPr lang="th-TH" dirty="0"/>
              <a:t>กรณีบริษัทหรือห้างหุ้นส่วนนิติบุคคลได้เลือกใช้วิธีใดวิธีหนึ่งเพื่อคำนวณรายได้และรายจ่ายในการคำนวณกำไรสุทธิเพื่อเสียภาษีเงินได้แล้ว ให้ใช้วิธีนั้นตลอดไป เว้นแต่จะได้รับอนุมัติให้เปลี่ยนแปลงจากอธิบดีกรมสรรพากร” </a:t>
            </a:r>
          </a:p>
          <a:p>
            <a:r>
              <a:rPr lang="th-TH" dirty="0"/>
              <a:t>(แก้ไขเพิ่มเติมโดยคำสั่งกรมสรรพากร ที่ </a:t>
            </a:r>
            <a:r>
              <a:rPr lang="th-TH" dirty="0" err="1"/>
              <a:t>ท.ป</a:t>
            </a:r>
            <a:r>
              <a:rPr lang="th-TH" dirty="0"/>
              <a:t>.299/2561 ใช้บังคับในการคำนวณภาษีเงินได้ของบริษัทหรือห้างหุ้นส่วนนิติบุคคล ซึ่งมี รอบระยะเวลาบัญชีเริ่มในหรือหลังวันที่ 1 มกราคม พ.ศ. 2561 เป็นต้นไป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2985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11144" cy="1371600"/>
          </a:xfrm>
        </p:spPr>
        <p:txBody>
          <a:bodyPr/>
          <a:lstStyle/>
          <a:p>
            <a:r>
              <a:rPr lang="th-TH" dirty="0"/>
              <a:t>รายได้ทางภาษี...จากธุรกิจ</a:t>
            </a:r>
            <a:r>
              <a:rPr lang="th-TH" dirty="0" err="1"/>
              <a:t>ลิสซิ่ง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endParaRPr lang="th-TH" sz="4200" dirty="0"/>
          </a:p>
          <a:p>
            <a:pPr algn="ctr"/>
            <a:r>
              <a:rPr lang="th-TH" sz="4200" dirty="0">
                <a:latin typeface="Angsana New" pitchFamily="18" charset="-34"/>
                <a:cs typeface="Angsana New" pitchFamily="18" charset="-34"/>
              </a:rPr>
              <a:t>ค่าเช่า ดอกเบี้ยจากการให้เช่า ค่าชดเชยจากรายการส่งเสริมการขาย </a:t>
            </a:r>
          </a:p>
          <a:p>
            <a:pPr algn="ctr"/>
            <a:r>
              <a:rPr lang="th-TH" sz="4200" dirty="0">
                <a:latin typeface="Angsana New" pitchFamily="18" charset="-34"/>
                <a:cs typeface="Angsana New" pitchFamily="18" charset="-34"/>
              </a:rPr>
              <a:t>ส่วนลดที่ได้รับชดเชยภายหลัง  เงินจองที่เป็นส่วนหนึ่งของราคา  </a:t>
            </a:r>
          </a:p>
          <a:p>
            <a:pPr algn="thaiDist"/>
            <a:endParaRPr lang="th-TH" sz="4200" dirty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th-TH" sz="4200" b="0" dirty="0">
                <a:latin typeface="Angsana New" pitchFamily="18" charset="-34"/>
                <a:cs typeface="Angsana New" pitchFamily="18" charset="-34"/>
              </a:rPr>
              <a:t>ผู้ผลิตสินค้า </a:t>
            </a:r>
            <a:r>
              <a:rPr lang="en-US" sz="4200" b="0" dirty="0">
                <a:latin typeface="Angsana New" pitchFamily="18" charset="-34"/>
                <a:cs typeface="Angsana New" pitchFamily="18" charset="-34"/>
              </a:rPr>
              <a:t>Manufacturer </a:t>
            </a:r>
            <a:r>
              <a:rPr lang="th-TH" sz="4200" b="0" dirty="0">
                <a:latin typeface="Angsana New" pitchFamily="18" charset="-34"/>
                <a:cs typeface="Angsana New" pitchFamily="18" charset="-34"/>
              </a:rPr>
              <a:t>มีรายการส่งเสริมการขายร่วมกับผู้แทนจำหน่าย </a:t>
            </a:r>
            <a:r>
              <a:rPr lang="en-US" sz="4200" b="0" dirty="0">
                <a:latin typeface="Angsana New" pitchFamily="18" charset="-34"/>
                <a:cs typeface="Angsana New" pitchFamily="18" charset="-34"/>
              </a:rPr>
              <a:t>Dealer</a:t>
            </a:r>
            <a:r>
              <a:rPr lang="th-TH" sz="4200" b="0" dirty="0">
                <a:latin typeface="Angsana New" pitchFamily="18" charset="-34"/>
                <a:cs typeface="Angsana New" pitchFamily="18" charset="-34"/>
              </a:rPr>
              <a:t> ด้วยการให้เช่าซื้อทรัพย์สินโดยไม่คิดดอกเบี้ยหรือคิดดอกเบี้ยในอัตราดอกเบี้ยต่ำกว่าอัตราปกติ โดย </a:t>
            </a:r>
            <a:r>
              <a:rPr lang="en-US" sz="4200" b="0" dirty="0">
                <a:latin typeface="Angsana New" pitchFamily="18" charset="-34"/>
                <a:cs typeface="Angsana New" pitchFamily="18" charset="-34"/>
              </a:rPr>
              <a:t>Manufacturer </a:t>
            </a:r>
            <a:r>
              <a:rPr lang="th-TH" sz="4200" b="0" dirty="0">
                <a:latin typeface="Angsana New" pitchFamily="18" charset="-34"/>
                <a:cs typeface="Angsana New" pitchFamily="18" charset="-34"/>
              </a:rPr>
              <a:t>จะชดเชยคืนให้กับ </a:t>
            </a:r>
            <a:r>
              <a:rPr lang="en-US" sz="4200" b="0" dirty="0">
                <a:latin typeface="Angsana New" pitchFamily="18" charset="-34"/>
                <a:cs typeface="Angsana New" pitchFamily="18" charset="-34"/>
              </a:rPr>
              <a:t>Dealer </a:t>
            </a:r>
            <a:r>
              <a:rPr lang="th-TH" sz="4200" b="0" dirty="0">
                <a:latin typeface="Angsana New" pitchFamily="18" charset="-34"/>
                <a:cs typeface="Angsana New" pitchFamily="18" charset="-34"/>
              </a:rPr>
              <a:t>ในภายหลัง </a:t>
            </a:r>
            <a:endParaRPr lang="en-US" sz="4200" b="0" dirty="0">
              <a:latin typeface="Angsana New" pitchFamily="18" charset="-34"/>
              <a:cs typeface="Angsana New" pitchFamily="18" charset="-34"/>
            </a:endParaRPr>
          </a:p>
          <a:p>
            <a:pPr algn="thaiDist"/>
            <a:endParaRPr lang="en-US" sz="4200" b="0" dirty="0">
              <a:latin typeface="Angsana New" pitchFamily="18" charset="-34"/>
              <a:cs typeface="Angsana New" pitchFamily="18" charset="-34"/>
            </a:endParaRPr>
          </a:p>
          <a:p>
            <a:pPr algn="thaiDist"/>
            <a:r>
              <a:rPr lang="en-US" sz="4200" b="0" dirty="0">
                <a:latin typeface="Angsana New" pitchFamily="18" charset="-34"/>
                <a:cs typeface="Angsana New" pitchFamily="18" charset="-34"/>
              </a:rPr>
              <a:t>Dealer </a:t>
            </a:r>
            <a:r>
              <a:rPr lang="th-TH" sz="4200" b="0" dirty="0">
                <a:latin typeface="Angsana New" pitchFamily="18" charset="-34"/>
                <a:cs typeface="Angsana New" pitchFamily="18" charset="-34"/>
              </a:rPr>
              <a:t>ได้รับเงินช่วยเหลือค่าใช้จ่ายในด้านการตลาด ค่าโฆษณาเพื่อสนับสนุนค่าใช้จ่าย          ในการจัดทำสื่อสิ่งพิมพ์ </a:t>
            </a:r>
            <a:r>
              <a:rPr lang="th-TH" sz="4200" b="0" dirty="0" err="1">
                <a:latin typeface="Angsana New" pitchFamily="18" charset="-34"/>
                <a:cs typeface="Angsana New" pitchFamily="18" charset="-34"/>
              </a:rPr>
              <a:t>โบร</a:t>
            </a:r>
            <a:r>
              <a:rPr lang="th-TH" sz="4200" b="0" dirty="0">
                <a:latin typeface="Angsana New" pitchFamily="18" charset="-34"/>
                <a:cs typeface="Angsana New" pitchFamily="18" charset="-34"/>
              </a:rPr>
              <a:t>ชัวร์ ซึ่งมีวัตถุประสงค์เพื่อเพิ่มยอดขาย โดย </a:t>
            </a:r>
            <a:r>
              <a:rPr lang="en-US" sz="4200" b="0" dirty="0">
                <a:latin typeface="Angsana New" pitchFamily="18" charset="-34"/>
                <a:cs typeface="Angsana New" pitchFamily="18" charset="-34"/>
              </a:rPr>
              <a:t>Dealer </a:t>
            </a:r>
            <a:r>
              <a:rPr lang="th-TH" sz="4200" b="0" dirty="0">
                <a:latin typeface="Angsana New" pitchFamily="18" charset="-34"/>
                <a:cs typeface="Angsana New" pitchFamily="18" charset="-34"/>
              </a:rPr>
              <a:t>จะดำเนินการจัดหาหรือจัดทำสื่อสิ่งพิมพ์ </a:t>
            </a:r>
            <a:r>
              <a:rPr lang="th-TH" sz="4200" b="0" dirty="0" err="1">
                <a:latin typeface="Angsana New" pitchFamily="18" charset="-34"/>
                <a:cs typeface="Angsana New" pitchFamily="18" charset="-34"/>
              </a:rPr>
              <a:t>โบร</a:t>
            </a:r>
            <a:r>
              <a:rPr lang="th-TH" sz="4200" b="0" dirty="0">
                <a:latin typeface="Angsana New" pitchFamily="18" charset="-34"/>
                <a:cs typeface="Angsana New" pitchFamily="18" charset="-34"/>
              </a:rPr>
              <a:t>ชัวร์เองและเรียกเก็บค่าใช้จ่ายจาก </a:t>
            </a:r>
            <a:r>
              <a:rPr lang="en-US" sz="4200" b="0" dirty="0">
                <a:latin typeface="Angsana New" pitchFamily="18" charset="-34"/>
                <a:cs typeface="Angsana New" pitchFamily="18" charset="-34"/>
              </a:rPr>
              <a:t>Manufacturer</a:t>
            </a:r>
          </a:p>
          <a:p>
            <a:pPr algn="thaiDist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83696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1448</TotalTime>
  <Words>3572</Words>
  <Application>Microsoft Office PowerPoint</Application>
  <PresentationFormat>On-screen Show (4:3)</PresentationFormat>
  <Paragraphs>283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Albertus Medium</vt:lpstr>
      <vt:lpstr>Angsana New</vt:lpstr>
      <vt:lpstr>Antique Olive Roman</vt:lpstr>
      <vt:lpstr>Arial</vt:lpstr>
      <vt:lpstr>Arial Black</vt:lpstr>
      <vt:lpstr>Broadway</vt:lpstr>
      <vt:lpstr>Essential</vt:lpstr>
      <vt:lpstr>   Leasing business                   &amp; Revenue Tax          </vt:lpstr>
      <vt:lpstr>กฎหมายแพ่ง (ไทย) </vt:lpstr>
      <vt:lpstr>กฎหมายภาษี (ไทย) </vt:lpstr>
      <vt:lpstr>การบัญชี และธุรกิจ</vt:lpstr>
      <vt:lpstr>เกณฑ์สิทธิ.... ?</vt:lpstr>
      <vt:lpstr>เกณฑ์สิทธิ.... ?</vt:lpstr>
      <vt:lpstr>เกณฑ์สิทธิ.... ?</vt:lpstr>
      <vt:lpstr>เกณฑ์สิทธิ.... ?</vt:lpstr>
      <vt:lpstr>รายได้ทางภาษี...จากธุรกิจลิสซิ่ง</vt:lpstr>
      <vt:lpstr>รายจ่ายทางภาษี...จากธุรกิจลีสซิ่ง</vt:lpstr>
      <vt:lpstr>หัก ณ ที่จ่าย...ในระบบธุรกิจลีสซิ่ง</vt:lpstr>
      <vt:lpstr>หัก ณ ที่จ่าย...ในระบบธุรกิจลีสซิ่ง</vt:lpstr>
      <vt:lpstr>หัก ณ ที่จ่ายแทน “ผู้จ่ายเงินได้” </vt:lpstr>
      <vt:lpstr>หนังสือรับรอง การหักภาษีเงินได้ ณ ที่จ่าย</vt:lpstr>
      <vt:lpstr>การรับรอง และ การนำส่งภาษีหัก ณ ที่จ่ายแทน</vt:lpstr>
      <vt:lpstr>การขายทรัพย์สินเมื่อสิ้นสุดสัญญาลิสซิ่ง</vt:lpstr>
      <vt:lpstr>การบริจาคทรัพย์สินที่ได้รับคืน</vt:lpstr>
      <vt:lpstr>Promotions</vt:lpstr>
      <vt:lpstr>Promotions</vt:lpstr>
      <vt:lpstr>Promotions</vt:lpstr>
      <vt:lpstr>Promotions</vt:lpstr>
      <vt:lpstr>กิจการลิสซิ่ง กับ ภาษีมูลค่าเพิ่ม</vt:lpstr>
      <vt:lpstr>กิจการลีสซิ่ง กับภาษีมูลค่าเพิ่ม</vt:lpstr>
      <vt:lpstr>กิจการลิสซิ่ง กับ ภาษีมูลค่าเพิ่ม</vt:lpstr>
      <vt:lpstr>กิจการลีสซิ่ง กับ ภาษีมูลค่าเพิ่ม</vt:lpstr>
      <vt:lpstr>ใบลดหนี้ (CN)</vt:lpstr>
      <vt:lpstr>ใบลดหนี้ (CN)</vt:lpstr>
      <vt:lpstr>อากรแสตมป์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Leasing business                   &amp; Revenue Tax</dc:title>
  <dc:creator>บัณฑิต อุชชิน</dc:creator>
  <cp:lastModifiedBy>Kanit Limbipichai</cp:lastModifiedBy>
  <cp:revision>59</cp:revision>
  <dcterms:created xsi:type="dcterms:W3CDTF">2018-12-06T02:23:40Z</dcterms:created>
  <dcterms:modified xsi:type="dcterms:W3CDTF">2018-12-13T09:24:45Z</dcterms:modified>
</cp:coreProperties>
</file>